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2" r:id="rId2"/>
    <p:sldId id="264" r:id="rId3"/>
    <p:sldId id="265" r:id="rId4"/>
    <p:sldId id="263" r:id="rId5"/>
    <p:sldId id="276" r:id="rId6"/>
    <p:sldId id="277" r:id="rId7"/>
    <p:sldId id="278" r:id="rId8"/>
    <p:sldId id="261" r:id="rId9"/>
    <p:sldId id="279" r:id="rId10"/>
    <p:sldId id="258" r:id="rId11"/>
    <p:sldId id="257" r:id="rId12"/>
    <p:sldId id="259" r:id="rId13"/>
    <p:sldId id="280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4" autoAdjust="0"/>
    <p:restoredTop sz="85326" autoAdjust="0"/>
  </p:normalViewPr>
  <p:slideViewPr>
    <p:cSldViewPr snapToGrid="0">
      <p:cViewPr varScale="1">
        <p:scale>
          <a:sx n="56" d="100"/>
          <a:sy n="56" d="100"/>
        </p:scale>
        <p:origin x="10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EA3D5-2098-4D2C-BA23-0624CE20DD91}" type="datetimeFigureOut">
              <a:rPr lang="cs-CZ" smtClean="0"/>
              <a:t>16.12.2019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8443E9-CC18-44EB-84BD-150A0D3C34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4546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C9584C16-0D1F-4EC4-BF1F-2E71AF061C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7FE94DA-7D25-46E8-935C-A50D4FC3C40D}" type="slidenum">
              <a:rPr lang="cs-CZ" altLang="cs-CZ"/>
              <a:pPr eaLnBrk="1" hangingPunct="1"/>
              <a:t>2</a:t>
            </a:fld>
            <a:endParaRPr lang="cs-CZ" altLang="cs-CZ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54EED814-3FF5-4814-9857-534D62FC322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0B9698F6-15B6-4AB0-973A-A5C61472F7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F4516790-A393-4345-8CEB-FF927E76D1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3AE7C19-A85E-417E-A92E-5A3A99366E9C}" type="slidenum">
              <a:rPr lang="cs-CZ" altLang="cs-CZ"/>
              <a:pPr eaLnBrk="1" hangingPunct="1"/>
              <a:t>3</a:t>
            </a:fld>
            <a:endParaRPr lang="cs-CZ" altLang="cs-CZ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9A1A8073-4CD6-4852-B81E-5AB3B992289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01CA97AA-6735-423B-B272-D600B07588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BF2765C9-BC51-4C4B-AD91-B97FFAD83D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2D98AD7-E1F9-4843-9B60-DB86EA77E08B}" type="slidenum">
              <a:rPr lang="cs-CZ" altLang="cs-CZ"/>
              <a:pPr eaLnBrk="1" hangingPunct="1"/>
              <a:t>4</a:t>
            </a:fld>
            <a:endParaRPr lang="cs-CZ" altLang="cs-CZ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72A7792F-BFB4-4B33-B2A9-291F94363D3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415EDE39-4515-43A1-875D-5A120089FB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D0ACC9DB-046D-4C7C-8B5C-285146E9D1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9637959-CA3B-4E91-A816-E509567BFE35}" type="slidenum">
              <a:rPr lang="cs-CZ" altLang="cs-CZ"/>
              <a:pPr eaLnBrk="1" hangingPunct="1"/>
              <a:t>5</a:t>
            </a:fld>
            <a:endParaRPr lang="cs-CZ" altLang="cs-CZ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6DD5F9BA-37F5-48CE-8226-7378FCF7A5C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4278ECDC-A2B6-4231-B153-78E71E2BFB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57, 6 %, 3,5 % (ve Finsku 34 %, na Novém Zélandu 39 %, v Německu 15 %), situace se zhoršuje. 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57 % lidí ve věku 26-65 let, v Česku jen 22,3 %</a:t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8443E9-CC18-44EB-84BD-150A0D3C34F3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5949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74C6AE-7476-4C07-90FD-3945A9CC92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4517F6E-9C8D-4D98-8E84-BD00D9EE86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9C2E1F6-3595-43FB-BC43-C4DB0FF57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2E17C-7478-4C55-B5BC-2F9DC4A047A1}" type="datetimeFigureOut">
              <a:rPr lang="cs-CZ" smtClean="0"/>
              <a:t>16.12.2019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794D5EC-6AB5-442D-A9A9-0A824F0B8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D7DD443-B5C6-4AF4-BDE9-87578D555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4C077-400B-4B27-ADEC-F1600110AE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832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274EE4-909C-4425-8BB5-917DC1DCA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26D48FE-A740-4B3A-AC89-CC413587F3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3028695-3300-4981-B2CE-FB9D346B5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2E17C-7478-4C55-B5BC-2F9DC4A047A1}" type="datetimeFigureOut">
              <a:rPr lang="cs-CZ" smtClean="0"/>
              <a:t>16.12.2019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AE5A7CF-CE17-498E-8F24-FB213ED40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4CB6EE8-1DCB-4F44-91D3-4AC329197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4C077-400B-4B27-ADEC-F1600110AE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9924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0B217DC-6E79-4D37-8370-5636FD8544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F2B2285-8352-47BA-9613-9F1134DA72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792B6DE-E5F6-4CCE-9BD3-22630A089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2E17C-7478-4C55-B5BC-2F9DC4A047A1}" type="datetimeFigureOut">
              <a:rPr lang="cs-CZ" smtClean="0"/>
              <a:t>16.12.2019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AABA04A-AA0B-41DA-AF44-B74FA6F17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D41A58D-A8C3-4F36-92BE-7ED2B6932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4C077-400B-4B27-ADEC-F1600110AE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9624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D54E79-6C3A-480A-B4A9-6A746F7A9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9522D2-40C5-4960-B8B2-3C99C4CB70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43FF4B7-D1F4-4F1F-9ED3-E84BB8A5C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2E17C-7478-4C55-B5BC-2F9DC4A047A1}" type="datetimeFigureOut">
              <a:rPr lang="cs-CZ" smtClean="0"/>
              <a:t>16.12.2019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5F965B8-9FB5-46E8-80C2-4B4DD5C6E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DB06201-C37E-422D-90F7-FD44208C8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4C077-400B-4B27-ADEC-F1600110AE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0043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D90155-A0A6-4F0A-960B-1CF5763ED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D90ED0E-909F-44A2-816E-C49B4078E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F217A6C-E0C7-423C-B35F-49836030C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2E17C-7478-4C55-B5BC-2F9DC4A047A1}" type="datetimeFigureOut">
              <a:rPr lang="cs-CZ" smtClean="0"/>
              <a:t>16.12.2019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825C638-0F69-4CA9-83DF-850D64AFA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6CF3469-1CD3-46D4-B773-41D7FD31F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4C077-400B-4B27-ADEC-F1600110AE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542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43B7D9-8514-4F53-AE89-3BC367A66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2E7346-ACE2-4C81-8B99-0CFF523A62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6AC74BE-8343-4D87-A7E3-C210EEB9DF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C4D6B43-2258-4A20-9B90-FD6B995ED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2E17C-7478-4C55-B5BC-2F9DC4A047A1}" type="datetimeFigureOut">
              <a:rPr lang="cs-CZ" smtClean="0"/>
              <a:t>16.12.2019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4DF8B1C-4CE7-44B3-840B-1B6BFA2FC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5401CCA-70E6-473D-A6CD-D7A788196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4C077-400B-4B27-ADEC-F1600110AE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7392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4B9D02-6FFC-46FD-B9BF-816BA419A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B5E2CF8-0C49-4193-9921-533556D0B0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A00E4D2-C49D-417C-932C-B6D632F6C9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0D12BF1-5205-4FF9-B084-5D16B37B15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BCD528D-50FD-4B1C-A757-306CB1DC6A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6285D50-7182-4F39-9593-3CADA68EC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2E17C-7478-4C55-B5BC-2F9DC4A047A1}" type="datetimeFigureOut">
              <a:rPr lang="cs-CZ" smtClean="0"/>
              <a:t>16.12.2019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3CA7BCB-C65D-4B90-903A-7B8988F77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9C5469D-6521-4C5F-A2C4-AAF34A8D0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4C077-400B-4B27-ADEC-F1600110AE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501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F838C7-5CE1-441A-83CE-456885905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5760D26-CF6F-4B67-90C0-8BD616228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2E17C-7478-4C55-B5BC-2F9DC4A047A1}" type="datetimeFigureOut">
              <a:rPr lang="cs-CZ" smtClean="0"/>
              <a:t>16.12.2019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72DEB6F-8355-4DCC-8DBB-8EACBF1F8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D3BC7A5-05BC-48C5-9051-9083DDFAD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4C077-400B-4B27-ADEC-F1600110AE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4010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BFA0F8F-55E2-4230-BFE3-9EA3B7CAD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2E17C-7478-4C55-B5BC-2F9DC4A047A1}" type="datetimeFigureOut">
              <a:rPr lang="cs-CZ" smtClean="0"/>
              <a:t>16.12.2019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F44A7A4-DF1F-4210-8347-FE37E8E80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2281E3C-EBEF-49AB-B97C-43707E18B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4C077-400B-4B27-ADEC-F1600110AE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7975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7561DD-32DC-4814-874C-92D65C134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7981D0-5B22-4D43-A7BE-6C3883ACA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6D3C996-2E7F-4022-B2BF-1E971ECA1D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ECC1DFC-45B9-4464-8F96-19626B653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2E17C-7478-4C55-B5BC-2F9DC4A047A1}" type="datetimeFigureOut">
              <a:rPr lang="cs-CZ" smtClean="0"/>
              <a:t>16.12.2019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C885B48-64FC-478F-823C-4CF9FEDB3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EEFD997-E5AA-404B-9B16-CF5E0BD39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4C077-400B-4B27-ADEC-F1600110AE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9861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5E3196-AB90-4584-B2AE-068F9097F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EB51A49-226C-48B4-AC47-5BB252CB17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9235AFE-7E68-4003-9220-0A63444F19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D6957E2-AFCF-4F9A-A7D0-9E92935F9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2E17C-7478-4C55-B5BC-2F9DC4A047A1}" type="datetimeFigureOut">
              <a:rPr lang="cs-CZ" smtClean="0"/>
              <a:t>16.12.2019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99632FA-E35F-423B-8D73-D233294DD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5BE41A4-67E4-4F62-9B15-F81AD9E9B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4C077-400B-4B27-ADEC-F1600110AE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0704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3E6A2FD-F62F-48AE-9D15-01A9B0248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BC560F2-D19B-4CC5-8843-320A50B9D8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15E8B83-AF31-4FA5-A804-52B3D72474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2E17C-7478-4C55-B5BC-2F9DC4A047A1}" type="datetimeFigureOut">
              <a:rPr lang="cs-CZ" smtClean="0"/>
              <a:t>16.12.2019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8D29763-5ADF-4A68-B398-879B91DB4A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5423561-0800-4B2F-9FA1-B114BE81E1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4C077-400B-4B27-ADEC-F1600110AE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9525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rozhlas.cz/zpravy-domov/mapa-data-skolstvi-regiony-exekuce-bytova-nouze-ubytovny-zakladni-skoly-daniel_1911270600_nk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ead.oecd-ilibrary.org/education/education-at-a-glance-2018/czech-republic_eag-2018-42-en#page6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exteriér, silnice, muž, vsedě&#10;&#10;Popis byl vytvořen automaticky">
            <a:extLst>
              <a:ext uri="{FF2B5EF4-FFF2-40B4-BE49-F238E27FC236}">
                <a16:creationId xmlns:a16="http://schemas.microsoft.com/office/drawing/2014/main" id="{3F482077-6BE4-4262-937B-6F8F2A16D88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590" y="117903"/>
            <a:ext cx="9376410" cy="6622194"/>
          </a:xfrm>
          <a:prstGeom prst="rect">
            <a:avLst/>
          </a:prstGeom>
        </p:spPr>
      </p:pic>
      <p:sp>
        <p:nvSpPr>
          <p:cNvPr id="3074" name="Rectangle 2">
            <a:extLst>
              <a:ext uri="{FF2B5EF4-FFF2-40B4-BE49-F238E27FC236}">
                <a16:creationId xmlns:a16="http://schemas.microsoft.com/office/drawing/2014/main" id="{AD5186A1-BC44-49A6-BDDD-357D0B60450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Sociologie pro speciální pedagogy: Vzdělání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30316B8-46AD-4C91-BE63-44783CA16D0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Lenka Slepičková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AC55A60-4AD2-42CF-A575-0CBF12B2309F}"/>
              </a:ext>
            </a:extLst>
          </p:cNvPr>
          <p:cNvSpPr txBox="1"/>
          <p:nvPr/>
        </p:nvSpPr>
        <p:spPr>
          <a:xfrm>
            <a:off x="7978140" y="6195060"/>
            <a:ext cx="3268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Father</a:t>
            </a:r>
            <a:r>
              <a:rPr lang="cs-CZ" dirty="0"/>
              <a:t> and </a:t>
            </a:r>
            <a:r>
              <a:rPr lang="cs-CZ" dirty="0" err="1"/>
              <a:t>Daughter</a:t>
            </a:r>
            <a:r>
              <a:rPr lang="cs-CZ" dirty="0"/>
              <a:t>, Boris </a:t>
            </a:r>
            <a:r>
              <a:rPr lang="cs-CZ" dirty="0" err="1"/>
              <a:t>Krishtul</a:t>
            </a:r>
            <a:r>
              <a:rPr lang="cs-CZ" dirty="0"/>
              <a:t>, USSR, 1969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E103F15B-09A5-4D8B-96C0-4CB61BF994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50" t="24295" r="60417" b="26667"/>
          <a:stretch/>
        </p:blipFill>
        <p:spPr>
          <a:xfrm>
            <a:off x="847023" y="576124"/>
            <a:ext cx="4360243" cy="538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375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F13A55A1-DA0E-43B2-99DD-DF242628B4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50" t="16740" r="22333" b="14667"/>
          <a:stretch/>
        </p:blipFill>
        <p:spPr>
          <a:xfrm>
            <a:off x="2103120" y="1148080"/>
            <a:ext cx="7366000" cy="470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463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7180748E-A6BA-4FAC-AD12-D0562714C0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711" t="10580" r="18216" b="7464"/>
          <a:stretch/>
        </p:blipFill>
        <p:spPr>
          <a:xfrm>
            <a:off x="488213" y="178066"/>
            <a:ext cx="8588409" cy="648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826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B186A2-B375-4BA3-9BA5-6C9F48A8E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Mapa vzdělávacích podmínek v ČR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5B18A7-94A5-4FF1-A533-00F3D0237B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hlinkClick r:id="rId2"/>
              </a:rPr>
              <a:t>https://www.irozhlas.cz/zpravy-domov/mapa-data-skolstvi-regiony-exekuce-bytova-nouze-ubytovny-zakladni-skoly-daniel_1911270600_nkr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146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4758F607-99C4-400B-BE7A-280379271E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500"/>
              <a:t>Vzdělání v moderní a tradiční společnosti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CCD5052E-4E71-447B-8A05-A205057333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Přechod k formalizovanému vzdělání</a:t>
            </a:r>
          </a:p>
          <a:p>
            <a:pPr eaLnBrk="1" hangingPunct="1"/>
            <a:r>
              <a:rPr lang="cs-CZ" altLang="cs-CZ"/>
              <a:t>Vzdělání jako nahrazující rodinný původ ve vztahu k sociálním nerovnostem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/>
          </a:p>
          <a:p>
            <a:pPr eaLnBrk="1" hangingPunct="1"/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3FED777A-8F8A-42DB-8877-E6BA1EA6B0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Latentní funkce vzdělání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1A7DB63C-A694-404B-890C-7BBD7E3F26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500"/>
          </a:p>
          <a:p>
            <a:pPr eaLnBrk="1" hangingPunct="1">
              <a:lnSpc>
                <a:spcPct val="80000"/>
              </a:lnSpc>
            </a:pPr>
            <a:r>
              <a:rPr lang="cs-CZ" altLang="cs-CZ" sz="2500"/>
              <a:t>Vzdělání v moderních společnostech jako nástroj zvýšení životního standardu, emancipace a mobility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500"/>
              <a:t>Důraz na výkon jedince a překonání jeho vrozených charakteristik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500"/>
              <a:t>X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500"/>
              <a:t>Výzkumy ukazují, že vzdělání třídní rozdíly reprodukuje a také ospravedlňuje (efekt sv. Matouše) – děti z nižších vrstev nemají menší nadání, ale větší pravděpodobnost, že ve styku s akademickou strukturou školy budou označeny jako ty s nižším nadáním</a:t>
            </a:r>
          </a:p>
          <a:p>
            <a:pPr eaLnBrk="1" hangingPunct="1">
              <a:lnSpc>
                <a:spcPct val="80000"/>
              </a:lnSpc>
            </a:pPr>
            <a:endParaRPr lang="cs-CZ" altLang="cs-CZ" sz="25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740D8A31-3560-4F7D-B659-62AC3BDAEE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Pierre Bourdieu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071E06CB-0D57-4661-9758-3BC8647BFF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3200" dirty="0"/>
              <a:t>Školství jen potvrzuje výsadní vlastnosti elit</a:t>
            </a:r>
          </a:p>
          <a:p>
            <a:pPr eaLnBrk="1" hangingPunct="1"/>
            <a:r>
              <a:rPr lang="cs-CZ" altLang="cs-CZ" sz="3200" dirty="0"/>
              <a:t>škola umocňuje rozdílnou kulturní orientaci a hodnotová měřítka získaná v časné fázi života (kulturní kapitál) – omezuje tak šance jedněch, ale usnadňuje postup druhých</a:t>
            </a:r>
          </a:p>
          <a:p>
            <a:pPr eaLnBrk="1" hangingPunct="1"/>
            <a:r>
              <a:rPr lang="cs-CZ" altLang="cs-CZ" sz="3200" dirty="0"/>
              <a:t>Vzdělávací systém nevybírá nejschopnější žáky, ale vybírá žáky „již vybrané“. Ti jsou ze své rodiny vybaveni dostatkem kulturního kapitálu, který je ve školním prostředí zvýhodňuje, protože odpovídá kulturnímu kapitálu učitelů</a:t>
            </a:r>
          </a:p>
          <a:p>
            <a:pPr eaLnBrk="1" hangingPunct="1"/>
            <a:endParaRPr lang="cs-CZ" altLang="cs-CZ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5A2B431B-EB6F-48BD-895A-F4C1253D68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500"/>
              <a:t>Bernstein: Teorie jazykových kódů 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6E24CA98-756F-4DC6-8BB7-544FFD3AF6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/>
              <a:t>Rozdílný způsob komunikace mezi dětmi z různých sociálních poměrů a jeho vztah k akademické kultuře školy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b="1"/>
              <a:t>Omezené kódy</a:t>
            </a:r>
            <a:r>
              <a:rPr lang="cs-CZ" altLang="cs-CZ"/>
              <a:t> – komunikace spočívá na nevyslovených předpokladech, odkazuje na konkrétní a blízké, výchova pomocí přímých odměn a trestů, sdělování především praktických zkušeností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b="1"/>
              <a:t>Rozvinuté kódy</a:t>
            </a:r>
            <a:r>
              <a:rPr lang="cs-CZ" altLang="cs-CZ"/>
              <a:t> – zobecnění, abstraktní vyjadřování, rodiče vysvětlují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>
            <a:extLst>
              <a:ext uri="{FF2B5EF4-FFF2-40B4-BE49-F238E27FC236}">
                <a16:creationId xmlns:a16="http://schemas.microsoft.com/office/drawing/2014/main" id="{F2D3ECBF-FD4B-4322-92CB-28BF29348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/>
              <a:t>1. Porovnání přístupu ke škole u rodičů s vyšším a nižším vzděláním v práci A. Lareau </a:t>
            </a:r>
          </a:p>
        </p:txBody>
      </p:sp>
      <p:sp>
        <p:nvSpPr>
          <p:cNvPr id="13315" name="Zástupný symbol pro obsah 3">
            <a:extLst>
              <a:ext uri="{FF2B5EF4-FFF2-40B4-BE49-F238E27FC236}">
                <a16:creationId xmlns:a16="http://schemas.microsoft.com/office/drawing/2014/main" id="{71D84857-B104-4F02-8348-1F2404F149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cs-CZ" altLang="cs-CZ" sz="1800" dirty="0"/>
              <a:t>Rodiče z dělnické třídy: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	-  jen výjimečně kontaktují učitele a cítí se při jednání s ním nesví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- udržují nezávislý vztah se školou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	- necítí se být kompetentní a vzdělání nechávají na profesionálech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-  ponechání dětí jejich přirozenému růstu 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-  pocit omezování ve formálním prostředí, snaha přizpůsobit se autoritám</a:t>
            </a:r>
          </a:p>
          <a:p>
            <a:pPr eaLnBrk="1" hangingPunct="1">
              <a:buFontTx/>
              <a:buNone/>
            </a:pPr>
            <a:endParaRPr lang="cs-CZ" altLang="cs-CZ" sz="1800" dirty="0"/>
          </a:p>
          <a:p>
            <a:pPr eaLnBrk="1" hangingPunct="1"/>
            <a:r>
              <a:rPr lang="cs-CZ" altLang="cs-CZ" sz="1800" dirty="0"/>
              <a:t>Rodiče ze střední třídy: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- často kontaktují učitele, jednání jsou neformální a přátelská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- učitele berou jako partnery, cítí se kompetentní k diskusi o vzdělání svých dětí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-  snaha o harmonický rozvoj schopností svých dětí a využití všech příležitostí k němu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-  schopnost ovlivňovat dialog a komunikaci ve formálním prostředí</a:t>
            </a:r>
          </a:p>
          <a:p>
            <a:pPr eaLnBrk="1" hangingPunct="1">
              <a:buFontTx/>
              <a:buNone/>
            </a:pPr>
            <a:endParaRPr lang="cs-CZ" altLang="cs-CZ" dirty="0"/>
          </a:p>
          <a:p>
            <a:pPr eaLnBrk="1" hangingPunct="1">
              <a:buFontTx/>
              <a:buNone/>
            </a:pPr>
            <a:endParaRPr lang="cs-CZ" alt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>
            <a:extLst>
              <a:ext uri="{FF2B5EF4-FFF2-40B4-BE49-F238E27FC236}">
                <a16:creationId xmlns:a16="http://schemas.microsoft.com/office/drawing/2014/main" id="{A214C0A6-DBF6-43B5-A4A3-58B3477B6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2. </a:t>
            </a:r>
            <a:r>
              <a:rPr lang="cs-CZ" altLang="cs-CZ" sz="3200"/>
              <a:t>Práce Tomáše Katrňáka „Odsouzeni k manuální práci“</a:t>
            </a:r>
          </a:p>
        </p:txBody>
      </p:sp>
      <p:sp>
        <p:nvSpPr>
          <p:cNvPr id="14339" name="Zástupný symbol pro obsah 2">
            <a:extLst>
              <a:ext uri="{FF2B5EF4-FFF2-40B4-BE49-F238E27FC236}">
                <a16:creationId xmlns:a16="http://schemas.microsoft.com/office/drawing/2014/main" id="{ADFAD401-2D73-420A-988A-78ECAEC0E3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Dělničtí rodiče</a:t>
            </a:r>
          </a:p>
          <a:p>
            <a:pPr eaLnBrk="1" hangingPunct="1">
              <a:buFontTx/>
              <a:buChar char="-"/>
            </a:pPr>
            <a:r>
              <a:rPr lang="cs-CZ" altLang="cs-CZ" dirty="0"/>
              <a:t>Nemají se školou dobrý vztah (také vlastní zkušenost), se vzděláním v životě nepočítají</a:t>
            </a:r>
          </a:p>
          <a:p>
            <a:pPr eaLnBrk="1" hangingPunct="1">
              <a:buFontTx/>
              <a:buChar char="-"/>
            </a:pPr>
            <a:r>
              <a:rPr lang="cs-CZ" altLang="cs-CZ" dirty="0"/>
              <a:t>Důraz na materiální strategii (vydělávat, být nezávislý)</a:t>
            </a:r>
          </a:p>
          <a:p>
            <a:pPr eaLnBrk="1" hangingPunct="1"/>
            <a:r>
              <a:rPr lang="cs-CZ" altLang="cs-CZ" dirty="0"/>
              <a:t>Vysokoškolští </a:t>
            </a:r>
            <a:r>
              <a:rPr lang="cs-CZ" altLang="cs-CZ" dirty="0" err="1"/>
              <a:t>rodice</a:t>
            </a:r>
            <a:endParaRPr lang="cs-CZ" altLang="cs-CZ" dirty="0"/>
          </a:p>
          <a:p>
            <a:pPr eaLnBrk="1" hangingPunct="1">
              <a:buFontTx/>
              <a:buChar char="-"/>
            </a:pPr>
            <a:r>
              <a:rPr lang="cs-CZ" altLang="cs-CZ" dirty="0"/>
              <a:t>Klíčová role vzdělání v jejich životní strategii</a:t>
            </a:r>
          </a:p>
          <a:p>
            <a:pPr eaLnBrk="1" hangingPunct="1">
              <a:buFontTx/>
              <a:buChar char="-"/>
            </a:pPr>
            <a:r>
              <a:rPr lang="cs-CZ" altLang="cs-CZ" dirty="0"/>
              <a:t>Zájem o dění ve škole, kultivaci schopností svých dětí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F33C84-978F-4975-984A-58696C4FF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„Dědičnost“ vzdělání v ČR a téma mobility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5E83CE-3760-44EC-A18F-9BF1D8B8F1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altLang="cs-CZ" dirty="0"/>
              <a:t>Nikoli inteligence, ale rodinné prostředí, vzdělání a postoje rodičů jsou klíčové pro výsledky ve škole (</a:t>
            </a:r>
            <a:r>
              <a:rPr lang="cs-CZ" altLang="cs-CZ" dirty="0" err="1"/>
              <a:t>Rabušicová</a:t>
            </a:r>
            <a:r>
              <a:rPr lang="cs-CZ" altLang="cs-CZ" dirty="0"/>
              <a:t> 1995)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? procent lidí má stejné vzdělání jako rodiče</a:t>
            </a:r>
          </a:p>
          <a:p>
            <a:pPr marL="0" indent="0">
              <a:buNone/>
            </a:pPr>
            <a:r>
              <a:rPr lang="cs-CZ" dirty="0"/>
              <a:t>? procent lidí má vyšší vzdělání než rodiče</a:t>
            </a:r>
          </a:p>
          <a:p>
            <a:pPr marL="0" indent="0">
              <a:buNone/>
            </a:pPr>
            <a:r>
              <a:rPr lang="cs-CZ" dirty="0"/>
              <a:t>? procent lidí, jejichž rodiče nemají maturitu, dosáhne vysokoškolského vzdělání</a:t>
            </a:r>
          </a:p>
          <a:p>
            <a:pPr marL="0" indent="0">
              <a:buNone/>
            </a:pPr>
            <a:r>
              <a:rPr lang="cs-CZ" dirty="0"/>
              <a:t>Česká republika je v tomto na ? místě z 36 zemí OECD.</a:t>
            </a:r>
          </a:p>
          <a:p>
            <a:pPr marL="0" indent="0">
              <a:buNone/>
            </a:pPr>
            <a:r>
              <a:rPr lang="cs-CZ" dirty="0"/>
              <a:t>Celá zpráva o vzdělání v ČR zde: </a:t>
            </a:r>
            <a:r>
              <a:rPr lang="cs-CZ" dirty="0">
                <a:hlinkClick r:id="rId3"/>
              </a:rPr>
              <a:t>https://read.oecd-ilibrary.org/education/education-at-a-glance-2018/czech-republic_eag-2018-42-en#page6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B90784D-03C4-43E0-A8C9-A8EF2CF673F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523" t="48167" r="43274" b="44999"/>
          <a:stretch/>
        </p:blipFill>
        <p:spPr>
          <a:xfrm>
            <a:off x="-125730" y="6193156"/>
            <a:ext cx="6995160" cy="46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41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FCF860-2D24-4112-99F8-851937DA4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Výzkum „Rodiče a výchova“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34A0459-BE22-40DE-B1B2-A1A9B18E92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44" t="26621" r="24906" b="24500"/>
          <a:stretch/>
        </p:blipFill>
        <p:spPr>
          <a:xfrm>
            <a:off x="1703070" y="2031364"/>
            <a:ext cx="7749540" cy="389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68933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589</Words>
  <Application>Microsoft Office PowerPoint</Application>
  <PresentationFormat>Širokoúhlá obrazovka</PresentationFormat>
  <Paragraphs>59</Paragraphs>
  <Slides>13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Motiv Office</vt:lpstr>
      <vt:lpstr>Sociologie pro speciální pedagogy: Vzdělání</vt:lpstr>
      <vt:lpstr>Vzdělání v moderní a tradiční společnosti</vt:lpstr>
      <vt:lpstr>Latentní funkce vzdělání</vt:lpstr>
      <vt:lpstr>Pierre Bourdieu</vt:lpstr>
      <vt:lpstr>Bernstein: Teorie jazykových kódů </vt:lpstr>
      <vt:lpstr>1. Porovnání přístupu ke škole u rodičů s vyšším a nižším vzděláním v práci A. Lareau </vt:lpstr>
      <vt:lpstr>2. Práce Tomáše Katrňáka „Odsouzeni k manuální práci“</vt:lpstr>
      <vt:lpstr>„Dědičnost“ vzdělání v ČR a téma mobility</vt:lpstr>
      <vt:lpstr>Výzkum „Rodiče a výchova“</vt:lpstr>
      <vt:lpstr>Prezentace aplikace PowerPoint</vt:lpstr>
      <vt:lpstr>Prezentace aplikace PowerPoint</vt:lpstr>
      <vt:lpstr>Prezentace aplikace PowerPoint</vt:lpstr>
      <vt:lpstr>Mapa vzdělávacích podmínek v ČR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Lenka Slepičková</dc:creator>
  <cp:lastModifiedBy>Lenka Slepičková</cp:lastModifiedBy>
  <cp:revision>6</cp:revision>
  <dcterms:created xsi:type="dcterms:W3CDTF">2019-12-15T23:50:39Z</dcterms:created>
  <dcterms:modified xsi:type="dcterms:W3CDTF">2019-12-16T00:47:28Z</dcterms:modified>
</cp:coreProperties>
</file>