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71" r:id="rId9"/>
    <p:sldId id="266" r:id="rId10"/>
    <p:sldId id="279" r:id="rId11"/>
    <p:sldId id="267" r:id="rId12"/>
    <p:sldId id="274" r:id="rId13"/>
    <p:sldId id="275" r:id="rId14"/>
    <p:sldId id="269" r:id="rId15"/>
    <p:sldId id="270" r:id="rId16"/>
    <p:sldId id="273" r:id="rId17"/>
    <p:sldId id="280" r:id="rId18"/>
    <p:sldId id="272" r:id="rId19"/>
    <p:sldId id="277" r:id="rId20"/>
    <p:sldId id="263" r:id="rId21"/>
    <p:sldId id="261" r:id="rId22"/>
    <p:sldId id="26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4660"/>
  </p:normalViewPr>
  <p:slideViewPr>
    <p:cSldViewPr>
      <p:cViewPr varScale="1">
        <p:scale>
          <a:sx n="125" d="100"/>
          <a:sy n="125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iqg5r0tdE" TargetMode="External"/><Relationship Id="rId2" Type="http://schemas.openxmlformats.org/officeDocument/2006/relationships/hyperlink" Target="https://www.bazalni-stimulace.cz/o-bazalni-stimulaci/literatur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nsa-shop.cz/senzoricke-pomucky/bazalni-stimulace/" TargetMode="External"/><Relationship Id="rId4" Type="http://schemas.openxmlformats.org/officeDocument/2006/relationships/hyperlink" Target="https://www.youtube.com/watch?time_continue=284&amp;v=dJrp-8T1ft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71937"/>
          </a:xfrm>
        </p:spPr>
        <p:txBody>
          <a:bodyPr/>
          <a:lstStyle/>
          <a:p>
            <a:r>
              <a:rPr lang="cs-CZ" dirty="0" smtClean="0"/>
              <a:t>Bazální stimulace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Bc. Lada Brymová</a:t>
            </a:r>
          </a:p>
          <a:p>
            <a:pPr algn="r"/>
            <a:r>
              <a:rPr lang="cs-CZ" smtClean="0"/>
              <a:t>430151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9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Vibrační stimulace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Vnímání vibrací </a:t>
            </a:r>
          </a:p>
          <a:p>
            <a:r>
              <a:rPr lang="cs-CZ" dirty="0" smtClean="0"/>
              <a:t>Vibrace </a:t>
            </a:r>
            <a:r>
              <a:rPr lang="cs-CZ" dirty="0"/>
              <a:t>dokáží navodit intenzivní pocit v částech těla např. malé vibrátory lze umístit tak, že umožní cítit celou nohu od kotníku až přes koleno po </a:t>
            </a:r>
            <a:r>
              <a:rPr lang="cs-CZ" dirty="0" smtClean="0"/>
              <a:t>kyčel.</a:t>
            </a:r>
          </a:p>
          <a:p>
            <a:r>
              <a:rPr lang="cs-CZ" dirty="0" smtClean="0"/>
              <a:t>Má </a:t>
            </a:r>
            <a:r>
              <a:rPr lang="cs-CZ" dirty="0"/>
              <a:t>za cíl uvědomování si sám </a:t>
            </a:r>
            <a:r>
              <a:rPr lang="cs-CZ" dirty="0" smtClean="0"/>
              <a:t>sebe. </a:t>
            </a:r>
          </a:p>
          <a:p>
            <a:r>
              <a:rPr lang="cs-CZ" dirty="0" smtClean="0"/>
              <a:t>Ovlivnění </a:t>
            </a:r>
            <a:r>
              <a:rPr lang="cs-CZ" dirty="0"/>
              <a:t>dýchání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0830"/>
            <a:ext cx="3347864" cy="25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4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Vestibulární stimulace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Zaměření na prostorovou orientaci a pohybu celého těla v prostoru</a:t>
            </a:r>
            <a:r>
              <a:rPr lang="cs-CZ" dirty="0"/>
              <a:t> </a:t>
            </a:r>
            <a:r>
              <a:rPr lang="cs-CZ" dirty="0" smtClean="0"/>
              <a:t> (učí </a:t>
            </a:r>
            <a:r>
              <a:rPr lang="cs-CZ" dirty="0"/>
              <a:t>se vnímat různé </a:t>
            </a:r>
            <a:r>
              <a:rPr lang="cs-CZ" dirty="0" smtClean="0"/>
              <a:t>směry).</a:t>
            </a:r>
          </a:p>
          <a:p>
            <a:pPr algn="just"/>
            <a:r>
              <a:rPr lang="cs-CZ" dirty="0" smtClean="0"/>
              <a:t>Jedná se o malé kolébavé pohyby podél a napříč osou těla na terapeutickém válci nebo velkém míči, které se mohou stát uvolněným tancováním podle hudby. </a:t>
            </a:r>
          </a:p>
          <a:p>
            <a:pPr algn="just"/>
            <a:r>
              <a:rPr lang="cs-CZ" dirty="0" smtClean="0"/>
              <a:t>Změny polohy těla prostřednictvím změny polohy celého lůžka</a:t>
            </a:r>
          </a:p>
          <a:p>
            <a:pPr marL="0" indent="0" algn="just">
              <a:buNone/>
            </a:pP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Tyto tři oblasti stimulací – somatické, vibrační, vestibulární se vztahují k nejranějším a nejelementárnějším formám vnímání. </a:t>
            </a:r>
          </a:p>
        </p:txBody>
      </p:sp>
    </p:spTree>
    <p:extLst>
      <p:ext uri="{BB962C8B-B14F-4D97-AF65-F5344CB8AC3E}">
        <p14:creationId xmlns:p14="http://schemas.microsoft.com/office/powerpoint/2010/main" val="6931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" y="0"/>
            <a:ext cx="939563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Optická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Podněcování zrakovými podněty. </a:t>
            </a:r>
          </a:p>
          <a:p>
            <a:r>
              <a:rPr lang="cs-CZ" dirty="0" smtClean="0"/>
              <a:t>Pro optickou stimulaci a orientaci v prostoru je velice </a:t>
            </a:r>
            <a:r>
              <a:rPr lang="cs-CZ" dirty="0"/>
              <a:t>důležitá jakákoli změna tělesné polohy. Třebaže jde někdy jen o malou změnu polohy hlavy, mění se klientovo zorné </a:t>
            </a:r>
            <a:r>
              <a:rPr lang="cs-CZ" dirty="0" smtClean="0"/>
              <a:t>pole.  Změna polohy je zároveň somatická a vestibulární stimulací. </a:t>
            </a:r>
          </a:p>
          <a:p>
            <a:r>
              <a:rPr lang="cs-CZ" dirty="0" smtClean="0"/>
              <a:t>Zde </a:t>
            </a:r>
            <a:r>
              <a:rPr lang="cs-CZ" dirty="0"/>
              <a:t>lze zařadit nabízení různých obrázků a fotografií, především známých a nejbližších </a:t>
            </a:r>
            <a:r>
              <a:rPr lang="cs-CZ" dirty="0" smtClean="0"/>
              <a:t>osob. Také možnost změnit prostředí.  </a:t>
            </a:r>
          </a:p>
          <a:p>
            <a:r>
              <a:rPr lang="cs-CZ" dirty="0" smtClean="0"/>
              <a:t>Vizuální </a:t>
            </a:r>
            <a:r>
              <a:rPr lang="cs-CZ" dirty="0"/>
              <a:t>podněty slouží k tomu, aby se dítě s těžkým postižením naučilo fixovat zrakem nejjednodušší podněty a vědomě aktivovat postavení očí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Pomůcky</a:t>
            </a:r>
            <a:r>
              <a:rPr lang="cs-CZ" dirty="0"/>
              <a:t>: světelné koule, světelné dotykové koule, světelné hadice světelné vodní válce, světelné taktilní válce, světelné válce </a:t>
            </a:r>
            <a:r>
              <a:rPr lang="cs-CZ" dirty="0" smtClean="0"/>
              <a:t>s voskovými </a:t>
            </a:r>
            <a:r>
              <a:rPr lang="cs-CZ" dirty="0"/>
              <a:t>efekty, tzv. „disko koule", podsvícený stůl spiskem, </a:t>
            </a:r>
            <a:r>
              <a:rPr lang="cs-CZ" dirty="0" smtClean="0"/>
              <a:t>prosvícený </a:t>
            </a:r>
            <a:r>
              <a:rPr lang="cs-CZ" dirty="0"/>
              <a:t>kuličkový </a:t>
            </a:r>
            <a:r>
              <a:rPr lang="cs-CZ" dirty="0" smtClean="0"/>
              <a:t>bazén.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4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Auditivní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Pomocí </a:t>
            </a:r>
            <a:r>
              <a:rPr lang="cs-CZ" b="1" dirty="0"/>
              <a:t>akustických podnětů </a:t>
            </a:r>
            <a:r>
              <a:rPr lang="cs-CZ" dirty="0"/>
              <a:t>je možno dítě s těžkým postižením naučit reagovat na podněty, které nejsou vztažené k tělu a také, že hluk lze vyrobit a mohou ho sami reprodukovat. </a:t>
            </a:r>
            <a:endParaRPr lang="cs-CZ" dirty="0" smtClean="0"/>
          </a:p>
          <a:p>
            <a:pPr algn="just"/>
            <a:r>
              <a:rPr lang="cs-CZ" dirty="0" smtClean="0"/>
              <a:t>Nejčastější </a:t>
            </a:r>
            <a:r>
              <a:rPr lang="cs-CZ" dirty="0"/>
              <a:t>auditivní podněty jsou z běžného denního prostředí a také využití hlasu, zpěvu a hudby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Vhodné </a:t>
            </a:r>
            <a:r>
              <a:rPr lang="cs-CZ" dirty="0"/>
              <a:t>je předčítání, vyprávění pohádek, které je možné podpořit vizuálními vjemy (obrázky, obrázkovou knihou), hudební nástroje. </a:t>
            </a:r>
            <a:endParaRPr lang="cs-CZ" dirty="0" smtClean="0"/>
          </a:p>
          <a:p>
            <a:pPr algn="just"/>
            <a:r>
              <a:rPr lang="cs-CZ" dirty="0" smtClean="0"/>
              <a:t>Pasivní </a:t>
            </a:r>
            <a:r>
              <a:rPr lang="cs-CZ" dirty="0"/>
              <a:t>poslech je často spojen s somatickou stimulací (při masáži).</a:t>
            </a:r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Taktilně- haptická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Cílem </a:t>
            </a:r>
            <a:r>
              <a:rPr lang="cs-CZ" dirty="0"/>
              <a:t>taktilně-haptické stimulace je vyznačení citlivé oblasti rukou, umožnění rukama něco cítit, snaha o vytvoření možnosti </a:t>
            </a:r>
            <a:r>
              <a:rPr lang="cs-CZ" b="1" dirty="0"/>
              <a:t>úchopu</a:t>
            </a:r>
            <a:r>
              <a:rPr lang="cs-CZ" dirty="0"/>
              <a:t> a podpora </a:t>
            </a:r>
            <a:r>
              <a:rPr lang="cs-CZ" b="1" dirty="0"/>
              <a:t>poznání</a:t>
            </a:r>
            <a:r>
              <a:rPr lang="cs-CZ" dirty="0"/>
              <a:t>, že věci jsou charakteristické na </a:t>
            </a:r>
            <a:r>
              <a:rPr lang="cs-CZ" b="1" dirty="0"/>
              <a:t>omak</a:t>
            </a:r>
            <a:r>
              <a:rPr lang="cs-CZ" dirty="0"/>
              <a:t> 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Vhodné </a:t>
            </a:r>
            <a:r>
              <a:rPr lang="cs-CZ" dirty="0"/>
              <a:t>pomůcky jsou veškeré předměty denního </a:t>
            </a:r>
            <a:r>
              <a:rPr lang="cs-CZ" dirty="0" smtClean="0"/>
              <a:t>života Např</a:t>
            </a:r>
            <a:r>
              <a:rPr lang="cs-CZ" dirty="0"/>
              <a:t>. oblíbené předměty, talismany, hračky, předměty užívané k osobní </a:t>
            </a:r>
            <a:r>
              <a:rPr lang="cs-CZ" dirty="0" smtClean="0"/>
              <a:t>hygieně </a:t>
            </a:r>
          </a:p>
          <a:p>
            <a:pPr algn="just"/>
            <a:r>
              <a:rPr lang="cs-CZ" dirty="0" smtClean="0"/>
              <a:t>Lze </a:t>
            </a:r>
            <a:r>
              <a:rPr lang="cs-CZ" dirty="0"/>
              <a:t>kombinovat se stimulací optickou, auditivní a </a:t>
            </a:r>
            <a:r>
              <a:rPr lang="cs-CZ" dirty="0" smtClean="0"/>
              <a:t>olfaktorickou. </a:t>
            </a:r>
          </a:p>
          <a:p>
            <a:pPr algn="just"/>
            <a:r>
              <a:rPr lang="cs-CZ" dirty="0" smtClean="0"/>
              <a:t>Další </a:t>
            </a:r>
            <a:r>
              <a:rPr lang="cs-CZ" dirty="0"/>
              <a:t>předměty: se zajímavým tvarem a povrchem (kožešiny, látky), různé strukturované povrchy na stěnách, podněty, které vyvolávají teplo nebo </a:t>
            </a:r>
            <a:r>
              <a:rPr lang="cs-CZ" dirty="0" smtClean="0"/>
              <a:t>chlad. </a:t>
            </a:r>
          </a:p>
          <a:p>
            <a:pPr algn="just"/>
            <a:r>
              <a:rPr lang="cs-CZ" dirty="0" smtClean="0"/>
              <a:t>Dále </a:t>
            </a:r>
            <a:r>
              <a:rPr lang="cs-CZ" dirty="0"/>
              <a:t>stoly nebo tácy se sypkým materiálem (písek, mouka) do kterých klienti kreslí </a:t>
            </a:r>
            <a:r>
              <a:rPr lang="cs-CZ" dirty="0" smtClean="0"/>
              <a:t>a píší, hmatové domino, chodníček z různých materiálů. </a:t>
            </a:r>
          </a:p>
          <a:p>
            <a:pPr algn="just"/>
            <a:r>
              <a:rPr lang="cs-CZ" dirty="0" smtClean="0"/>
              <a:t>Nedochází pouze k ohmatávání ploch ale i k nácviku úchopu předmětů denní potřeby.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79655"/>
            <a:ext cx="2195736" cy="137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8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Stimulace rtů a receptorů chuti</a:t>
            </a:r>
          </a:p>
          <a:p>
            <a:r>
              <a:rPr lang="cs-CZ" dirty="0" smtClean="0"/>
              <a:t>Vkládání oblíbených potravin do úst</a:t>
            </a:r>
          </a:p>
          <a:p>
            <a:r>
              <a:rPr lang="cs-CZ" dirty="0" smtClean="0"/>
              <a:t>Hygiena dutiny ústní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4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Olfaktorická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Podněcování čichovými podněty. </a:t>
            </a:r>
          </a:p>
          <a:p>
            <a:pPr algn="just"/>
            <a:r>
              <a:rPr lang="cs-CZ" dirty="0" smtClean="0"/>
              <a:t>Vhodné </a:t>
            </a:r>
            <a:r>
              <a:rPr lang="cs-CZ" dirty="0"/>
              <a:t>pomůcky flakónky s parfémy, deodoranty, potřeby osobní hygieny např. vůně mýdla, vůně jídla, vůně prádla. Nevhodné jsou vonné svíčky. </a:t>
            </a:r>
            <a:endParaRPr lang="cs-CZ" dirty="0" smtClean="0"/>
          </a:p>
          <a:p>
            <a:pPr algn="just"/>
            <a:r>
              <a:rPr lang="cs-CZ" dirty="0" smtClean="0"/>
              <a:t>Je </a:t>
            </a:r>
            <a:r>
              <a:rPr lang="cs-CZ" dirty="0"/>
              <a:t>důležité nabízet výrazně odlišné pachy od pachů všedního </a:t>
            </a:r>
            <a:r>
              <a:rPr lang="cs-CZ" dirty="0" smtClean="0"/>
              <a:t>dne.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5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Desatero </a:t>
            </a:r>
            <a:r>
              <a:rPr lang="cs-CZ" dirty="0" smtClean="0">
                <a:effectLst/>
              </a:rPr>
              <a:t>bazální </a:t>
            </a:r>
            <a:r>
              <a:rPr lang="cs-CZ" dirty="0">
                <a:effectLst/>
              </a:rPr>
              <a:t>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Přivítejte se a rozlučte s pacientem pokud možno vždy stejnými slovy.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 oslovení se ho vždy dotkněte na stejném místě (iniciální dotek).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Hovořte zřetelně, jasně a ne příliš rychle.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Nezvyšujte hlas, mluvte přirozeným tónem.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Dbejte, aby tón vašeho hlasu, vaše mimika a gestikulace odpovídaly významu vašich slov.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 rozhovoru s pacientem používejte takovou formu komunikace, na kterou byl zvyklý.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Nepožívejte v řeči zdrobněliny.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Nehovořte s více osobami najednou.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 komunikaci s pacientem se pokuste redukovat rušivý zvuk okolního prostředí.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Umožněte pacientovi reagovat na vaše slova.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97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</a:t>
            </a:r>
            <a:r>
              <a:rPr lang="cs-CZ" dirty="0"/>
              <a:t>. dr. Andreas Fröhlich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Autorem konceptu bazální stimulace</a:t>
            </a:r>
          </a:p>
          <a:p>
            <a:r>
              <a:rPr lang="cs-CZ" dirty="0" smtClean="0"/>
              <a:t>Speciální pedagog</a:t>
            </a:r>
          </a:p>
          <a:p>
            <a:r>
              <a:rPr lang="cs-CZ" dirty="0" smtClean="0"/>
              <a:t>Od roku 1970 pracoval v Rehabilitačním centru (Německo)</a:t>
            </a:r>
          </a:p>
          <a:p>
            <a:r>
              <a:rPr lang="cs-CZ" dirty="0" smtClean="0"/>
              <a:t>Zabýval se dětmi s těžkými kombinovanými somatickými a intelektovými změnami</a:t>
            </a:r>
          </a:p>
          <a:p>
            <a:r>
              <a:rPr lang="cs-CZ" dirty="0" smtClean="0"/>
              <a:t>Během doktorského studia vypracoval koncept bazální stimulace</a:t>
            </a:r>
          </a:p>
          <a:p>
            <a:r>
              <a:rPr lang="cs-CZ" dirty="0" smtClean="0"/>
              <a:t>Předpokládal vzdělavatelnost dětí s hlubokým mentálním postižením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8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https://www.bazalni-stimulace.cz/o-bazalni-stimulaci/literatura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Video: Somatická stimulace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://www.youtube.com/watch?v=Hhiqg5r0tdE</a:t>
            </a:r>
            <a:endParaRPr lang="cs-CZ" dirty="0">
              <a:hlinkClick r:id="rId4"/>
            </a:endParaRPr>
          </a:p>
          <a:p>
            <a:r>
              <a:rPr lang="cs-CZ" dirty="0" smtClean="0"/>
              <a:t>Stimulace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www.youtube.com/watch?time_continue=284&amp;v=dJrp-8T1ftk</a:t>
            </a:r>
            <a:endParaRPr lang="cs-CZ" dirty="0" smtClean="0"/>
          </a:p>
          <a:p>
            <a:r>
              <a:rPr lang="cs-CZ" dirty="0" smtClean="0"/>
              <a:t>Pomůcky: </a:t>
            </a:r>
            <a:r>
              <a:rPr lang="cs-CZ" dirty="0">
                <a:hlinkClick r:id="rId5"/>
              </a:rPr>
              <a:t>https://www.sensa-shop.cz/senzoricke-pomucky/bazalni-stimulace/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5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12" y="1600200"/>
            <a:ext cx="4666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8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Zdoje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FRIEDLOVÁ, K. </a:t>
            </a:r>
            <a:r>
              <a:rPr lang="cs-CZ" i="1" dirty="0"/>
              <a:t>Bazální stimulace v základní ošetřovatelské péči. </a:t>
            </a:r>
            <a:r>
              <a:rPr lang="cs-CZ" dirty="0"/>
              <a:t>2007.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ISBN 978-80-247-1314-4</a:t>
            </a:r>
            <a:r>
              <a:rPr lang="cs-CZ" dirty="0" smtClean="0"/>
              <a:t>.</a:t>
            </a:r>
          </a:p>
          <a:p>
            <a:r>
              <a:rPr lang="cs-CZ" dirty="0"/>
              <a:t>MÜLLER, Oldřich. </a:t>
            </a:r>
            <a:r>
              <a:rPr lang="cs-CZ" i="1" dirty="0"/>
              <a:t>Terapie ve speciální pedagogice</a:t>
            </a:r>
            <a:r>
              <a:rPr lang="cs-CZ" dirty="0"/>
              <a:t>. 2.,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2014. Pedagogika (</a:t>
            </a:r>
            <a:r>
              <a:rPr lang="cs-CZ" dirty="0" err="1"/>
              <a:t>Grada</a:t>
            </a:r>
            <a:r>
              <a:rPr lang="cs-CZ" dirty="0"/>
              <a:t>). ISBN 978-80-247-4172-7</a:t>
            </a:r>
            <a:r>
              <a:rPr lang="cs-CZ" dirty="0" smtClean="0"/>
              <a:t>.</a:t>
            </a:r>
          </a:p>
          <a:p>
            <a:r>
              <a:rPr lang="cs-CZ" dirty="0"/>
              <a:t>https://slideplayer.cz/slide/13589453/</a:t>
            </a:r>
            <a:endParaRPr lang="cs-CZ" dirty="0" smtClean="0"/>
          </a:p>
          <a:p>
            <a:r>
              <a:rPr lang="cs-CZ" dirty="0"/>
              <a:t>VÍTKOVÁ, Marie. Podpora vzdělávání dětí a žáků s těžkým zdravotním postižením </a:t>
            </a:r>
            <a:r>
              <a:rPr lang="cs-CZ" dirty="0" smtClean="0"/>
              <a:t>II</a:t>
            </a:r>
            <a:r>
              <a:rPr lang="cs-CZ" dirty="0"/>
              <a:t>. 1. vyd. Praha: Institut pedagogicko-psychologického poradenství ČR, 2001. </a:t>
            </a:r>
          </a:p>
        </p:txBody>
      </p:sp>
    </p:spTree>
    <p:extLst>
      <p:ext uri="{BB962C8B-B14F-4D97-AF65-F5344CB8AC3E}">
        <p14:creationId xmlns:p14="http://schemas.microsoft.com/office/powerpoint/2010/main" val="10896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Prof. </a:t>
            </a:r>
            <a:r>
              <a:rPr lang="cs-CZ" dirty="0" err="1" smtClean="0"/>
              <a:t>Christel</a:t>
            </a:r>
            <a:r>
              <a:rPr lang="cs-CZ" dirty="0" smtClean="0"/>
              <a:t> </a:t>
            </a:r>
            <a:r>
              <a:rPr lang="cs-CZ" dirty="0" err="1" smtClean="0"/>
              <a:t>Bienstein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 sestra z Německa</a:t>
            </a:r>
          </a:p>
          <a:p>
            <a:r>
              <a:rPr lang="cs-CZ" dirty="0" smtClean="0"/>
              <a:t>Přenesla koncept do ošetřovatelství v 80. letech</a:t>
            </a:r>
          </a:p>
          <a:p>
            <a:r>
              <a:rPr lang="cs-CZ" dirty="0" smtClean="0"/>
              <a:t>Úzce spolupracuje s </a:t>
            </a:r>
            <a:r>
              <a:rPr lang="cs-CZ" dirty="0"/>
              <a:t>Prof. dr. Andreas </a:t>
            </a:r>
            <a:r>
              <a:rPr lang="cs-CZ" dirty="0" smtClean="0"/>
              <a:t>Fröhlich společně vypracovali koncept na vzdělávání lektorů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6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PhDr. Karolína Friedlová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České republice je hlavní propagátorkou </a:t>
            </a:r>
            <a:endParaRPr lang="cs-CZ" dirty="0" smtClean="0"/>
          </a:p>
          <a:p>
            <a:r>
              <a:rPr lang="cs-CZ" dirty="0" smtClean="0"/>
              <a:t>Založila  v roce  2005 Institut </a:t>
            </a:r>
            <a:r>
              <a:rPr lang="cs-CZ" dirty="0"/>
              <a:t>bazální </a:t>
            </a:r>
            <a:r>
              <a:rPr lang="cs-CZ" dirty="0" smtClean="0"/>
              <a:t>stimulace</a:t>
            </a:r>
          </a:p>
          <a:p>
            <a:r>
              <a:rPr lang="cs-CZ" dirty="0" smtClean="0"/>
              <a:t>Realizuje certifikační kurzy , odborné konference, konzultační činnosti pro odborníky i laiky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8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Využití ve zdravotnictví (p</a:t>
            </a:r>
            <a:r>
              <a:rPr lang="pl-PL" dirty="0" smtClean="0"/>
              <a:t>acientům </a:t>
            </a:r>
            <a:r>
              <a:rPr lang="pl-PL" dirty="0"/>
              <a:t>s poruchou vědomí, po úrazech, po operacích</a:t>
            </a:r>
            <a:r>
              <a:rPr lang="cs-CZ" dirty="0" smtClean="0"/>
              <a:t> ), školství  (speciální školy) i v sociální </a:t>
            </a:r>
            <a:r>
              <a:rPr lang="cs-CZ" dirty="0"/>
              <a:t>oblasti (domovy pro seniory, </a:t>
            </a:r>
            <a:r>
              <a:rPr lang="cs-CZ" dirty="0" smtClean="0"/>
              <a:t>domovy pro osoby se zdravotním postižením, </a:t>
            </a:r>
            <a:r>
              <a:rPr lang="cs-CZ" dirty="0"/>
              <a:t>a domácí </a:t>
            </a:r>
            <a:r>
              <a:rPr lang="cs-CZ" dirty="0" smtClean="0"/>
              <a:t>péče)</a:t>
            </a:r>
          </a:p>
          <a:p>
            <a:pPr algn="just"/>
            <a:r>
              <a:rPr lang="cs-CZ" dirty="0" smtClean="0"/>
              <a:t>Využití u lidí s tělesným nebo duševním postižením, ve stavu vigilního kómatu, pro  lidi s mentálním postižením, nebo jakýmkoliv způsobem postiženo vnímání. </a:t>
            </a:r>
          </a:p>
        </p:txBody>
      </p:sp>
    </p:spTree>
    <p:extLst>
      <p:ext uri="{BB962C8B-B14F-4D97-AF65-F5344CB8AC3E}">
        <p14:creationId xmlns:p14="http://schemas.microsoft.com/office/powerpoint/2010/main" val="12555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Kvalifikační kurz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cs-CZ" b="1" dirty="0"/>
              <a:t>Akreditovaný kurz je určen pro:</a:t>
            </a:r>
          </a:p>
          <a:p>
            <a:pPr fontAlgn="base"/>
            <a:r>
              <a:rPr lang="cs-CZ" b="1" dirty="0"/>
              <a:t>poskytovatele zdravotní péče: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lékaře a nelékařská zdravotnická povolání (všeobecná sestra, porodní asistentka, fyzioterapeut, ergoterapeut, logoped, psycholog, zdravotně sociální pracovník, zdravotnický záchranář, praktická sestra (zdravotnický asistent))</a:t>
            </a:r>
          </a:p>
          <a:p>
            <a:pPr fontAlgn="base"/>
            <a:r>
              <a:rPr lang="cs-CZ" b="1" dirty="0"/>
              <a:t>poskytovatele sociálních služeb: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sociální pracovníci a pracovníci v sociálních službách a vedoucí pracovníci v sociálních službách</a:t>
            </a:r>
          </a:p>
          <a:p>
            <a:pPr fontAlgn="base"/>
            <a:r>
              <a:rPr lang="cs-CZ" b="1" dirty="0"/>
              <a:t>učitele speciálních škol, asistenty pedagoga, speciální pedagog, vychovatel školských zařízení</a:t>
            </a:r>
            <a:endParaRPr lang="cs-CZ" dirty="0"/>
          </a:p>
          <a:p>
            <a:pPr fontAlgn="base"/>
            <a:r>
              <a:rPr lang="cs-CZ" b="1" dirty="0"/>
              <a:t>vyučující ve vzdělávacích programech výše zmíněných oborech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2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Bazální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Je</a:t>
            </a:r>
            <a:r>
              <a:rPr lang="cs-CZ" dirty="0"/>
              <a:t> koncept, který podporuje v nezákladnější (bazální) rovině lidské vnímání a komunikaci.</a:t>
            </a:r>
            <a:endParaRPr lang="cs-CZ" dirty="0" smtClean="0"/>
          </a:p>
          <a:p>
            <a:pPr algn="just"/>
            <a:r>
              <a:rPr lang="cs-CZ" dirty="0" smtClean="0"/>
              <a:t>Vědecký koncept v pedagogicko-ošetřovatelský  oboru podporující </a:t>
            </a:r>
            <a:r>
              <a:rPr lang="cs-CZ" b="1" dirty="0"/>
              <a:t>vnímání, komunikaci a pohybové schopnosti </a:t>
            </a:r>
            <a:r>
              <a:rPr lang="cs-CZ" dirty="0" smtClean="0"/>
              <a:t>člověka a jejich propojení.</a:t>
            </a:r>
          </a:p>
          <a:p>
            <a:pPr algn="just"/>
            <a:r>
              <a:rPr lang="cs-CZ" dirty="0" smtClean="0"/>
              <a:t>Vychází </a:t>
            </a:r>
            <a:r>
              <a:rPr lang="cs-CZ" dirty="0"/>
              <a:t>z předpokladu</a:t>
            </a:r>
            <a:r>
              <a:rPr lang="cs-CZ" b="1" dirty="0"/>
              <a:t> individuální strukturované </a:t>
            </a:r>
            <a:r>
              <a:rPr lang="cs-CZ" dirty="0"/>
              <a:t>péče na základě biografické anamnézy klienta.</a:t>
            </a:r>
            <a:r>
              <a:rPr lang="cs-CZ" dirty="0" smtClean="0"/>
              <a:t> </a:t>
            </a:r>
          </a:p>
          <a:p>
            <a:r>
              <a:rPr lang="cs-CZ" dirty="0"/>
              <a:t>Koncept vychází z poznatků pedagogiky, fyziologie, anatomie, neurologie, vývojové psychologie a </a:t>
            </a:r>
            <a:r>
              <a:rPr lang="cs-CZ" dirty="0" smtClean="0"/>
              <a:t>ošetřovatelství.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0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stimulací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b="1" dirty="0"/>
              <a:t>Prvky základní stimulace:</a:t>
            </a:r>
          </a:p>
          <a:p>
            <a:pPr fontAlgn="base"/>
            <a:r>
              <a:rPr lang="cs-CZ" dirty="0"/>
              <a:t>Somatická stimulace</a:t>
            </a:r>
          </a:p>
          <a:p>
            <a:pPr fontAlgn="base"/>
            <a:r>
              <a:rPr lang="cs-CZ" dirty="0" smtClean="0"/>
              <a:t>Vibrační stimulace</a:t>
            </a:r>
          </a:p>
          <a:p>
            <a:pPr fontAlgn="base"/>
            <a:r>
              <a:rPr lang="cs-CZ" dirty="0" smtClean="0"/>
              <a:t>Vestibulární stimulace</a:t>
            </a:r>
            <a:endParaRPr lang="cs-CZ" dirty="0"/>
          </a:p>
          <a:p>
            <a:pPr marL="0" indent="0" fontAlgn="base">
              <a:buNone/>
            </a:pPr>
            <a:r>
              <a:rPr lang="cs-CZ" b="1" dirty="0"/>
              <a:t>Nástavbová stimulace:</a:t>
            </a:r>
          </a:p>
          <a:p>
            <a:pPr fontAlgn="base"/>
            <a:r>
              <a:rPr lang="cs-CZ" dirty="0"/>
              <a:t>Optická stimulace</a:t>
            </a:r>
          </a:p>
          <a:p>
            <a:pPr fontAlgn="base"/>
            <a:r>
              <a:rPr lang="cs-CZ" dirty="0"/>
              <a:t>Auditivní stimulace</a:t>
            </a:r>
          </a:p>
          <a:p>
            <a:pPr fontAlgn="base"/>
            <a:r>
              <a:rPr lang="cs-CZ" dirty="0"/>
              <a:t>Taktilně-haptická stimulace</a:t>
            </a:r>
          </a:p>
          <a:p>
            <a:pPr fontAlgn="base"/>
            <a:r>
              <a:rPr lang="cs-CZ" dirty="0" smtClean="0"/>
              <a:t>Orální stimulace</a:t>
            </a:r>
          </a:p>
          <a:p>
            <a:pPr fontAlgn="base"/>
            <a:r>
              <a:rPr lang="cs-CZ" dirty="0" smtClean="0"/>
              <a:t>Olfaktorická </a:t>
            </a:r>
            <a:r>
              <a:rPr lang="cs-CZ" dirty="0"/>
              <a:t>stimulace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4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Somatická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Umožňuje vnímat vlastní tělo</a:t>
            </a:r>
          </a:p>
          <a:p>
            <a:pPr marL="742950" lvl="2" indent="-342900" algn="just"/>
            <a:r>
              <a:rPr lang="cs-CZ" dirty="0" smtClean="0"/>
              <a:t>Pracuje se od </a:t>
            </a:r>
            <a:r>
              <a:rPr lang="cs-CZ" dirty="0"/>
              <a:t>středu těla až po konečky prstů na rukou nebo nohou – doteky, masáže</a:t>
            </a:r>
            <a:r>
              <a:rPr lang="cs-CZ" dirty="0" smtClean="0"/>
              <a:t>, polohování  …</a:t>
            </a:r>
          </a:p>
          <a:p>
            <a:pPr marL="742950" lvl="2" indent="-342900" algn="just"/>
            <a:r>
              <a:rPr lang="cs-CZ" dirty="0" smtClean="0"/>
              <a:t>Doteky mají být přiměřené, ale klidné, pevné a zřetelné</a:t>
            </a:r>
            <a:endParaRPr lang="cs-CZ" dirty="0"/>
          </a:p>
          <a:p>
            <a:pPr marL="742950" lvl="2" indent="-342900" algn="just"/>
            <a:r>
              <a:rPr lang="cs-CZ" dirty="0"/>
              <a:t>Při používání různých materiálu např. froté ručníky, kožešinu, nedominuje kontakt kůže ke kůži, ale zesílí pocit pro vlastní tělo.</a:t>
            </a:r>
          </a:p>
          <a:p>
            <a:pPr lvl="1" algn="just"/>
            <a:r>
              <a:rPr lang="cs-CZ" dirty="0" smtClean="0"/>
              <a:t>Koupele</a:t>
            </a:r>
          </a:p>
          <a:p>
            <a:pPr lvl="1" algn="just"/>
            <a:r>
              <a:rPr lang="cs-CZ" dirty="0" smtClean="0"/>
              <a:t>Poloha mumie, hnízdo</a:t>
            </a:r>
            <a:endParaRPr lang="cs-CZ" dirty="0"/>
          </a:p>
          <a:p>
            <a:pPr lvl="1" algn="just"/>
            <a:r>
              <a:rPr lang="cs-CZ" dirty="0" smtClean="0"/>
              <a:t>Klient by měl dojít k pozitivní zkušenosti s tělem.</a:t>
            </a:r>
          </a:p>
          <a:p>
            <a:pPr lvl="1" algn="just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225"/>
            <a:ext cx="3347864" cy="252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38966"/>
            <a:ext cx="2555776" cy="35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4863"/>
            <a:ext cx="2339752" cy="20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"/>
            <a:ext cx="2411759" cy="1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820</TotalTime>
  <Words>796</Words>
  <Application>Microsoft Office PowerPoint</Application>
  <PresentationFormat>Předvádění na obrazovce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Courier New</vt:lpstr>
      <vt:lpstr>Palatino Linotype</vt:lpstr>
      <vt:lpstr>Exekutivní</vt:lpstr>
      <vt:lpstr>Bazální stimulace</vt:lpstr>
      <vt:lpstr>Prof. dr. Andreas Fröhlich</vt:lpstr>
      <vt:lpstr>Prof. Christel Bienstein</vt:lpstr>
      <vt:lpstr>PhDr. Karolína Friedlová </vt:lpstr>
      <vt:lpstr>Situace dnes</vt:lpstr>
      <vt:lpstr>Kvalifikační kurz</vt:lpstr>
      <vt:lpstr>Bazální stimulace</vt:lpstr>
      <vt:lpstr>Dělení stimulací</vt:lpstr>
      <vt:lpstr>Somatická stimulace</vt:lpstr>
      <vt:lpstr>Vibrační stimulace </vt:lpstr>
      <vt:lpstr>Vestibulární stimulace </vt:lpstr>
      <vt:lpstr>Prezentace aplikace PowerPoint</vt:lpstr>
      <vt:lpstr>Prezentace aplikace PowerPoint</vt:lpstr>
      <vt:lpstr>Optická stimulace</vt:lpstr>
      <vt:lpstr>Auditivní stimulace</vt:lpstr>
      <vt:lpstr>Taktilně- haptická stimulace</vt:lpstr>
      <vt:lpstr>Orální stimulace</vt:lpstr>
      <vt:lpstr>Olfaktorická stimulace</vt:lpstr>
      <vt:lpstr>Desatero bazální stimulace</vt:lpstr>
      <vt:lpstr>Informace</vt:lpstr>
      <vt:lpstr>Děkuji za pozornost</vt:lpstr>
      <vt:lpstr>Zdoje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Bazální stimulace</dc:title>
  <dc:creator>Ladual</dc:creator>
  <cp:lastModifiedBy>Pipeková</cp:lastModifiedBy>
  <cp:revision>72</cp:revision>
  <dcterms:created xsi:type="dcterms:W3CDTF">2019-09-28T11:18:01Z</dcterms:created>
  <dcterms:modified xsi:type="dcterms:W3CDTF">2019-11-11T12:50:58Z</dcterms:modified>
</cp:coreProperties>
</file>