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"/>
  </p:notesMasterIdLst>
  <p:sldIdLst>
    <p:sldId id="256" r:id="rId2"/>
    <p:sldId id="257" r:id="rId3"/>
  </p:sldIdLst>
  <p:sldSz cx="30267275" cy="42794238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27" userDrawn="1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lena Pacnerová" initials="HP" lastIdx="1" clrIdx="0">
    <p:extLst>
      <p:ext uri="{19B8F6BF-5375-455C-9EA6-DF929625EA0E}">
        <p15:presenceInfo xmlns:p15="http://schemas.microsoft.com/office/powerpoint/2012/main" userId="S-1-5-21-2608221213-2629703840-654687152-13010" providerId="AD"/>
      </p:ext>
    </p:extLst>
  </p:cmAuthor>
  <p:cmAuthor id="2" name="Petrenko Roman" initials="PR" lastIdx="4" clrIdx="1">
    <p:extLst>
      <p:ext uri="{19B8F6BF-5375-455C-9EA6-DF929625EA0E}">
        <p15:presenceInfo xmlns:p15="http://schemas.microsoft.com/office/powerpoint/2012/main" userId="S-1-5-21-2608221213-2629703840-654687152-12053" providerId="AD"/>
      </p:ext>
    </p:extLst>
  </p:cmAuthor>
  <p:cmAuthor id="3" name="Nevoralová Monika" initials="NM" lastIdx="5" clrIdx="2">
    <p:extLst>
      <p:ext uri="{19B8F6BF-5375-455C-9EA6-DF929625EA0E}">
        <p15:presenceInfo xmlns:p15="http://schemas.microsoft.com/office/powerpoint/2012/main" userId="S-1-5-21-2608221213-2629703840-654687152-152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63C"/>
    <a:srgbClr val="C95B29"/>
    <a:srgbClr val="DB794D"/>
    <a:srgbClr val="D97143"/>
    <a:srgbClr val="DA7446"/>
    <a:srgbClr val="E9703F"/>
    <a:srgbClr val="407C9B"/>
    <a:srgbClr val="9988E0"/>
    <a:srgbClr val="3832AA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8034E78-7F5D-4C2E-B375-FC64B27BC917}" styleName="Styl Tmavá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57" autoAdjust="0"/>
    <p:restoredTop sz="94660"/>
  </p:normalViewPr>
  <p:slideViewPr>
    <p:cSldViewPr>
      <p:cViewPr varScale="1">
        <p:scale>
          <a:sx n="15" d="100"/>
          <a:sy n="15" d="100"/>
        </p:scale>
        <p:origin x="3256" y="360"/>
      </p:cViewPr>
      <p:guideLst>
        <p:guide orient="horz" pos="13527"/>
        <p:guide pos="953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Microsoft_Excelu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3000" baseline="0"/>
              <a:t>Podíl zapojených zařízení</a:t>
            </a:r>
          </a:p>
        </c:rich>
      </c:tx>
      <c:layout>
        <c:manualLayout>
          <c:xMode val="edge"/>
          <c:yMode val="edge"/>
          <c:x val="0.27296180106942219"/>
          <c:y val="9.920634920634920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3.6538191008576408E-2"/>
          <c:y val="7.3591269841269846E-2"/>
          <c:w val="0.94669357266419785"/>
          <c:h val="0.471201412323459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POČET ZAŘÍZENÍ ÚV/OV</c:v>
                </c:pt>
              </c:strCache>
            </c:strRef>
          </c:tx>
          <c:spPr>
            <a:solidFill>
              <a:srgbClr val="C95B29"/>
            </a:solidFill>
            <a:ln>
              <a:noFill/>
            </a:ln>
            <a:effectLst/>
          </c:spPr>
          <c:invertIfNegative val="0"/>
          <c:cat>
            <c:strRef>
              <c:f>List1!$A$2:$A$15</c:f>
              <c:strCache>
                <c:ptCount val="14"/>
                <c:pt idx="0">
                  <c:v>Praha</c:v>
                </c:pt>
                <c:pt idx="1">
                  <c:v>Středočeský</c:v>
                </c:pt>
                <c:pt idx="2">
                  <c:v>Plzeňský</c:v>
                </c:pt>
                <c:pt idx="3">
                  <c:v>Karlovarský</c:v>
                </c:pt>
                <c:pt idx="4">
                  <c:v>Ústecký</c:v>
                </c:pt>
                <c:pt idx="5">
                  <c:v>Liberecký</c:v>
                </c:pt>
                <c:pt idx="6">
                  <c:v>Vysočina</c:v>
                </c:pt>
                <c:pt idx="7">
                  <c:v>Jihomoravský</c:v>
                </c:pt>
                <c:pt idx="8">
                  <c:v>Královéhradecký</c:v>
                </c:pt>
                <c:pt idx="9">
                  <c:v>Jihočeský</c:v>
                </c:pt>
                <c:pt idx="10">
                  <c:v>Moravskoslezský</c:v>
                </c:pt>
                <c:pt idx="11">
                  <c:v>Zlínský</c:v>
                </c:pt>
                <c:pt idx="12">
                  <c:v>Pardubický</c:v>
                </c:pt>
                <c:pt idx="13">
                  <c:v>Olomoucký</c:v>
                </c:pt>
              </c:strCache>
            </c:strRef>
          </c:cat>
          <c:val>
            <c:numRef>
              <c:f>List1!$B$2:$B$15</c:f>
              <c:numCache>
                <c:formatCode>General</c:formatCode>
                <c:ptCount val="14"/>
                <c:pt idx="0">
                  <c:v>9</c:v>
                </c:pt>
                <c:pt idx="1">
                  <c:v>26</c:v>
                </c:pt>
                <c:pt idx="2">
                  <c:v>12</c:v>
                </c:pt>
                <c:pt idx="3">
                  <c:v>7</c:v>
                </c:pt>
                <c:pt idx="4">
                  <c:v>26</c:v>
                </c:pt>
                <c:pt idx="5">
                  <c:v>12</c:v>
                </c:pt>
                <c:pt idx="6">
                  <c:v>15</c:v>
                </c:pt>
                <c:pt idx="7">
                  <c:v>20</c:v>
                </c:pt>
                <c:pt idx="8">
                  <c:v>13</c:v>
                </c:pt>
                <c:pt idx="9">
                  <c:v>12</c:v>
                </c:pt>
                <c:pt idx="10">
                  <c:v>25</c:v>
                </c:pt>
                <c:pt idx="11">
                  <c:v>15</c:v>
                </c:pt>
                <c:pt idx="12">
                  <c:v>9</c:v>
                </c:pt>
                <c:pt idx="1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37-F543-BE09-BF2FA33F89AB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ZAPOJENÁ ZAŘÍZENÍ 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List1!$A$2:$A$15</c:f>
              <c:strCache>
                <c:ptCount val="14"/>
                <c:pt idx="0">
                  <c:v>Praha</c:v>
                </c:pt>
                <c:pt idx="1">
                  <c:v>Středočeský</c:v>
                </c:pt>
                <c:pt idx="2">
                  <c:v>Plzeňský</c:v>
                </c:pt>
                <c:pt idx="3">
                  <c:v>Karlovarský</c:v>
                </c:pt>
                <c:pt idx="4">
                  <c:v>Ústecký</c:v>
                </c:pt>
                <c:pt idx="5">
                  <c:v>Liberecký</c:v>
                </c:pt>
                <c:pt idx="6">
                  <c:v>Vysočina</c:v>
                </c:pt>
                <c:pt idx="7">
                  <c:v>Jihomoravský</c:v>
                </c:pt>
                <c:pt idx="8">
                  <c:v>Královéhradecký</c:v>
                </c:pt>
                <c:pt idx="9">
                  <c:v>Jihočeský</c:v>
                </c:pt>
                <c:pt idx="10">
                  <c:v>Moravskoslezský</c:v>
                </c:pt>
                <c:pt idx="11">
                  <c:v>Zlínský</c:v>
                </c:pt>
                <c:pt idx="12">
                  <c:v>Pardubický</c:v>
                </c:pt>
                <c:pt idx="13">
                  <c:v>Olomoucký</c:v>
                </c:pt>
              </c:strCache>
            </c:strRef>
          </c:cat>
          <c:val>
            <c:numRef>
              <c:f>List1!$C$2:$C$15</c:f>
              <c:numCache>
                <c:formatCode>General</c:formatCode>
                <c:ptCount val="14"/>
                <c:pt idx="0">
                  <c:v>5</c:v>
                </c:pt>
                <c:pt idx="1">
                  <c:v>9</c:v>
                </c:pt>
                <c:pt idx="2">
                  <c:v>2</c:v>
                </c:pt>
                <c:pt idx="3">
                  <c:v>3</c:v>
                </c:pt>
                <c:pt idx="4">
                  <c:v>13</c:v>
                </c:pt>
                <c:pt idx="5">
                  <c:v>6</c:v>
                </c:pt>
                <c:pt idx="6">
                  <c:v>10</c:v>
                </c:pt>
                <c:pt idx="7">
                  <c:v>10</c:v>
                </c:pt>
                <c:pt idx="8">
                  <c:v>6</c:v>
                </c:pt>
                <c:pt idx="9">
                  <c:v>6</c:v>
                </c:pt>
                <c:pt idx="10">
                  <c:v>14</c:v>
                </c:pt>
                <c:pt idx="11">
                  <c:v>7</c:v>
                </c:pt>
                <c:pt idx="12">
                  <c:v>4</c:v>
                </c:pt>
                <c:pt idx="1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37-F543-BE09-BF2FA33F89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2512080"/>
        <c:axId val="322384880"/>
      </c:barChart>
      <c:catAx>
        <c:axId val="32251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22384880"/>
        <c:crosses val="autoZero"/>
        <c:auto val="1"/>
        <c:lblAlgn val="ctr"/>
        <c:lblOffset val="100"/>
        <c:noMultiLvlLbl val="0"/>
      </c:catAx>
      <c:valAx>
        <c:axId val="322384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2251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9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9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2800" y="744538"/>
            <a:ext cx="26320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6661"/>
            <a:ext cx="5438140" cy="446841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599"/>
            <a:ext cx="2945659" cy="49649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1599"/>
            <a:ext cx="2945659" cy="49649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266EE7-64CD-4D5E-97A8-169D834AC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073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56863AE-CD41-4DD0-9E3F-4E3550A1327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924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56863AE-CD41-4DD0-9E3F-4E3550A1327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722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886" y="39941289"/>
            <a:ext cx="30259394" cy="285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1" y="39526426"/>
            <a:ext cx="30259394" cy="3994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4055" y="4735896"/>
            <a:ext cx="24970502" cy="22253004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26481" spc="-166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0933" y="27803282"/>
            <a:ext cx="24970502" cy="7132373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7944" cap="all" spc="662" baseline="0">
                <a:solidFill>
                  <a:schemeClr val="tx2"/>
                </a:solidFill>
                <a:latin typeface="+mj-lt"/>
              </a:defRPr>
            </a:lvl1pPr>
            <a:lvl2pPr marL="1513378" indent="0" algn="ctr">
              <a:buNone/>
              <a:defRPr sz="7944"/>
            </a:lvl2pPr>
            <a:lvl3pPr marL="3026755" indent="0" algn="ctr">
              <a:buNone/>
              <a:defRPr sz="7944"/>
            </a:lvl3pPr>
            <a:lvl4pPr marL="4540133" indent="0" algn="ctr">
              <a:buNone/>
              <a:defRPr sz="6620"/>
            </a:lvl4pPr>
            <a:lvl5pPr marL="6053511" indent="0" algn="ctr">
              <a:buNone/>
              <a:defRPr sz="6620"/>
            </a:lvl5pPr>
            <a:lvl6pPr marL="7566889" indent="0" algn="ctr">
              <a:buNone/>
              <a:defRPr sz="6620"/>
            </a:lvl6pPr>
            <a:lvl7pPr marL="9080266" indent="0" algn="ctr">
              <a:buNone/>
              <a:defRPr sz="6620"/>
            </a:lvl7pPr>
            <a:lvl8pPr marL="10593644" indent="0" algn="ctr">
              <a:buNone/>
              <a:defRPr sz="6620"/>
            </a:lvl8pPr>
            <a:lvl9pPr marL="12107022" indent="0" algn="ctr">
              <a:buNone/>
              <a:defRPr sz="662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9EE0B-45CF-4245-969D-9500C2D01A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998075" y="27103017"/>
            <a:ext cx="2451649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523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9EE0B-45CF-4245-969D-9500C2D01A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886" y="39941289"/>
            <a:ext cx="30259394" cy="285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1" y="39526426"/>
            <a:ext cx="30259394" cy="3994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588243"/>
            <a:ext cx="6526381" cy="3592657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588240"/>
            <a:ext cx="19200803" cy="3592656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9EE0B-45CF-4245-969D-9500C2D01A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4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14" y="1712336"/>
            <a:ext cx="27242049" cy="713237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12613" y="9983908"/>
            <a:ext cx="13560970" cy="28244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15193692" y="9983908"/>
            <a:ext cx="13560971" cy="2824469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42770-DCE4-4C14-8EB6-4C7053D33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59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5F2CC-29D8-4766-A072-A94090047E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21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886" y="39941289"/>
            <a:ext cx="30259394" cy="285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1" y="39526426"/>
            <a:ext cx="30259394" cy="3994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4055" y="4735896"/>
            <a:ext cx="24970502" cy="22253004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6481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4055" y="27787725"/>
            <a:ext cx="24970502" cy="7132373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7944" cap="all" spc="662" baseline="0">
                <a:solidFill>
                  <a:schemeClr val="tx2"/>
                </a:solidFill>
                <a:latin typeface="+mj-lt"/>
              </a:defRPr>
            </a:lvl1pPr>
            <a:lvl2pPr marL="1513378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4634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4634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4634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4634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4634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46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9EE0B-45CF-4245-969D-9500C2D01A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998075" y="27103017"/>
            <a:ext cx="2451649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264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724055" y="1788425"/>
            <a:ext cx="24970502" cy="905279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24055" y="11517466"/>
            <a:ext cx="12258246" cy="2510595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36310" y="11517481"/>
            <a:ext cx="12258246" cy="2510594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9EE0B-45CF-4245-969D-9500C2D01A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5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724055" y="1788425"/>
            <a:ext cx="24970502" cy="905279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4055" y="11519450"/>
            <a:ext cx="12258246" cy="4594434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6620" b="0" cap="all" baseline="0">
                <a:solidFill>
                  <a:schemeClr val="tx2"/>
                </a:solidFill>
              </a:defRPr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24055" y="16113884"/>
            <a:ext cx="12258246" cy="205095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36310" y="11519450"/>
            <a:ext cx="12258246" cy="4594434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6620" b="0" cap="all" baseline="0">
                <a:solidFill>
                  <a:schemeClr val="tx2"/>
                </a:solidFill>
              </a:defRPr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36310" y="16113884"/>
            <a:ext cx="12258246" cy="205095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9EE0B-45CF-4245-969D-9500C2D01A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08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9EE0B-45CF-4245-969D-9500C2D01A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740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886" y="39941289"/>
            <a:ext cx="30259394" cy="285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41" y="39526426"/>
            <a:ext cx="30259394" cy="3994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9EE0B-45CF-4245-969D-9500C2D01A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62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" y="0"/>
            <a:ext cx="10056299" cy="42794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029686" y="0"/>
            <a:ext cx="158903" cy="42794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023" y="3708828"/>
            <a:ext cx="7945160" cy="14264746"/>
          </a:xfrm>
        </p:spPr>
        <p:txBody>
          <a:bodyPr anchor="b">
            <a:normAutofit/>
          </a:bodyPr>
          <a:lstStyle>
            <a:lvl1pPr>
              <a:defRPr sz="11916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3626" y="4564719"/>
            <a:ext cx="16581439" cy="32808916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5023" y="18258875"/>
            <a:ext cx="7945160" cy="2108589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4965">
                <a:solidFill>
                  <a:srgbClr val="FFFFFF"/>
                </a:solidFill>
              </a:defRPr>
            </a:lvl1pPr>
            <a:lvl2pPr marL="1513378" indent="0">
              <a:buNone/>
              <a:defRPr sz="3972"/>
            </a:lvl2pPr>
            <a:lvl3pPr marL="3026755" indent="0">
              <a:buNone/>
              <a:defRPr sz="3310"/>
            </a:lvl3pPr>
            <a:lvl4pPr marL="4540133" indent="0">
              <a:buNone/>
              <a:defRPr sz="2979"/>
            </a:lvl4pPr>
            <a:lvl5pPr marL="6053511" indent="0">
              <a:buNone/>
              <a:defRPr sz="2979"/>
            </a:lvl5pPr>
            <a:lvl6pPr marL="7566889" indent="0">
              <a:buNone/>
              <a:defRPr sz="2979"/>
            </a:lvl6pPr>
            <a:lvl7pPr marL="9080266" indent="0">
              <a:buNone/>
              <a:defRPr sz="2979"/>
            </a:lvl7pPr>
            <a:lvl8pPr marL="10593644" indent="0">
              <a:buNone/>
              <a:defRPr sz="2979"/>
            </a:lvl8pPr>
            <a:lvl9pPr marL="12107022" indent="0">
              <a:buNone/>
              <a:defRPr sz="2979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55659" y="40309367"/>
            <a:ext cx="6500589" cy="2278397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917739" y="40309367"/>
            <a:ext cx="11539399" cy="2278397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C59EE0B-45CF-4245-969D-9500C2D01A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431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" y="30906950"/>
            <a:ext cx="30259394" cy="118872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1" y="30670302"/>
            <a:ext cx="30259394" cy="3994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4055" y="31667736"/>
            <a:ext cx="25121838" cy="5135309"/>
          </a:xfrm>
        </p:spPr>
        <p:txBody>
          <a:bodyPr tIns="0" bIns="0" anchor="b">
            <a:noAutofit/>
          </a:bodyPr>
          <a:lstStyle>
            <a:lvl1pPr>
              <a:defRPr sz="11916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" y="0"/>
            <a:ext cx="30267239" cy="30670302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10592">
                <a:solidFill>
                  <a:schemeClr val="bg1"/>
                </a:solidFill>
              </a:defRPr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4052" y="36860104"/>
            <a:ext cx="25121838" cy="3708834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1986"/>
              </a:spcAft>
              <a:buNone/>
              <a:defRPr sz="4965">
                <a:solidFill>
                  <a:srgbClr val="FFFFFF"/>
                </a:solidFill>
              </a:defRPr>
            </a:lvl1pPr>
            <a:lvl2pPr marL="1513378" indent="0">
              <a:buNone/>
              <a:defRPr sz="3972"/>
            </a:lvl2pPr>
            <a:lvl3pPr marL="3026755" indent="0">
              <a:buNone/>
              <a:defRPr sz="3310"/>
            </a:lvl3pPr>
            <a:lvl4pPr marL="4540133" indent="0">
              <a:buNone/>
              <a:defRPr sz="2979"/>
            </a:lvl4pPr>
            <a:lvl5pPr marL="6053511" indent="0">
              <a:buNone/>
              <a:defRPr sz="2979"/>
            </a:lvl5pPr>
            <a:lvl6pPr marL="7566889" indent="0">
              <a:buNone/>
              <a:defRPr sz="2979"/>
            </a:lvl6pPr>
            <a:lvl7pPr marL="9080266" indent="0">
              <a:buNone/>
              <a:defRPr sz="2979"/>
            </a:lvl7pPr>
            <a:lvl8pPr marL="10593644" indent="0">
              <a:buNone/>
              <a:defRPr sz="2979"/>
            </a:lvl8pPr>
            <a:lvl9pPr marL="12107022" indent="0">
              <a:buNone/>
              <a:defRPr sz="2979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9EE0B-45CF-4245-969D-9500C2D01A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39941289"/>
            <a:ext cx="30267278" cy="28529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" y="39526422"/>
            <a:ext cx="30267278" cy="4118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24055" y="1788425"/>
            <a:ext cx="24970502" cy="90527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4053" y="11517466"/>
            <a:ext cx="24970505" cy="2510595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24060" y="40309367"/>
            <a:ext cx="6137541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79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51149" y="40309367"/>
            <a:ext cx="11972862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79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578406" y="40309367"/>
            <a:ext cx="3257171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76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C59EE0B-45CF-4245-969D-9500C2D01A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2963006" y="10844233"/>
            <a:ext cx="2474349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38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3026755" rtl="0" eaLnBrk="1" latinLnBrk="0" hangingPunct="1">
        <a:lnSpc>
          <a:spcPct val="85000"/>
        </a:lnSpc>
        <a:spcBef>
          <a:spcPct val="0"/>
        </a:spcBef>
        <a:buNone/>
        <a:defRPr sz="15888" kern="1200" spc="-166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02676" indent="-302676" algn="l" defTabSz="3026755" rtl="0" eaLnBrk="1" latinLnBrk="0" hangingPunct="1">
        <a:lnSpc>
          <a:spcPct val="90000"/>
        </a:lnSpc>
        <a:spcBef>
          <a:spcPts val="3972"/>
        </a:spcBef>
        <a:spcAft>
          <a:spcPts val="662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66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271237" indent="-605351" algn="l" defTabSz="3026755" rtl="0" eaLnBrk="1" latinLnBrk="0" hangingPunct="1">
        <a:lnSpc>
          <a:spcPct val="90000"/>
        </a:lnSpc>
        <a:spcBef>
          <a:spcPts val="662"/>
        </a:spcBef>
        <a:spcAft>
          <a:spcPts val="1324"/>
        </a:spcAft>
        <a:buClr>
          <a:schemeClr val="accent1"/>
        </a:buClr>
        <a:buFont typeface="Calibri" pitchFamily="34" charset="0"/>
        <a:buChar char="◦"/>
        <a:defRPr sz="595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876588" indent="-605351" algn="l" defTabSz="3026755" rtl="0" eaLnBrk="1" latinLnBrk="0" hangingPunct="1">
        <a:lnSpc>
          <a:spcPct val="90000"/>
        </a:lnSpc>
        <a:spcBef>
          <a:spcPts val="662"/>
        </a:spcBef>
        <a:spcAft>
          <a:spcPts val="1324"/>
        </a:spcAft>
        <a:buClr>
          <a:schemeClr val="accent1"/>
        </a:buClr>
        <a:buFont typeface="Calibri" pitchFamily="34" charset="0"/>
        <a:buChar char="◦"/>
        <a:defRPr sz="463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481939" indent="-605351" algn="l" defTabSz="3026755" rtl="0" eaLnBrk="1" latinLnBrk="0" hangingPunct="1">
        <a:lnSpc>
          <a:spcPct val="90000"/>
        </a:lnSpc>
        <a:spcBef>
          <a:spcPts val="662"/>
        </a:spcBef>
        <a:spcAft>
          <a:spcPts val="1324"/>
        </a:spcAft>
        <a:buClr>
          <a:schemeClr val="accent1"/>
        </a:buClr>
        <a:buFont typeface="Calibri" pitchFamily="34" charset="0"/>
        <a:buChar char="◦"/>
        <a:defRPr sz="463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3087291" indent="-605351" algn="l" defTabSz="3026755" rtl="0" eaLnBrk="1" latinLnBrk="0" hangingPunct="1">
        <a:lnSpc>
          <a:spcPct val="90000"/>
        </a:lnSpc>
        <a:spcBef>
          <a:spcPts val="662"/>
        </a:spcBef>
        <a:spcAft>
          <a:spcPts val="1324"/>
        </a:spcAft>
        <a:buClr>
          <a:schemeClr val="accent1"/>
        </a:buClr>
        <a:buFont typeface="Calibri" pitchFamily="34" charset="0"/>
        <a:buChar char="◦"/>
        <a:defRPr sz="463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641110" indent="-756689" algn="l" defTabSz="3026755" rtl="0" eaLnBrk="1" latinLnBrk="0" hangingPunct="1">
        <a:lnSpc>
          <a:spcPct val="90000"/>
        </a:lnSpc>
        <a:spcBef>
          <a:spcPts val="662"/>
        </a:spcBef>
        <a:spcAft>
          <a:spcPts val="1324"/>
        </a:spcAft>
        <a:buClr>
          <a:schemeClr val="accent1"/>
        </a:buClr>
        <a:buFont typeface="Calibri" pitchFamily="34" charset="0"/>
        <a:buChar char="◦"/>
        <a:defRPr sz="463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303130" indent="-756689" algn="l" defTabSz="3026755" rtl="0" eaLnBrk="1" latinLnBrk="0" hangingPunct="1">
        <a:lnSpc>
          <a:spcPct val="90000"/>
        </a:lnSpc>
        <a:spcBef>
          <a:spcPts val="662"/>
        </a:spcBef>
        <a:spcAft>
          <a:spcPts val="1324"/>
        </a:spcAft>
        <a:buClr>
          <a:schemeClr val="accent1"/>
        </a:buClr>
        <a:buFont typeface="Calibri" pitchFamily="34" charset="0"/>
        <a:buChar char="◦"/>
        <a:defRPr sz="463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965150" indent="-756689" algn="l" defTabSz="3026755" rtl="0" eaLnBrk="1" latinLnBrk="0" hangingPunct="1">
        <a:lnSpc>
          <a:spcPct val="90000"/>
        </a:lnSpc>
        <a:spcBef>
          <a:spcPts val="662"/>
        </a:spcBef>
        <a:spcAft>
          <a:spcPts val="1324"/>
        </a:spcAft>
        <a:buClr>
          <a:schemeClr val="accent1"/>
        </a:buClr>
        <a:buFont typeface="Calibri" pitchFamily="34" charset="0"/>
        <a:buChar char="◦"/>
        <a:defRPr sz="463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627170" indent="-756689" algn="l" defTabSz="3026755" rtl="0" eaLnBrk="1" latinLnBrk="0" hangingPunct="1">
        <a:lnSpc>
          <a:spcPct val="90000"/>
        </a:lnSpc>
        <a:spcBef>
          <a:spcPts val="662"/>
        </a:spcBef>
        <a:spcAft>
          <a:spcPts val="1324"/>
        </a:spcAft>
        <a:buClr>
          <a:schemeClr val="accent1"/>
        </a:buClr>
        <a:buFont typeface="Calibri" pitchFamily="34" charset="0"/>
        <a:buChar char="◦"/>
        <a:defRPr sz="463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lucie.myskova@nuv.cz" TargetMode="External"/><Relationship Id="rId4" Type="http://schemas.openxmlformats.org/officeDocument/2006/relationships/hyperlink" Target="http://www.nuv.cz/t/u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265238" y="32311578"/>
            <a:ext cx="9292298" cy="8364141"/>
          </a:xfrm>
          <a:prstGeom prst="roundRect">
            <a:avLst>
              <a:gd name="adj" fmla="val 13840"/>
            </a:avLst>
          </a:prstGeom>
          <a:noFill/>
          <a:ln w="28575">
            <a:solidFill>
              <a:srgbClr val="0070C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cs-CZ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cs-CZ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cs-CZ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cs-CZ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cs-CZ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cs-CZ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cs-CZ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cs-CZ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cs-CZ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cs-CZ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cs-CZ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cs-CZ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cs-CZ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425" name="Rectangle 13"/>
          <p:cNvSpPr txBox="1">
            <a:spLocks noChangeArrowheads="1"/>
          </p:cNvSpPr>
          <p:nvPr/>
        </p:nvSpPr>
        <p:spPr bwMode="auto">
          <a:xfrm>
            <a:off x="1525543" y="5963890"/>
            <a:ext cx="27216187" cy="6119472"/>
          </a:xfrm>
          <a:prstGeom prst="rect">
            <a:avLst/>
          </a:prstGeom>
          <a:solidFill>
            <a:srgbClr val="9CB63C"/>
          </a:solidFill>
          <a:ln w="57150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</p:spPr>
        <p:txBody>
          <a:bodyPr lIns="376203" tIns="188102" rIns="376203" bIns="188102" anchor="ctr"/>
          <a:lstStyle/>
          <a:p>
            <a:pPr algn="ctr" defTabSz="3762375">
              <a:spcAft>
                <a:spcPts val="1200"/>
              </a:spcAft>
            </a:pPr>
            <a:r>
              <a:rPr lang="cs-CZ" sz="9600" b="1" dirty="0">
                <a:solidFill>
                  <a:schemeClr val="bg1"/>
                </a:solidFill>
                <a:latin typeface="+mn-lt"/>
              </a:rPr>
              <a:t>Psycholog v zařízení </a:t>
            </a:r>
          </a:p>
          <a:p>
            <a:pPr algn="ctr" defTabSz="3762375">
              <a:spcAft>
                <a:spcPts val="1200"/>
              </a:spcAft>
            </a:pPr>
            <a:r>
              <a:rPr lang="cs-CZ" sz="9600" b="1" dirty="0">
                <a:solidFill>
                  <a:schemeClr val="bg1"/>
                </a:solidFill>
                <a:latin typeface="+mn-lt"/>
              </a:rPr>
              <a:t>pro výkon ústavní a ochranné výchovy</a:t>
            </a:r>
          </a:p>
          <a:p>
            <a:pPr algn="ctr" defTabSz="3762375">
              <a:spcAft>
                <a:spcPts val="1200"/>
              </a:spcAft>
            </a:pPr>
            <a:r>
              <a:rPr lang="cs-CZ" sz="6000" i="1" dirty="0">
                <a:latin typeface="+mn-lt"/>
              </a:rPr>
              <a:t>Myšková Lucie</a:t>
            </a:r>
            <a:endParaRPr lang="en-GB" sz="6000" b="1" dirty="0">
              <a:latin typeface="+mn-lt"/>
            </a:endParaRPr>
          </a:p>
        </p:txBody>
      </p:sp>
      <p:sp>
        <p:nvSpPr>
          <p:cNvPr id="2051" name="Rectangle 17"/>
          <p:cNvSpPr>
            <a:spLocks noChangeArrowheads="1"/>
          </p:cNvSpPr>
          <p:nvPr/>
        </p:nvSpPr>
        <p:spPr bwMode="auto">
          <a:xfrm>
            <a:off x="1614837" y="12633753"/>
            <a:ext cx="8840807" cy="1831690"/>
          </a:xfrm>
          <a:prstGeom prst="rect">
            <a:avLst/>
          </a:prstGeom>
          <a:solidFill>
            <a:srgbClr val="9CB63C">
              <a:alpha val="6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>
              <a:defRPr/>
            </a:pPr>
            <a:r>
              <a:rPr lang="cs-CZ" sz="5400" b="1" dirty="0">
                <a:latin typeface="+mn-lt"/>
                <a:cs typeface="Arial" panose="020B0604020202020204" pitchFamily="34" charset="0"/>
              </a:rPr>
              <a:t>O ÚSTAVU</a:t>
            </a:r>
            <a:endParaRPr lang="en-GB" sz="54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2054" name="Rectangle 25"/>
          <p:cNvSpPr>
            <a:spLocks noChangeArrowheads="1"/>
          </p:cNvSpPr>
          <p:nvPr/>
        </p:nvSpPr>
        <p:spPr bwMode="auto">
          <a:xfrm>
            <a:off x="10880428" y="12633753"/>
            <a:ext cx="8673390" cy="1830650"/>
          </a:xfrm>
          <a:prstGeom prst="rect">
            <a:avLst/>
          </a:prstGeom>
          <a:solidFill>
            <a:srgbClr val="9CB63C">
              <a:alpha val="6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>
              <a:defRPr/>
            </a:pPr>
            <a:r>
              <a:rPr lang="cs-CZ" sz="5400" b="1" dirty="0">
                <a:latin typeface="+mn-lt"/>
                <a:cs typeface="Arial" panose="020B0604020202020204" pitchFamily="34" charset="0"/>
              </a:rPr>
              <a:t>CÍL ŠETŘENÍ</a:t>
            </a:r>
            <a:endParaRPr lang="en-GB" sz="54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5402" name="Text Box 35"/>
          <p:cNvSpPr txBox="1">
            <a:spLocks noChangeArrowheads="1"/>
          </p:cNvSpPr>
          <p:nvPr/>
        </p:nvSpPr>
        <p:spPr bwMode="auto">
          <a:xfrm>
            <a:off x="20116817" y="15102448"/>
            <a:ext cx="8792733" cy="6930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1433" tIns="85716" rIns="171433" bIns="85716"/>
          <a:lstStyle/>
          <a:p>
            <a:pPr algn="just"/>
            <a:r>
              <a:rPr lang="cs-CZ" sz="4000" dirty="0">
                <a:latin typeface="+mn-lt"/>
              </a:rPr>
              <a:t>K šetření byl použit on-line  dotazník pro ředitele zařízení a psychology. Podoba dotazníků byla konzultována s odborníky z cílové skupiny. Dotazník byl elektronicky distribuován ředitelům zařízení a přes ně také psychologům. Odpovědi se vrátily od 114 ředitelů a  42 psychologů. Z nich bylo následně 6 osloveno pro rozhovor, jehož prostřednictvím je možné získat hlubší vhled do odpovědí.  </a:t>
            </a:r>
          </a:p>
          <a:p>
            <a:endParaRPr lang="cs-CZ" sz="4000" dirty="0">
              <a:latin typeface="+mn-lt"/>
            </a:endParaRPr>
          </a:p>
          <a:p>
            <a:endParaRPr lang="cs-CZ" sz="4000" dirty="0">
              <a:latin typeface="+mn-lt"/>
            </a:endParaRPr>
          </a:p>
        </p:txBody>
      </p:sp>
      <p:sp>
        <p:nvSpPr>
          <p:cNvPr id="15404" name="Text Box 40"/>
          <p:cNvSpPr txBox="1">
            <a:spLocks noChangeArrowheads="1"/>
          </p:cNvSpPr>
          <p:nvPr/>
        </p:nvSpPr>
        <p:spPr bwMode="auto">
          <a:xfrm>
            <a:off x="1577729" y="14959398"/>
            <a:ext cx="8979807" cy="1687712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171433" tIns="85716" rIns="171433" bIns="85716"/>
          <a:lstStyle/>
          <a:p>
            <a:pPr algn="just" defTabSz="4703763">
              <a:spcBef>
                <a:spcPts val="0"/>
              </a:spcBef>
              <a:spcAft>
                <a:spcPts val="1200"/>
              </a:spcAft>
            </a:pPr>
            <a:r>
              <a:rPr lang="cs-CZ" sz="4000" dirty="0">
                <a:latin typeface="+mn-lt"/>
              </a:rPr>
              <a:t>Národní ústav pro vzdělávání je přímo řízenou organizací Ministerstva školství, mládeže a tělovýchovy. Vznikl v roce 2011 sloučením Národního ústavu odborného vzdělávání (NÚOV), Výzkumného ústavu pedagogického v Praze (VÚP) a Institutu pedagogicko-psychologického poradenství ČR (IPPP ČR). Na základě této geneze je tematické  zaměření NÚV poměrně rozsáhlé. Pokrývá problematiku pedagogicko-psychologického poradenství, ústavní výchovy, prevence rizikového chování a péče o žáky se speciálními vzdělávacími potřebami, dále se zabývá tvorbou rámcových vzdělávacích programů, sleduje uplatnění absolventů škol na trhu práce atd. </a:t>
            </a:r>
          </a:p>
          <a:p>
            <a:pPr algn="just" defTabSz="4703763">
              <a:spcBef>
                <a:spcPts val="0"/>
              </a:spcBef>
              <a:spcAft>
                <a:spcPts val="1200"/>
              </a:spcAft>
            </a:pPr>
            <a:r>
              <a:rPr lang="cs-CZ" sz="4000" dirty="0">
                <a:latin typeface="+mn-lt"/>
              </a:rPr>
              <a:t>Představované šetření bylo realizováno v </a:t>
            </a:r>
            <a:r>
              <a:rPr lang="cs-CZ" sz="4000" b="1" dirty="0">
                <a:latin typeface="+mn-lt"/>
              </a:rPr>
              <a:t>Oddělení pro ústavní a ochrannou výchovu a prevenci rizikového chování</a:t>
            </a:r>
            <a:r>
              <a:rPr lang="cs-CZ" sz="4000" dirty="0">
                <a:latin typeface="+mn-lt"/>
              </a:rPr>
              <a:t>. Naším cílem je přinášet informace o stavu ústavní výchovy, preventivně výchovné péče a prevenci rizikového chování v ČR, vytvářet příležitosti pro metodickou podporu odborníků a hledat cesty pro řešení aktuálních otázek a výzev v těchto oblastech. Za tímto účelem:</a:t>
            </a:r>
          </a:p>
          <a:p>
            <a:pPr algn="just" defTabSz="4703763">
              <a:spcBef>
                <a:spcPts val="0"/>
              </a:spcBef>
              <a:spcAft>
                <a:spcPts val="1200"/>
              </a:spcAft>
            </a:pPr>
            <a:endParaRPr lang="cs-CZ" dirty="0">
              <a:latin typeface="+mn-lt"/>
            </a:endParaRPr>
          </a:p>
          <a:p>
            <a:pPr marL="571500" indent="-571500" defTabSz="4703763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40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Uskutečňujeme výzkumy</a:t>
            </a:r>
          </a:p>
          <a:p>
            <a:pPr marL="571500" indent="-571500" defTabSz="4703763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40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Vytváříme strategické a koncepční materiály, vedeme pracovní skupiny</a:t>
            </a:r>
          </a:p>
          <a:p>
            <a:pPr marL="571500" indent="-571500" defTabSz="4703763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40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Zjišťujeme, v čem se odborníci dané oblasti chtějí dále vzdělávat                         a připravujeme vzdělávací aktivity </a:t>
            </a:r>
          </a:p>
          <a:p>
            <a:pPr marL="571500" indent="-571500" defTabSz="4703763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40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Organizujeme příležitosti pro metodickou podporu odborníků</a:t>
            </a:r>
          </a:p>
          <a:p>
            <a:pPr marL="571500" indent="-571500" defTabSz="4703763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40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Vydáváme publikace, články, výstupy výzkumů</a:t>
            </a:r>
          </a:p>
          <a:p>
            <a:pPr marL="571500" indent="-571500" defTabSz="4703763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40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Podílíme se na připomínkování a přípravě legislativy</a:t>
            </a:r>
          </a:p>
          <a:p>
            <a:pPr algn="just" defTabSz="4703763">
              <a:lnSpc>
                <a:spcPts val="4400"/>
              </a:lnSpc>
              <a:spcBef>
                <a:spcPts val="1200"/>
              </a:spcBef>
            </a:pPr>
            <a:endParaRPr lang="cs-CZ" dirty="0"/>
          </a:p>
          <a:p>
            <a:pPr algn="just" defTabSz="4703763">
              <a:lnSpc>
                <a:spcPts val="4400"/>
              </a:lnSpc>
              <a:spcBef>
                <a:spcPts val="1200"/>
              </a:spcBef>
            </a:pPr>
            <a:r>
              <a:rPr lang="cs-CZ" dirty="0"/>
              <a:t>. </a:t>
            </a:r>
          </a:p>
        </p:txBody>
      </p:sp>
      <p:sp>
        <p:nvSpPr>
          <p:cNvPr id="2069" name="Text Box 56"/>
          <p:cNvSpPr txBox="1">
            <a:spLocks noChangeArrowheads="1"/>
          </p:cNvSpPr>
          <p:nvPr/>
        </p:nvSpPr>
        <p:spPr bwMode="auto">
          <a:xfrm>
            <a:off x="10968148" y="31435537"/>
            <a:ext cx="8673390" cy="4038601"/>
          </a:xfrm>
          <a:prstGeom prst="rect">
            <a:avLst/>
          </a:prstGeom>
          <a:noFill/>
          <a:ln>
            <a:noFill/>
          </a:ln>
        </p:spPr>
        <p:txBody>
          <a:bodyPr lIns="171433" tIns="85716" rIns="171433" bIns="85716"/>
          <a:lstStyle/>
          <a:p>
            <a:pPr algn="just" defTabSz="4703763">
              <a:spcBef>
                <a:spcPct val="50000"/>
              </a:spcBef>
            </a:pPr>
            <a:endParaRPr lang="cs-CZ" dirty="0"/>
          </a:p>
        </p:txBody>
      </p:sp>
      <p:sp>
        <p:nvSpPr>
          <p:cNvPr id="15407" name="Rectangle 30"/>
          <p:cNvSpPr>
            <a:spLocks noChangeArrowheads="1"/>
          </p:cNvSpPr>
          <p:nvPr/>
        </p:nvSpPr>
        <p:spPr bwMode="auto">
          <a:xfrm>
            <a:off x="20116817" y="12662829"/>
            <a:ext cx="8511267" cy="1831690"/>
          </a:xfrm>
          <a:prstGeom prst="rect">
            <a:avLst/>
          </a:prstGeom>
          <a:solidFill>
            <a:srgbClr val="9CB63C">
              <a:alpha val="6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>
              <a:defRPr/>
            </a:pPr>
            <a:r>
              <a:rPr lang="cs-CZ" sz="5400" b="1" dirty="0">
                <a:latin typeface="+mn-lt"/>
                <a:cs typeface="Arial" panose="020B0604020202020204" pitchFamily="34" charset="0"/>
              </a:rPr>
              <a:t>METODOLOGIE</a:t>
            </a:r>
            <a:endParaRPr lang="en-GB" sz="54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8" name="Text Box 35"/>
          <p:cNvSpPr txBox="1">
            <a:spLocks noChangeArrowheads="1"/>
          </p:cNvSpPr>
          <p:nvPr/>
        </p:nvSpPr>
        <p:spPr bwMode="auto">
          <a:xfrm>
            <a:off x="20066103" y="22033291"/>
            <a:ext cx="8612694" cy="1925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1433" tIns="85716" rIns="171433" bIns="85716"/>
          <a:lstStyle/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cs-CZ" sz="4400" b="1" dirty="0">
                <a:latin typeface="+mn-lt"/>
              </a:rPr>
              <a:t>Respondenti</a:t>
            </a:r>
          </a:p>
          <a:p>
            <a:pPr algn="just"/>
            <a:r>
              <a:rPr lang="cs-CZ" sz="4000" dirty="0">
                <a:latin typeface="+mn-lt"/>
              </a:rPr>
              <a:t>Do vyplnění dotazníků se zapojilo 83 dětských domovů, 15 dětských domovů se školou, 14 výchovných ústavů a 6 diagnostických ústavů. Na základě odpovědí od ředitelů bylo zřejmé, že do vyplňování dotazníku se zapojila zařízení z celé České republiky, zastoupeny byly všechny kraje.</a:t>
            </a:r>
          </a:p>
          <a:p>
            <a:endParaRPr lang="cs-CZ" sz="4000" dirty="0">
              <a:latin typeface="+mn-lt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sz="4000" dirty="0">
                <a:latin typeface="+mn-lt"/>
              </a:rPr>
              <a:t>Nejvíce ředitelů (25%) uvedlo, že využívají služeb psychologa v rámci spolupráce s PPP. Podobně byly zastoupeny také odpovědi, že psychologické služby dětem poskytuje psycholog, který je přímo zaměstnaný zařízením (24%). V nabízených odpovědích byla také možnost označit, že zařízení psychologa nemá, nikdy nemělo a ani ho nechce. Tuto odpověď neoznačil nikdo.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530" y="770226"/>
            <a:ext cx="15053301" cy="4300943"/>
          </a:xfrm>
          <a:prstGeom prst="rect">
            <a:avLst/>
          </a:prstGeom>
        </p:spPr>
      </p:pic>
      <p:sp>
        <p:nvSpPr>
          <p:cNvPr id="23" name="Text Box 56"/>
          <p:cNvSpPr txBox="1">
            <a:spLocks noChangeArrowheads="1"/>
          </p:cNvSpPr>
          <p:nvPr/>
        </p:nvSpPr>
        <p:spPr bwMode="auto">
          <a:xfrm>
            <a:off x="19641538" y="853780"/>
            <a:ext cx="9268012" cy="4298739"/>
          </a:xfrm>
          <a:prstGeom prst="rect">
            <a:avLst/>
          </a:prstGeom>
          <a:noFill/>
          <a:ln>
            <a:noFill/>
          </a:ln>
        </p:spPr>
        <p:txBody>
          <a:bodyPr lIns="171433" tIns="85716" rIns="171433" bIns="85716"/>
          <a:lstStyle/>
          <a:p>
            <a:r>
              <a:rPr lang="x-none" sz="3600" b="1" dirty="0"/>
              <a:t>Národní ústav pro vzdělávání, školské poradenské zařízení a zařízení pro další vzdělávání</a:t>
            </a:r>
            <a:r>
              <a:rPr lang="cs-CZ" sz="3600" b="1" dirty="0"/>
              <a:t> </a:t>
            </a:r>
            <a:r>
              <a:rPr lang="x-none" sz="3600" b="1" dirty="0"/>
              <a:t>pedagogických pracovníků</a:t>
            </a:r>
            <a:endParaRPr lang="cs-CZ" sz="3600" b="1" i="1" dirty="0"/>
          </a:p>
          <a:p>
            <a:pPr>
              <a:lnSpc>
                <a:spcPct val="150000"/>
              </a:lnSpc>
            </a:pPr>
            <a:r>
              <a:rPr lang="cs-CZ" sz="3600" dirty="0"/>
              <a:t>Adresa: </a:t>
            </a:r>
            <a:r>
              <a:rPr lang="x-none" sz="3600" dirty="0"/>
              <a:t>Weilova 1271/6, 102 00 Praha 10</a:t>
            </a:r>
            <a:endParaRPr lang="cs-CZ" sz="3600" b="1" i="1" dirty="0"/>
          </a:p>
          <a:p>
            <a:r>
              <a:rPr lang="x-none" sz="3600" dirty="0"/>
              <a:t>IČ</a:t>
            </a:r>
            <a:r>
              <a:rPr lang="cs-CZ" sz="3600" dirty="0"/>
              <a:t>O</a:t>
            </a:r>
            <a:r>
              <a:rPr lang="x-none" sz="3600" dirty="0"/>
              <a:t>: 00022179</a:t>
            </a:r>
            <a:endParaRPr lang="cs-CZ" sz="3600" dirty="0"/>
          </a:p>
          <a:p>
            <a:r>
              <a:rPr lang="cs-CZ" sz="3600" dirty="0"/>
              <a:t>Telefon: </a:t>
            </a:r>
            <a:r>
              <a:rPr lang="de-DE" sz="3600" dirty="0"/>
              <a:t>274 022 111</a:t>
            </a:r>
            <a:br>
              <a:rPr lang="de-DE" sz="3600" dirty="0"/>
            </a:br>
            <a:r>
              <a:rPr lang="cs-CZ" sz="3600" b="1" spc="300" dirty="0"/>
              <a:t>www.nuv.cz</a:t>
            </a:r>
          </a:p>
        </p:txBody>
      </p:sp>
      <p:sp>
        <p:nvSpPr>
          <p:cNvPr id="4" name="Obdélník 3"/>
          <p:cNvSpPr/>
          <p:nvPr/>
        </p:nvSpPr>
        <p:spPr>
          <a:xfrm>
            <a:off x="11000335" y="15027787"/>
            <a:ext cx="8553483" cy="27038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cs-CZ" sz="4000" dirty="0">
                <a:latin typeface="+mn-lt"/>
              </a:rPr>
              <a:t>Na základě mapování činností a programů v zařízeních pro výkon ÚV/OV, které realizoval NÚV v roce 2015, vyšlo najevo, že zařízení často reflektují potřebu psychologické péče pro umístěné děti. Zajištění takové péče ale není jednotné ani konkrétně ukotvené, a to jak v rovině personální, tak  obsahové. Psychologickou péči pro děti umístěné v zařízeních pro výkon ÚV/OV doporučuje také např. Usnesení Rady pro lidská práva (2001) nebo ombudsman (2011).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cs-CZ" sz="4000" dirty="0">
                <a:latin typeface="+mn-lt"/>
              </a:rPr>
              <a:t>V některých zařízeních pro výkon ústavní a ochranné výchovy je dětem věnována psychologická péče psychology zaměstnanými v zařízeních, případně spolupracujícími v rámci určitého projektu, nebo je dětem zajištěna péče psychologa externisty, kteří navštěvují zařízení či pracují pod jinou institucí a jsou naopak dětmi navštěvováni (např. v rámci PPP, SVP atp.). Nejméně psychologů je v dětských domovech, ačkoli těchto zařízení je nevíce. Naopak nejčastěji jsou psychologové v ústavní výchově zaměstnanci diagnostických ústavů.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cs-CZ" sz="4000" dirty="0">
                <a:latin typeface="+mn-lt"/>
                <a:cs typeface="Arial" panose="020B0604020202020204" pitchFamily="34" charset="0"/>
              </a:rPr>
              <a:t>V rámci mapování pozice psychologa v zařízeních pro výkon ústavní a ochranné výchovy nás zajímaly následující oblasti: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cs-CZ" sz="4000" dirty="0">
                <a:latin typeface="+mn-lt"/>
              </a:rPr>
              <a:t>dosažené vzdělání, zaměření terapeutického výcviku a absolvované kurzy psychologů, kteří s dětmi v zařízeních pracují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cs-CZ" sz="4000" dirty="0">
                <a:latin typeface="+mn-lt"/>
              </a:rPr>
              <a:t>zkušenosti v oboru psychologa i v oblasti ústavní a ochranné výchovy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cs-CZ" sz="4000" dirty="0">
                <a:latin typeface="+mn-lt"/>
              </a:rPr>
              <a:t>forma spolupráce se zařízením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cs-CZ" sz="4000" dirty="0">
                <a:latin typeface="+mn-lt"/>
              </a:rPr>
              <a:t>rozsah a náplň práce psychologa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cs-CZ" sz="4000" dirty="0">
                <a:latin typeface="+mn-lt"/>
              </a:rPr>
              <a:t>oblast podpory, potřeb a pracovních podmínek psychologů v daných zařízeních</a:t>
            </a:r>
          </a:p>
          <a:p>
            <a:endParaRPr lang="cs-CZ" sz="3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Graf 13"/>
          <p:cNvGraphicFramePr/>
          <p:nvPr>
            <p:extLst>
              <p:ext uri="{D42A27DB-BD31-4B8C-83A1-F6EECF244321}">
                <p14:modId xmlns:p14="http://schemas.microsoft.com/office/powerpoint/2010/main" val="3441696213"/>
              </p:ext>
            </p:extLst>
          </p:nvPr>
        </p:nvGraphicFramePr>
        <p:xfrm>
          <a:off x="20084337" y="28235137"/>
          <a:ext cx="8825213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331" y="38659244"/>
            <a:ext cx="12233901" cy="3495400"/>
          </a:xfrm>
          <a:prstGeom prst="rect">
            <a:avLst/>
          </a:prstGeom>
        </p:spPr>
      </p:pic>
      <p:sp>
        <p:nvSpPr>
          <p:cNvPr id="2051" name="Rectangle 17"/>
          <p:cNvSpPr>
            <a:spLocks noChangeArrowheads="1"/>
          </p:cNvSpPr>
          <p:nvPr/>
        </p:nvSpPr>
        <p:spPr bwMode="auto">
          <a:xfrm>
            <a:off x="1520331" y="7970337"/>
            <a:ext cx="26974800" cy="2060289"/>
          </a:xfrm>
          <a:prstGeom prst="rect">
            <a:avLst/>
          </a:prstGeom>
          <a:solidFill>
            <a:srgbClr val="9CB63C">
              <a:alpha val="6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>
              <a:defRPr/>
            </a:pPr>
            <a:r>
              <a:rPr lang="cs-CZ" sz="5400" b="1" spc="600" dirty="0">
                <a:latin typeface="+mn-lt"/>
                <a:cs typeface="Arial" panose="020B0604020202020204" pitchFamily="34" charset="0"/>
              </a:rPr>
              <a:t>ZÁVĚRY</a:t>
            </a:r>
            <a:endParaRPr lang="en-GB" sz="5400" b="1" spc="6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5404" name="Text Box 40"/>
          <p:cNvSpPr txBox="1">
            <a:spLocks noChangeArrowheads="1"/>
          </p:cNvSpPr>
          <p:nvPr/>
        </p:nvSpPr>
        <p:spPr bwMode="auto">
          <a:xfrm>
            <a:off x="1520331" y="10522709"/>
            <a:ext cx="27216187" cy="28136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1433" tIns="85716" rIns="171433" bIns="85716" numCol="3" spcCol="792000"/>
          <a:lstStyle/>
          <a:p>
            <a:pPr algn="just">
              <a:spcAft>
                <a:spcPts val="2400"/>
              </a:spcAft>
            </a:pPr>
            <a:r>
              <a:rPr lang="cs-CZ" sz="4400" b="1" dirty="0">
                <a:latin typeface="+mn-lt"/>
                <a:cs typeface="Arial" panose="020B0604020202020204" pitchFamily="34" charset="0"/>
              </a:rPr>
              <a:t>Vzdělání psychologů</a:t>
            </a:r>
          </a:p>
          <a:p>
            <a:pPr algn="just">
              <a:spcAft>
                <a:spcPts val="2400"/>
              </a:spcAft>
            </a:pPr>
            <a:r>
              <a:rPr lang="cs-CZ" sz="4000" dirty="0">
                <a:latin typeface="+mn-lt"/>
                <a:cs typeface="Arial" panose="020B0604020202020204" pitchFamily="34" charset="0"/>
              </a:rPr>
              <a:t>Ředitelé i psychologové považovali                 za nezbytné pro vykonávání práce psychologa s dětmi umístěnými v ústavní výchově dokončené vysokoškolské psychologické vzdělání a téměř všichni psychologové, kteří byli do šetření zapojeni, ho také měli. Ředitelé                  i psychologové se celkově také shodují v tom, že je vhodné další vzdělávání (terapeutický výcvik, kurzy atp.), ale není to nezbytně nutné. Přesto většina psychologů má absolvovaný nebo alespoň započatý dlouhodobý terapeutický výcvik. </a:t>
            </a:r>
            <a:endParaRPr lang="cs-CZ" sz="4000" b="1" dirty="0">
              <a:solidFill>
                <a:schemeClr val="bg2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0" lvl="1" algn="just">
              <a:spcAft>
                <a:spcPts val="2400"/>
              </a:spcAft>
            </a:pPr>
            <a:endParaRPr lang="cs-CZ" sz="2400" b="1" dirty="0">
              <a:solidFill>
                <a:schemeClr val="bg2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0" lvl="1" algn="just">
              <a:spcAft>
                <a:spcPts val="2400"/>
              </a:spcAft>
            </a:pPr>
            <a:r>
              <a:rPr lang="cs-CZ" sz="4400" b="1" dirty="0">
                <a:latin typeface="+mn-lt"/>
                <a:cs typeface="Arial" panose="020B0604020202020204" pitchFamily="34" charset="0"/>
              </a:rPr>
              <a:t>Úvazek psychologa</a:t>
            </a:r>
            <a:r>
              <a:rPr lang="cs-CZ" sz="4000" b="1" dirty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		</a:t>
            </a:r>
          </a:p>
          <a:p>
            <a:pPr marL="0" lvl="1" algn="just">
              <a:spcAft>
                <a:spcPts val="2400"/>
              </a:spcAft>
            </a:pPr>
            <a:r>
              <a:rPr lang="cs-CZ" sz="4000" dirty="0">
                <a:latin typeface="+mn-lt"/>
                <a:cs typeface="Arial" panose="020B0604020202020204" pitchFamily="34" charset="0"/>
              </a:rPr>
              <a:t>Všichni oslovení ředitelé by stáli o užší spolupráci s psychologem pro umístěné děti. Výše úvazku byly udávány různé, ačkoli nejčastěji byla uvedena spolupráce na celý úvazek, byla často zmiňována také nepravidelná spolupráce podle potřeby. Celý úvazek byl spolu s polovičním úvazkem zmiňován také psychology. </a:t>
            </a:r>
            <a:endParaRPr lang="cs-CZ" sz="4000" b="1" dirty="0">
              <a:solidFill>
                <a:schemeClr val="bg2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0" lvl="1" algn="just">
              <a:spcAft>
                <a:spcPts val="2400"/>
              </a:spcAft>
            </a:pPr>
            <a:endParaRPr lang="cs-CZ" sz="2400" b="1" dirty="0">
              <a:solidFill>
                <a:schemeClr val="bg2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0" lvl="1" algn="just">
              <a:spcAft>
                <a:spcPts val="2400"/>
              </a:spcAft>
            </a:pPr>
            <a:r>
              <a:rPr lang="cs-CZ" sz="4400" b="1" dirty="0">
                <a:latin typeface="+mn-lt"/>
                <a:cs typeface="Arial" panose="020B0604020202020204" pitchFamily="34" charset="0"/>
              </a:rPr>
              <a:t>Činnosti </a:t>
            </a:r>
          </a:p>
          <a:p>
            <a:pPr marL="0" lvl="1" algn="just">
              <a:spcAft>
                <a:spcPts val="2400"/>
              </a:spcAft>
            </a:pPr>
            <a:r>
              <a:rPr lang="cs-CZ" sz="4000" dirty="0">
                <a:latin typeface="+mn-lt"/>
                <a:cs typeface="Arial" panose="020B0604020202020204" pitchFamily="34" charset="0"/>
              </a:rPr>
              <a:t>Mezi významnými činnostmi psychologa v zařízení byla udávána poradenská                         a terapeutická práce s dětmi (a to i přesto, že řediteli není považován nutný terapeutický výcvik psychologů). Ředitelé jako nejdůležitější činnost psychologa udávají řešení naléhavé situace dítěte, a to přestože více než 30% z nich by ideální pracovní zapojení psychologa vnímalo jako nepravidelné nebo ve výši 0,2 úvazku, což je v kombinaci s požadavkem na intervenci v krizové situaci velmi obtížné zajistit nejen časově, ale také z pohledu vztahu a důvěry mezi psychologem a dětmi. </a:t>
            </a:r>
          </a:p>
          <a:p>
            <a:pPr marL="0" lvl="1" algn="just">
              <a:spcAft>
                <a:spcPts val="2400"/>
              </a:spcAft>
            </a:pPr>
            <a:r>
              <a:rPr lang="cs-CZ" sz="4000" dirty="0">
                <a:latin typeface="+mn-lt"/>
                <a:cs typeface="Arial" panose="020B0604020202020204" pitchFamily="34" charset="0"/>
              </a:rPr>
              <a:t>Činnosti, které vnímají ředitelé                         i psychologové jako nejméně důležité jsou např. pomoc při výběru nových zaměstnanců, tvorba preventivního programu, reedukace a nápravy učení. Ředitelé označili také administrativní práce, psychologové ale udávají, že tuto činnost vykonávají poměrně často. Je patrné, že ačkoli je v posledních letech odbornou veřejností a národními                       i nadnárodními institucemi vyzdvihována práce s rodinou a prevence, ani jedna z těchto oblastí nejsou při práci psychologa v zařízení považovány                  za prioritní. A to přesto, že právě psycholog může být tím, kdo by tuto oblast svou činností v ústavní výchově mohl významně rozvíjet. Soudíme,                            že příčina může být opět v nejasné koncepci psychologa v ústavní                              a ochranné výchově, nedefinované roli, pozici a jeho náplni práce.</a:t>
            </a:r>
            <a:r>
              <a:rPr lang="cs-CZ" sz="4000" b="1" dirty="0">
                <a:latin typeface="+mn-lt"/>
                <a:cs typeface="Arial" panose="020B0604020202020204" pitchFamily="34" charset="0"/>
              </a:rPr>
              <a:t> </a:t>
            </a:r>
            <a:endParaRPr lang="cs-CZ" sz="4000" b="1" dirty="0">
              <a:solidFill>
                <a:schemeClr val="bg2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0" lvl="1" algn="just">
              <a:spcAft>
                <a:spcPts val="2400"/>
              </a:spcAft>
            </a:pPr>
            <a:endParaRPr lang="cs-CZ" sz="2400" b="1" dirty="0">
              <a:solidFill>
                <a:schemeClr val="bg2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0" lvl="1" algn="just">
              <a:spcAft>
                <a:spcPts val="2400"/>
              </a:spcAft>
            </a:pPr>
            <a:r>
              <a:rPr lang="cs-CZ" sz="4400" b="1" dirty="0">
                <a:latin typeface="+mn-lt"/>
                <a:cs typeface="Arial" panose="020B0604020202020204" pitchFamily="34" charset="0"/>
              </a:rPr>
              <a:t>Psycholog vs. </a:t>
            </a:r>
            <a:r>
              <a:rPr lang="cs-CZ" sz="4400" b="1" dirty="0" err="1">
                <a:latin typeface="+mn-lt"/>
                <a:cs typeface="Arial" panose="020B0604020202020204" pitchFamily="34" charset="0"/>
              </a:rPr>
              <a:t>etoped</a:t>
            </a:r>
            <a:endParaRPr lang="cs-CZ" sz="4400" b="1" dirty="0">
              <a:latin typeface="+mn-lt"/>
              <a:cs typeface="Arial" panose="020B0604020202020204" pitchFamily="34" charset="0"/>
            </a:endParaRPr>
          </a:p>
          <a:p>
            <a:pPr marL="0" lvl="1" algn="just">
              <a:spcAft>
                <a:spcPts val="2400"/>
              </a:spcAft>
            </a:pPr>
            <a:r>
              <a:rPr lang="cs-CZ" sz="4000" dirty="0">
                <a:latin typeface="+mn-lt"/>
                <a:cs typeface="Arial" panose="020B0604020202020204" pitchFamily="34" charset="0"/>
              </a:rPr>
              <a:t>S předchozím doporučením souvisí také nejasné vymezení role a činnosti psychologa vůči pozici </a:t>
            </a:r>
            <a:r>
              <a:rPr lang="cs-CZ" sz="4000" dirty="0" err="1">
                <a:latin typeface="+mn-lt"/>
                <a:cs typeface="Arial" panose="020B0604020202020204" pitchFamily="34" charset="0"/>
              </a:rPr>
              <a:t>etopeda</a:t>
            </a:r>
            <a:r>
              <a:rPr lang="cs-CZ" sz="4000" dirty="0">
                <a:latin typeface="+mn-lt"/>
                <a:cs typeface="Arial" panose="020B0604020202020204" pitchFamily="34" charset="0"/>
              </a:rPr>
              <a:t>. Ředitelé poměrně jednoznačně reflektovali nezastupitelnost obou pozic v zařízení, ale jejich vymezení v činnostech nebylo patrné. Ačkoli významná většina ředitelů odpověděla, že </a:t>
            </a:r>
            <a:r>
              <a:rPr lang="cs-CZ" sz="4000" dirty="0" err="1">
                <a:latin typeface="+mn-lt"/>
                <a:cs typeface="Arial" panose="020B0604020202020204" pitchFamily="34" charset="0"/>
              </a:rPr>
              <a:t>etoped</a:t>
            </a:r>
            <a:r>
              <a:rPr lang="cs-CZ" sz="4000" dirty="0">
                <a:latin typeface="+mn-lt"/>
                <a:cs typeface="Arial" panose="020B0604020202020204" pitchFamily="34" charset="0"/>
              </a:rPr>
              <a:t> nemůže zastat práci psychologa, rozdíl v jejich činnostech byl zřejmý pouze v oblasti vyšetření. Stejně tak psychologové reflektovali rozdíl pozic </a:t>
            </a:r>
            <a:r>
              <a:rPr lang="cs-CZ" sz="4000" dirty="0" err="1">
                <a:latin typeface="+mn-lt"/>
                <a:cs typeface="Arial" panose="020B0604020202020204" pitchFamily="34" charset="0"/>
              </a:rPr>
              <a:t>etopeda</a:t>
            </a:r>
            <a:r>
              <a:rPr lang="cs-CZ" sz="4000" dirty="0">
                <a:latin typeface="+mn-lt"/>
                <a:cs typeface="Arial" panose="020B0604020202020204" pitchFamily="34" charset="0"/>
              </a:rPr>
              <a:t>                           a psychologa zpravidla pouze podle zkušenosti ve svém zařízení, ale obecná kritéria a hranice obou profesí byla nejednoznačná.  Často záleželo spíše                        na osobnostním nastavení a zkušeností lidí, kteří dané pozice v zařízeních zastávají nebo zastávali v minulosti. </a:t>
            </a:r>
          </a:p>
          <a:p>
            <a:pPr marL="0" lvl="1" algn="just">
              <a:spcAft>
                <a:spcPts val="2400"/>
              </a:spcAft>
            </a:pPr>
            <a:endParaRPr lang="cs-CZ" sz="4000" dirty="0">
              <a:latin typeface="+mn-lt"/>
              <a:cs typeface="Arial" panose="020B0604020202020204" pitchFamily="34" charset="0"/>
            </a:endParaRPr>
          </a:p>
          <a:p>
            <a:pPr marL="0" lvl="1" algn="just">
              <a:spcAft>
                <a:spcPts val="2400"/>
              </a:spcAft>
            </a:pPr>
            <a:endParaRPr lang="cs-CZ" sz="4000" dirty="0">
              <a:latin typeface="+mn-lt"/>
              <a:cs typeface="Arial" panose="020B0604020202020204" pitchFamily="34" charset="0"/>
            </a:endParaRPr>
          </a:p>
          <a:p>
            <a:pPr marL="571500" indent="-571500" algn="just">
              <a:spcAft>
                <a:spcPts val="2400"/>
              </a:spcAft>
              <a:buFont typeface="Wingdings" panose="05000000000000000000" pitchFamily="2" charset="2"/>
              <a:buChar char="Ø"/>
            </a:pPr>
            <a:endParaRPr lang="cs-CZ" sz="900" b="1" dirty="0">
              <a:latin typeface="+mn-lt"/>
              <a:cs typeface="Arial" panose="020B0604020202020204" pitchFamily="34" charset="0"/>
            </a:endParaRPr>
          </a:p>
          <a:p>
            <a:pPr marL="571500" indent="-571500" algn="just"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cs-CZ" sz="4000" b="1" dirty="0">
                <a:latin typeface="+mn-lt"/>
                <a:cs typeface="Arial" panose="020B0604020202020204" pitchFamily="34" charset="0"/>
              </a:rPr>
              <a:t>Psycholog by měl mít další vzdělávání zaměřené podle toho,                   v jaké instituci pracuje. </a:t>
            </a:r>
          </a:p>
          <a:p>
            <a:pPr marL="571500" indent="-571500" algn="just"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cs-CZ" sz="4000" b="1" dirty="0">
                <a:latin typeface="+mn-lt"/>
                <a:cs typeface="Arial" panose="020B0604020202020204" pitchFamily="34" charset="0"/>
              </a:rPr>
              <a:t>Výše úvazku práce psychologa s dětmi v ústavní výchově by měla být odvozena od typu zařízení a jeho klientely.</a:t>
            </a:r>
            <a:r>
              <a:rPr lang="cs-CZ" sz="4000" dirty="0">
                <a:latin typeface="+mn-lt"/>
                <a:cs typeface="Arial" panose="020B0604020202020204" pitchFamily="34" charset="0"/>
              </a:rPr>
              <a:t> </a:t>
            </a:r>
          </a:p>
          <a:p>
            <a:pPr marL="571500" indent="-571500" algn="just"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cs-CZ" sz="4000" b="1" dirty="0">
                <a:latin typeface="+mn-lt"/>
                <a:cs typeface="Arial" panose="020B0604020202020204" pitchFamily="34" charset="0"/>
              </a:rPr>
              <a:t>Doporučovali bychom jasné vymezení a rozlišení pracovní náplně psychologa a </a:t>
            </a:r>
            <a:r>
              <a:rPr lang="cs-CZ" sz="4000" b="1" dirty="0" err="1">
                <a:latin typeface="+mn-lt"/>
                <a:cs typeface="Arial" panose="020B0604020202020204" pitchFamily="34" charset="0"/>
              </a:rPr>
              <a:t>etopeda</a:t>
            </a:r>
            <a:r>
              <a:rPr lang="cs-CZ" sz="4000" b="1" dirty="0">
                <a:latin typeface="+mn-lt"/>
                <a:cs typeface="Arial" panose="020B0604020202020204" pitchFamily="34" charset="0"/>
              </a:rPr>
              <a:t>. </a:t>
            </a:r>
          </a:p>
          <a:p>
            <a:pPr marL="571500" indent="-571500" algn="just"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cs-CZ" sz="4000" b="1" dirty="0">
                <a:latin typeface="+mn-lt"/>
                <a:cs typeface="Arial" panose="020B0604020202020204" pitchFamily="34" charset="0"/>
              </a:rPr>
              <a:t>Větší zapojení psychologů                      do plánování preventivních aktivit zařízení a při práci s rodinou, ačkoli je zřejmé, že tato oblast je závislá na více faktorech.</a:t>
            </a:r>
            <a:endParaRPr lang="cs-CZ" sz="4000" dirty="0">
              <a:latin typeface="+mn-lt"/>
              <a:cs typeface="Arial" panose="020B0604020202020204" pitchFamily="34" charset="0"/>
            </a:endParaRPr>
          </a:p>
          <a:p>
            <a:pPr marL="571500" indent="-571500" algn="just"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cs-CZ" sz="4000" b="1" dirty="0">
                <a:latin typeface="+mn-lt"/>
                <a:cs typeface="Arial" panose="020B0604020202020204" pitchFamily="34" charset="0"/>
              </a:rPr>
              <a:t>Nastavení metodické podpory              pro psychology, jejich pravidelné supervize a možnost stáží v dalších zařízeních pro výkon ústavní               a ochranné výchovy, kde by mohli reflektovat svou práci a sbírat inspiraci pro její další rozvoj</a:t>
            </a:r>
            <a:r>
              <a:rPr lang="cs-CZ" sz="4000" dirty="0">
                <a:latin typeface="+mn-lt"/>
                <a:cs typeface="Arial" panose="020B0604020202020204" pitchFamily="34" charset="0"/>
              </a:rPr>
              <a:t>. </a:t>
            </a:r>
          </a:p>
          <a:p>
            <a:pPr marL="571500" indent="-571500" algn="just"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cs-CZ" sz="4000" b="1" dirty="0">
                <a:latin typeface="+mn-lt"/>
                <a:cs typeface="Arial" panose="020B0604020202020204" pitchFamily="34" charset="0"/>
              </a:rPr>
              <a:t>Hlavním doporučením by bylo vytvoření koncepce práce psychologa v zařízeních pro výkon ústavní              a ochranné výchovy, která by jasně vymezila doporučené činnosti práce psychologa v jednotlivých typech zařízení, jejich rozsah a zaměření, přesnější nároky na další vzdělávání.</a:t>
            </a:r>
            <a:endParaRPr lang="cs-CZ" sz="4000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3" name="Text Box 56"/>
          <p:cNvSpPr txBox="1">
            <a:spLocks noChangeArrowheads="1"/>
          </p:cNvSpPr>
          <p:nvPr/>
        </p:nvSpPr>
        <p:spPr bwMode="auto">
          <a:xfrm>
            <a:off x="19983864" y="37813037"/>
            <a:ext cx="9323386" cy="3897069"/>
          </a:xfrm>
          <a:prstGeom prst="rect">
            <a:avLst/>
          </a:prstGeom>
          <a:noFill/>
          <a:ln>
            <a:noFill/>
          </a:ln>
        </p:spPr>
        <p:txBody>
          <a:bodyPr lIns="171433" tIns="85716" rIns="171433" bIns="85716"/>
          <a:lstStyle/>
          <a:p>
            <a:r>
              <a:rPr lang="x-none" sz="3600" b="1" dirty="0"/>
              <a:t>Národní ústav pro vzdělávání, školské poradenské zařízení a zařízení pro další vzdělávání</a:t>
            </a:r>
            <a:r>
              <a:rPr lang="cs-CZ" sz="3600" b="1" dirty="0"/>
              <a:t> </a:t>
            </a:r>
            <a:r>
              <a:rPr lang="x-none" sz="3600" b="1" dirty="0"/>
              <a:t>pedagogických pracovníků</a:t>
            </a:r>
            <a:endParaRPr lang="cs-CZ" sz="3600" b="1" i="1" dirty="0"/>
          </a:p>
          <a:p>
            <a:pPr>
              <a:lnSpc>
                <a:spcPct val="150000"/>
              </a:lnSpc>
            </a:pPr>
            <a:r>
              <a:rPr lang="cs-CZ" sz="3600" dirty="0"/>
              <a:t>Adresa: </a:t>
            </a:r>
            <a:r>
              <a:rPr lang="x-none" sz="3600" dirty="0"/>
              <a:t>Weilova 1271/6, 102 00 Praha 10</a:t>
            </a:r>
            <a:endParaRPr lang="cs-CZ" sz="3600" b="1" i="1" dirty="0"/>
          </a:p>
          <a:p>
            <a:r>
              <a:rPr lang="x-none" sz="3600" dirty="0"/>
              <a:t>IČ</a:t>
            </a:r>
            <a:r>
              <a:rPr lang="cs-CZ" sz="3600" dirty="0"/>
              <a:t>O</a:t>
            </a:r>
            <a:r>
              <a:rPr lang="x-none" sz="3600" dirty="0"/>
              <a:t>: 00022179</a:t>
            </a:r>
            <a:endParaRPr lang="cs-CZ" sz="3600" dirty="0"/>
          </a:p>
          <a:p>
            <a:r>
              <a:rPr lang="cs-CZ" sz="3600" dirty="0"/>
              <a:t>Telefon: </a:t>
            </a:r>
            <a:r>
              <a:rPr lang="de-DE" sz="3600" dirty="0"/>
              <a:t>274 022 111</a:t>
            </a:r>
            <a:br>
              <a:rPr lang="de-DE" sz="3600" dirty="0"/>
            </a:br>
            <a:r>
              <a:rPr lang="cs-CZ" sz="3600" b="1" spc="300" dirty="0"/>
              <a:t>www.nuv.cz</a:t>
            </a: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20055339" y="33589119"/>
            <a:ext cx="8511267" cy="3901677"/>
          </a:xfrm>
          <a:prstGeom prst="rect">
            <a:avLst/>
          </a:prstGeom>
          <a:solidFill>
            <a:srgbClr val="9CB63C">
              <a:alpha val="38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t"/>
          <a:lstStyle/>
          <a:p>
            <a:pPr lvl="1" defTabSz="4703763">
              <a:defRPr/>
            </a:pPr>
            <a:endParaRPr lang="cs-CZ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defTabSz="4703763">
              <a:defRPr/>
            </a:pPr>
            <a:r>
              <a:rPr lang="cs-CZ" sz="4400" dirty="0">
                <a:latin typeface="+mn-lt"/>
                <a:cs typeface="Arial" panose="020B0604020202020204" pitchFamily="34" charset="0"/>
              </a:rPr>
              <a:t>Plná verze zprávy je dostupná na:</a:t>
            </a:r>
          </a:p>
          <a:p>
            <a:pPr lvl="1" defTabSz="4703763">
              <a:defRPr/>
            </a:pPr>
            <a:r>
              <a:rPr lang="cs-CZ" sz="4400" dirty="0">
                <a:latin typeface="+mn-lt"/>
                <a:cs typeface="Arial" panose="020B0604020202020204" pitchFamily="34" charset="0"/>
                <a:hlinkClick r:id="rId4"/>
              </a:rPr>
              <a:t>www.nuv.cz/t/uov</a:t>
            </a:r>
            <a:endParaRPr lang="cs-CZ" sz="4400" dirty="0">
              <a:latin typeface="+mn-lt"/>
              <a:cs typeface="Arial" panose="020B0604020202020204" pitchFamily="34" charset="0"/>
            </a:endParaRPr>
          </a:p>
          <a:p>
            <a:pPr lvl="1" defTabSz="4703763">
              <a:defRPr/>
            </a:pPr>
            <a:endParaRPr lang="cs-CZ" sz="440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  <a:p>
            <a:pPr lvl="1" defTabSz="4703763">
              <a:defRPr/>
            </a:pPr>
            <a:r>
              <a:rPr lang="cs-CZ" sz="4400" dirty="0">
                <a:latin typeface="+mn-lt"/>
                <a:cs typeface="Arial" panose="020B0604020202020204" pitchFamily="34" charset="0"/>
              </a:rPr>
              <a:t>Kontakt na autorku:</a:t>
            </a:r>
          </a:p>
          <a:p>
            <a:pPr lvl="1" defTabSz="4703763">
              <a:defRPr/>
            </a:pPr>
            <a:r>
              <a:rPr lang="cs-CZ" sz="4400" dirty="0">
                <a:latin typeface="+mn-lt"/>
                <a:cs typeface="Arial" panose="020B0604020202020204" pitchFamily="34" charset="0"/>
                <a:hlinkClick r:id="rId5"/>
              </a:rPr>
              <a:t>lucie.myskova@nuv.cz</a:t>
            </a:r>
            <a:endParaRPr lang="cs-CZ" sz="4400" dirty="0">
              <a:latin typeface="+mn-lt"/>
              <a:cs typeface="Arial" panose="020B0604020202020204" pitchFamily="34" charset="0"/>
            </a:endParaRPr>
          </a:p>
          <a:p>
            <a:pPr lvl="1" defTabSz="4703763">
              <a:defRPr/>
            </a:pP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Box 40"/>
          <p:cNvSpPr txBox="1">
            <a:spLocks noChangeArrowheads="1"/>
          </p:cNvSpPr>
          <p:nvPr/>
        </p:nvSpPr>
        <p:spPr bwMode="auto">
          <a:xfrm>
            <a:off x="38136018" y="11737276"/>
            <a:ext cx="27024506" cy="24359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1433" tIns="85716" rIns="171433" bIns="85716" numCol="3" spcCol="792000"/>
          <a:lstStyle/>
          <a:p>
            <a:pPr lvl="1"/>
            <a:endParaRPr lang="cs-CZ" sz="9600" b="1" dirty="0"/>
          </a:p>
        </p:txBody>
      </p:sp>
      <p:sp>
        <p:nvSpPr>
          <p:cNvPr id="27" name="Rectangle 13"/>
          <p:cNvSpPr txBox="1">
            <a:spLocks noChangeArrowheads="1"/>
          </p:cNvSpPr>
          <p:nvPr/>
        </p:nvSpPr>
        <p:spPr bwMode="auto">
          <a:xfrm>
            <a:off x="1404850" y="1172821"/>
            <a:ext cx="27216187" cy="6119472"/>
          </a:xfrm>
          <a:prstGeom prst="rect">
            <a:avLst/>
          </a:prstGeom>
          <a:solidFill>
            <a:srgbClr val="9CB63C"/>
          </a:solidFill>
          <a:ln w="57150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</p:spPr>
        <p:txBody>
          <a:bodyPr lIns="376203" tIns="188102" rIns="376203" bIns="188102" anchor="ctr"/>
          <a:lstStyle/>
          <a:p>
            <a:pPr algn="ctr" defTabSz="3762375">
              <a:spcAft>
                <a:spcPts val="1200"/>
              </a:spcAft>
            </a:pPr>
            <a:r>
              <a:rPr lang="cs-CZ" sz="9600" b="1" dirty="0">
                <a:solidFill>
                  <a:schemeClr val="bg1"/>
                </a:solidFill>
                <a:latin typeface="+mn-lt"/>
              </a:rPr>
              <a:t>Psycholog v zařízení </a:t>
            </a:r>
          </a:p>
          <a:p>
            <a:pPr algn="ctr" defTabSz="3762375">
              <a:spcAft>
                <a:spcPts val="1200"/>
              </a:spcAft>
            </a:pPr>
            <a:r>
              <a:rPr lang="cs-CZ" sz="9600" b="1" dirty="0">
                <a:solidFill>
                  <a:schemeClr val="bg1"/>
                </a:solidFill>
                <a:latin typeface="+mn-lt"/>
              </a:rPr>
              <a:t>pro výkon ústavní a ochranné výchovy</a:t>
            </a:r>
          </a:p>
        </p:txBody>
      </p:sp>
      <p:sp>
        <p:nvSpPr>
          <p:cNvPr id="16" name="Rectangle 30"/>
          <p:cNvSpPr>
            <a:spLocks noChangeArrowheads="1"/>
          </p:cNvSpPr>
          <p:nvPr/>
        </p:nvSpPr>
        <p:spPr bwMode="auto">
          <a:xfrm>
            <a:off x="20055339" y="10522708"/>
            <a:ext cx="8511267" cy="1831690"/>
          </a:xfrm>
          <a:prstGeom prst="rect">
            <a:avLst/>
          </a:prstGeom>
          <a:solidFill>
            <a:srgbClr val="9CB63C">
              <a:alpha val="6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>
              <a:defRPr/>
            </a:pPr>
            <a:r>
              <a:rPr lang="cs-CZ" sz="5400" b="1" dirty="0">
                <a:latin typeface="+mn-lt"/>
                <a:cs typeface="Arial" panose="020B0604020202020204" pitchFamily="34" charset="0"/>
              </a:rPr>
              <a:t>DOPORUČENÍ</a:t>
            </a:r>
            <a:endParaRPr lang="en-GB" sz="5400" b="1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35593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4430</TotalTime>
  <Words>447</Words>
  <Application>Microsoft Macintosh PowerPoint</Application>
  <PresentationFormat>Vlastní</PresentationFormat>
  <Paragraphs>94</Paragraphs>
  <Slides>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Retrospektiva</vt:lpstr>
      <vt:lpstr>Prezentace aplikace PowerPoint</vt:lpstr>
      <vt:lpstr>Prezentace aplikace PowerPoint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to make a scientific poster</dc:title>
  <dc:subject>How To Make A Scientific Poster</dc:subject>
  <dc:creator>Graphicsland/MakeSigns.com</dc:creator>
  <cp:keywords>scientific, research, template, custom, poster, presentation, symposium, printing, PowerPoint, create, design, example, sample, download</cp:keywords>
  <dc:description>We offer free PowerPoint poster templates to help you design your very own scientific poster presentation.</dc:description>
  <cp:lastModifiedBy>Uživatel Microsoft Office</cp:lastModifiedBy>
  <cp:revision>246</cp:revision>
  <cp:lastPrinted>2015-09-15T14:01:24Z</cp:lastPrinted>
  <dcterms:created xsi:type="dcterms:W3CDTF">2004-07-26T21:45:23Z</dcterms:created>
  <dcterms:modified xsi:type="dcterms:W3CDTF">2019-07-28T20:14:31Z</dcterms:modified>
  <cp:category>templates for scientific poster</cp:category>
</cp:coreProperties>
</file>