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57"/>
  </p:notesMasterIdLst>
  <p:sldIdLst>
    <p:sldId id="256" r:id="rId2"/>
    <p:sldId id="344" r:id="rId3"/>
    <p:sldId id="348" r:id="rId4"/>
    <p:sldId id="349" r:id="rId5"/>
    <p:sldId id="350" r:id="rId6"/>
    <p:sldId id="351" r:id="rId7"/>
    <p:sldId id="347" r:id="rId8"/>
    <p:sldId id="345" r:id="rId9"/>
    <p:sldId id="346" r:id="rId10"/>
    <p:sldId id="339" r:id="rId11"/>
    <p:sldId id="340" r:id="rId12"/>
    <p:sldId id="341" r:id="rId13"/>
    <p:sldId id="342" r:id="rId14"/>
    <p:sldId id="343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58" r:id="rId23"/>
    <p:sldId id="259" r:id="rId24"/>
    <p:sldId id="26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94" r:id="rId41"/>
    <p:sldId id="338" r:id="rId42"/>
    <p:sldId id="295" r:id="rId43"/>
    <p:sldId id="278" r:id="rId44"/>
    <p:sldId id="279" r:id="rId45"/>
    <p:sldId id="280" r:id="rId46"/>
    <p:sldId id="282" r:id="rId47"/>
    <p:sldId id="283" r:id="rId48"/>
    <p:sldId id="284" r:id="rId49"/>
    <p:sldId id="285" r:id="rId50"/>
    <p:sldId id="286" r:id="rId51"/>
    <p:sldId id="289" r:id="rId52"/>
    <p:sldId id="290" r:id="rId53"/>
    <p:sldId id="291" r:id="rId54"/>
    <p:sldId id="292" r:id="rId55"/>
    <p:sldId id="293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8C13D-AE1B-4EA3-9134-2414EEA0630D}" type="datetimeFigureOut">
              <a:rPr lang="cs-CZ" smtClean="0"/>
              <a:t>04.11.2019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F6750-A1AF-4730-988A-6C4AA8F46A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698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7D9EAB-415D-4BFA-B398-7C3EB5D37F8C}" type="slidenum">
              <a:rPr lang="cs-CZ" altLang="cs-CZ" smtClean="0"/>
              <a:pPr eaLnBrk="1" hangingPunct="1"/>
              <a:t>17</a:t>
            </a:fld>
            <a:endParaRPr lang="cs-CZ" altLang="cs-CZ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/>
              <a:t>Systematický výběr – každá n-tá jednotka ze seznamu (první ale musí být vybrána náhodně!), stratifikovaný – populace je rozdělena do skupin (například studenti jednotlivých ročníků) a vybírá se náhodně z těchto skupin, vícestupňový – nejprve se náhodně vybírají uskupení (okresy), pak teprve jedinci atd.</a:t>
            </a:r>
          </a:p>
        </p:txBody>
      </p:sp>
    </p:spTree>
    <p:extLst>
      <p:ext uri="{BB962C8B-B14F-4D97-AF65-F5344CB8AC3E}">
        <p14:creationId xmlns:p14="http://schemas.microsoft.com/office/powerpoint/2010/main" val="1019684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4A6EEA-EBBB-4B7C-9CEB-90818F8A76F5}" type="slidenum">
              <a:rPr lang="cs-CZ" altLang="cs-CZ" smtClean="0"/>
              <a:pPr eaLnBrk="1" hangingPunct="1"/>
              <a:t>18</a:t>
            </a:fld>
            <a:endParaRPr lang="cs-CZ" altLang="cs-CZ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/>
              <a:t>Problém samovýběru; </a:t>
            </a:r>
          </a:p>
        </p:txBody>
      </p:sp>
    </p:spTree>
    <p:extLst>
      <p:ext uri="{BB962C8B-B14F-4D97-AF65-F5344CB8AC3E}">
        <p14:creationId xmlns:p14="http://schemas.microsoft.com/office/powerpoint/2010/main" val="2932876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ECA527-AFEC-44A9-B12C-E61B65721145}" type="slidenum">
              <a:rPr lang="cs-CZ" altLang="cs-CZ" smtClean="0"/>
              <a:pPr eaLnBrk="1" hangingPunct="1"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86488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0B419C-C67C-4614-99AB-4F15F6AD597A}" type="slidenum">
              <a:rPr lang="cs-CZ" altLang="cs-CZ" smtClean="0"/>
              <a:pPr eaLnBrk="1" hangingPunct="1"/>
              <a:t>32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43956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48856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805F-FF0F-4BAA-A3A3-E4F945D687F8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6F927C-B73E-4F9D-ADFE-F6E23BD7CEE8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7B8E45F-652B-4E89-8925-000B0AB8FD98}" type="datetimeFigureOut">
              <a:rPr lang="en-US" dirty="0"/>
              <a:t>11/4/2019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4A3462A-2D5B-48AF-A3D4-EF8A90A50A80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rveysimply.cz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/>
              <a:t>Metodologie 2</a:t>
            </a:r>
            <a:br>
              <a:rPr lang="cs-CZ" dirty="0"/>
            </a:br>
            <a:r>
              <a:rPr lang="cs-CZ" sz="6600" b="0" dirty="0"/>
              <a:t>Lekce 3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Lenka Slepičková</a:t>
            </a:r>
          </a:p>
        </p:txBody>
      </p:sp>
    </p:spTree>
    <p:extLst>
      <p:ext uri="{BB962C8B-B14F-4D97-AF65-F5344CB8AC3E}">
        <p14:creationId xmlns:p14="http://schemas.microsoft.com/office/powerpoint/2010/main" val="3240906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C979B7-3AC5-4032-B960-06EAB89BF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výzkumu – použití součtového indexu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B9906F-6B6E-4A43-A866-E455EA483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406" y="2121408"/>
            <a:ext cx="9982842" cy="405079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Cílem výzkumu bylo (1) zjistit postoje české veřejnosti k inkluzivnímu</a:t>
            </a:r>
          </a:p>
          <a:p>
            <a:pPr marL="0" indent="0">
              <a:buNone/>
            </a:pPr>
            <a:r>
              <a:rPr lang="cs-CZ" dirty="0"/>
              <a:t>vzdělávání žáků s poruchami chování a žáků s tělesným, smyslovým a mentálním postižením</a:t>
            </a:r>
          </a:p>
          <a:p>
            <a:pPr marL="0" indent="0">
              <a:buNone/>
            </a:pPr>
            <a:r>
              <a:rPr lang="cs-CZ" dirty="0"/>
              <a:t>a (2) ověřit platnost hypotézy kontaktu jako faktoru podporujícího pozitivní postoje veřejnosti k inkluzivnímu vzdělávání.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8364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103F40-D778-48F4-94D2-137886DF8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770021"/>
            <a:ext cx="10058400" cy="540217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Postoje k inkluzivnímu vzdělávání žáků se SVP byly respondenty deklarovány</a:t>
            </a:r>
          </a:p>
          <a:p>
            <a:pPr marL="0" indent="0">
              <a:buNone/>
            </a:pPr>
            <a:r>
              <a:rPr lang="cs-CZ" dirty="0"/>
              <a:t>prostřednictvím souhlasu či nesouhlasu s osmi tezemi (výroky). Stejné výroky respondenti</a:t>
            </a:r>
          </a:p>
          <a:p>
            <a:pPr marL="0" indent="0">
              <a:buNone/>
            </a:pPr>
            <a:r>
              <a:rPr lang="cs-CZ" dirty="0"/>
              <a:t>posuzovali pro každý ze čtyř typů postižení nebo znevýhodnění, celkem tedy hodnotili 32</a:t>
            </a:r>
          </a:p>
          <a:p>
            <a:pPr marL="0" indent="0">
              <a:buNone/>
            </a:pPr>
            <a:r>
              <a:rPr lang="cs-CZ" dirty="0"/>
              <a:t>výroků. Vzhledem k tomu, že byl výzkum prováděn u laické veřejnosti, která mnohdy nemá</a:t>
            </a:r>
          </a:p>
          <a:p>
            <a:pPr marL="0" indent="0">
              <a:buNone/>
            </a:pPr>
            <a:r>
              <a:rPr lang="cs-CZ" dirty="0"/>
              <a:t>s lidmi s postižením osobní zkušenosti, upravili jsme nástroj tak, aby byl co možná</a:t>
            </a:r>
          </a:p>
          <a:p>
            <a:pPr marL="0" indent="0">
              <a:buNone/>
            </a:pPr>
            <a:r>
              <a:rPr lang="cs-CZ" dirty="0"/>
              <a:t>nejjednodušší. V rámci jednotlivých tezí byly zvoleny situace, které jsou pro většinu populace</a:t>
            </a:r>
          </a:p>
          <a:p>
            <a:pPr marL="0" indent="0">
              <a:buNone/>
            </a:pPr>
            <a:r>
              <a:rPr lang="cs-CZ" dirty="0"/>
              <a:t>snadno představitelné (viz. Tab. č. 1) a v rozsahu možných odpovědí jsme přistoupili</a:t>
            </a:r>
          </a:p>
          <a:p>
            <a:pPr marL="0" indent="0">
              <a:buNone/>
            </a:pPr>
            <a:r>
              <a:rPr lang="cs-CZ" dirty="0"/>
              <a:t>k redukci původních vícestupňových </a:t>
            </a:r>
            <a:r>
              <a:rPr lang="cs-CZ" dirty="0" err="1"/>
              <a:t>Likertových</a:t>
            </a:r>
            <a:r>
              <a:rPr lang="cs-CZ" dirty="0"/>
              <a:t> škál ke zjednodušené škále čtyřstupňové: 1)</a:t>
            </a:r>
          </a:p>
          <a:p>
            <a:pPr marL="0" indent="0">
              <a:buNone/>
            </a:pPr>
            <a:r>
              <a:rPr lang="cs-CZ" dirty="0"/>
              <a:t>zcela souhlasím; 2) spíše souhlasím; 3) spíše nesouhlasím; 4) zcela nesouhlasím.</a:t>
            </a:r>
          </a:p>
        </p:txBody>
      </p:sp>
    </p:spTree>
    <p:extLst>
      <p:ext uri="{BB962C8B-B14F-4D97-AF65-F5344CB8AC3E}">
        <p14:creationId xmlns:p14="http://schemas.microsoft.com/office/powerpoint/2010/main" val="3580761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A0E74A-8D29-43F7-A1F4-40C1F1882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Pro účely analýz byl následně sestaven součtový index inkluzivního vzdělávání (IIV),</a:t>
            </a:r>
          </a:p>
          <a:p>
            <a:pPr marL="0" indent="0">
              <a:buNone/>
            </a:pPr>
            <a:r>
              <a:rPr lang="cs-CZ" dirty="0"/>
              <a:t>konstrukt, který nám umožnil srovnání různých skupin respondentů na základě jejich postojů</a:t>
            </a:r>
          </a:p>
          <a:p>
            <a:pPr marL="0" indent="0">
              <a:buNone/>
            </a:pPr>
            <a:r>
              <a:rPr lang="cs-CZ" dirty="0"/>
              <a:t>k inkluzivní formě vzdělávání. Předpokládáme, že čím vyšší je hodnota IIV</a:t>
            </a:r>
          </a:p>
          <a:p>
            <a:pPr marL="0" indent="0">
              <a:buNone/>
            </a:pPr>
            <a:r>
              <a:rPr lang="cs-CZ" dirty="0"/>
              <a:t>indexu, tím je postoj respondenta k inkluzivnímu vzdělávání pozitivnější.</a:t>
            </a:r>
          </a:p>
        </p:txBody>
      </p:sp>
    </p:spTree>
    <p:extLst>
      <p:ext uri="{BB962C8B-B14F-4D97-AF65-F5344CB8AC3E}">
        <p14:creationId xmlns:p14="http://schemas.microsoft.com/office/powerpoint/2010/main" val="443457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6268FE84-4048-4A8D-B013-6723601A1A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201" t="9091" r="11392" b="8151"/>
          <a:stretch/>
        </p:blipFill>
        <p:spPr>
          <a:xfrm>
            <a:off x="2113280" y="179075"/>
            <a:ext cx="5008880" cy="658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73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2C0CCC-E62F-436C-A89D-5A80D5043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Charakteristika a fáze kvantitativního výzkumu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F43498-5292-42E1-988E-2CCBD3596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75309"/>
            <a:ext cx="10058400" cy="3996891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formulace problému a výzkumné otázky</a:t>
            </a:r>
          </a:p>
          <a:p>
            <a:r>
              <a:rPr lang="cs-CZ" dirty="0"/>
              <a:t>formulace hypotéz</a:t>
            </a:r>
          </a:p>
          <a:p>
            <a:r>
              <a:rPr lang="cs-CZ" dirty="0"/>
              <a:t>operacionalizace</a:t>
            </a:r>
          </a:p>
          <a:p>
            <a:r>
              <a:rPr lang="cs-CZ" dirty="0"/>
              <a:t>rozhodnutí o populaci a vzorku</a:t>
            </a:r>
          </a:p>
          <a:p>
            <a:r>
              <a:rPr lang="cs-CZ" dirty="0"/>
              <a:t>(pilotní studie)</a:t>
            </a:r>
          </a:p>
          <a:p>
            <a:r>
              <a:rPr lang="cs-CZ" dirty="0"/>
              <a:t>rozhodnutí o technice sběru dat</a:t>
            </a:r>
          </a:p>
          <a:p>
            <a:r>
              <a:rPr lang="cs-CZ" dirty="0"/>
              <a:t>konstrukce nástrojů pro tento sběr</a:t>
            </a:r>
          </a:p>
          <a:p>
            <a:r>
              <a:rPr lang="cs-CZ" dirty="0"/>
              <a:t>předvýzkum</a:t>
            </a:r>
          </a:p>
          <a:p>
            <a:r>
              <a:rPr lang="cs-CZ" dirty="0"/>
              <a:t>sběr dat</a:t>
            </a:r>
          </a:p>
          <a:p>
            <a:r>
              <a:rPr lang="cs-CZ" dirty="0"/>
              <a:t>analýza dat</a:t>
            </a:r>
          </a:p>
          <a:p>
            <a:r>
              <a:rPr lang="cs-CZ" dirty="0"/>
              <a:t>závěry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4099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/>
              <a:t>Populace x vzorek </a:t>
            </a:r>
            <a:br>
              <a:rPr lang="cs-CZ" dirty="0"/>
            </a:br>
            <a:r>
              <a:rPr lang="cs-CZ" dirty="0"/>
              <a:t>Základní soubor x výběrový soubor</a:t>
            </a:r>
          </a:p>
        </p:txBody>
      </p:sp>
      <p:sp>
        <p:nvSpPr>
          <p:cNvPr id="4" name="Elipsa 3"/>
          <p:cNvSpPr/>
          <p:nvPr/>
        </p:nvSpPr>
        <p:spPr>
          <a:xfrm>
            <a:off x="2408349" y="2276474"/>
            <a:ext cx="3387144" cy="335159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xxxxxxxxxxxxxxxxxxxxxxxxxxxxxxxxxxxxxxxxxxxxxxxxxxxxxxxxxxxxxxxxxxxxxxxxxxxxxxxxxxxxxxxxxxxxxxxxxxxxxxxxxxxxxxxxxxxxxxxxxxxxxx</a:t>
            </a:r>
            <a:r>
              <a:rPr lang="cs-CZ" dirty="0" err="1"/>
              <a:t>xxxxxxxxxxxxxxxxxxxxxxxxxxxxxxxxx</a:t>
            </a:r>
            <a:endParaRPr lang="cs-CZ" dirty="0"/>
          </a:p>
        </p:txBody>
      </p:sp>
      <p:sp>
        <p:nvSpPr>
          <p:cNvPr id="5" name="Elipsa 4"/>
          <p:cNvSpPr/>
          <p:nvPr/>
        </p:nvSpPr>
        <p:spPr>
          <a:xfrm>
            <a:off x="6248400" y="2362201"/>
            <a:ext cx="3281966" cy="326586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X	</a:t>
            </a:r>
            <a:r>
              <a:rPr lang="cs-CZ" dirty="0" err="1"/>
              <a:t>x</a:t>
            </a:r>
            <a:endParaRPr lang="cs-CZ" dirty="0"/>
          </a:p>
          <a:p>
            <a:pPr algn="ctr">
              <a:defRPr/>
            </a:pPr>
            <a:r>
              <a:rPr lang="cs-CZ" dirty="0"/>
              <a:t>	</a:t>
            </a:r>
          </a:p>
          <a:p>
            <a:pPr algn="ctr">
              <a:defRPr/>
            </a:pPr>
            <a:r>
              <a:rPr lang="cs-CZ" dirty="0"/>
              <a:t>x</a:t>
            </a:r>
          </a:p>
          <a:p>
            <a:pPr algn="ctr">
              <a:defRPr/>
            </a:pPr>
            <a:r>
              <a:rPr lang="cs-CZ" dirty="0"/>
              <a:t>	</a:t>
            </a:r>
          </a:p>
          <a:p>
            <a:pPr algn="ctr">
              <a:defRPr/>
            </a:pPr>
            <a:r>
              <a:rPr lang="cs-CZ" dirty="0"/>
              <a:t>x	</a:t>
            </a:r>
            <a:r>
              <a:rPr lang="cs-CZ" dirty="0" err="1"/>
              <a:t>x</a:t>
            </a:r>
            <a:endParaRPr lang="cs-CZ" dirty="0"/>
          </a:p>
          <a:p>
            <a:pPr algn="ctr">
              <a:defRPr/>
            </a:pPr>
            <a:endParaRPr lang="cs-CZ" dirty="0"/>
          </a:p>
          <a:p>
            <a:pPr algn="ctr">
              <a:defRPr/>
            </a:pPr>
            <a:r>
              <a:rPr lang="cs-CZ" dirty="0"/>
              <a:t>x	</a:t>
            </a:r>
            <a:r>
              <a:rPr lang="cs-CZ" dirty="0" err="1"/>
              <a:t>x</a:t>
            </a:r>
            <a:r>
              <a:rPr lang="cs-CZ" dirty="0"/>
              <a:t>	x</a:t>
            </a:r>
          </a:p>
          <a:p>
            <a:pPr algn="ctr">
              <a:defRPr/>
            </a:pPr>
            <a:endParaRPr lang="cs-CZ" dirty="0"/>
          </a:p>
          <a:p>
            <a:pPr algn="ctr">
              <a:defRPr/>
            </a:pPr>
            <a:r>
              <a:rPr lang="cs-CZ" dirty="0"/>
              <a:t>x   x</a:t>
            </a:r>
          </a:p>
          <a:p>
            <a:pPr algn="ctr">
              <a:defRPr/>
            </a:pPr>
            <a:endParaRPr lang="cs-CZ" dirty="0"/>
          </a:p>
          <a:p>
            <a:pPr algn="ctr">
              <a:defRPr/>
            </a:pPr>
            <a:r>
              <a:rPr lang="cs-CZ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640694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Redukce populace na vzorek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Vzorek (výběrový soubor) = skupina jednotek, které skutečně pozorujeme</a:t>
            </a:r>
          </a:p>
          <a:p>
            <a:pPr eaLnBrk="1" hangingPunct="1"/>
            <a:r>
              <a:rPr lang="cs-CZ" altLang="cs-CZ"/>
              <a:t>Populace (základní soubor) = soubor jednotek, o kterém předpokládáme, že jsou pro něj naše závěry platné</a:t>
            </a:r>
          </a:p>
          <a:p>
            <a:pPr eaLnBrk="1" hangingPunct="1"/>
            <a:endParaRPr lang="cs-CZ" altLang="cs-CZ"/>
          </a:p>
          <a:p>
            <a:pPr eaLnBrk="1" hangingPunct="1">
              <a:buFontTx/>
              <a:buNone/>
            </a:pPr>
            <a:r>
              <a:rPr lang="cs-CZ" altLang="cs-CZ"/>
              <a:t>	Jak dosáhnout co největší podobnosti vzorku a populace?</a:t>
            </a:r>
          </a:p>
        </p:txBody>
      </p:sp>
    </p:spTree>
    <p:extLst>
      <p:ext uri="{BB962C8B-B14F-4D97-AF65-F5344CB8AC3E}">
        <p14:creationId xmlns:p14="http://schemas.microsoft.com/office/powerpoint/2010/main" val="1361478156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/>
              <a:t>Výběr vzorku I. Výběry zajišťující reprezentativitu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1544" y="1628801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sz="2400" b="1" dirty="0"/>
              <a:t>Náhodný výběr</a:t>
            </a:r>
            <a:r>
              <a:rPr lang="cs-CZ" altLang="cs-CZ" sz="2400" dirty="0"/>
              <a:t> – každý prvek populace má stejnou pravděpodobnost, že se do vzorku dostane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sz="2400" dirty="0"/>
              <a:t>Reprezentuje známé i neznámé vlastnosti populace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sz="2400" dirty="0"/>
              <a:t>Jsme schopni vyčíslit, jak se vzorek liší od populace</a:t>
            </a:r>
          </a:p>
          <a:p>
            <a:pPr marL="0" indent="0">
              <a:buNone/>
            </a:pPr>
            <a:r>
              <a:rPr lang="cs-CZ" altLang="cs-CZ" sz="2400" dirty="0"/>
              <a:t>Závislost na tzv. opoře výběru: </a:t>
            </a:r>
            <a:r>
              <a:rPr lang="cs-CZ" sz="2400" i="1" dirty="0"/>
              <a:t>seznam jednotek základní populace, </a:t>
            </a:r>
            <a:r>
              <a:rPr lang="cs-CZ" sz="2400" dirty="0"/>
              <a:t>z něhož </a:t>
            </a:r>
            <a:r>
              <a:rPr lang="cs-CZ" sz="2400" i="1" dirty="0"/>
              <a:t>vzorek vybíráme</a:t>
            </a:r>
            <a:endParaRPr lang="cs-CZ" altLang="cs-CZ" sz="24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cs-CZ" altLang="cs-CZ" sz="2400" b="1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sz="2400" b="1" dirty="0"/>
              <a:t>Kvótní výběr</a:t>
            </a:r>
            <a:r>
              <a:rPr lang="cs-CZ" altLang="cs-CZ" sz="2400" dirty="0"/>
              <a:t> – imituje ve struktuře vzorku známé vlastnosti populace </a:t>
            </a:r>
          </a:p>
          <a:p>
            <a:pPr marL="0" indent="0">
              <a:buNone/>
            </a:pPr>
            <a:r>
              <a:rPr lang="cs-CZ" altLang="cs-CZ" sz="2400" dirty="0"/>
              <a:t>Omezujeme se jen na několik málo proměnných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sz="2400" dirty="0"/>
              <a:t>Musíme populaci znát</a:t>
            </a:r>
          </a:p>
        </p:txBody>
      </p:sp>
    </p:spTree>
    <p:extLst>
      <p:ext uri="{BB962C8B-B14F-4D97-AF65-F5344CB8AC3E}">
        <p14:creationId xmlns:p14="http://schemas.microsoft.com/office/powerpoint/2010/main" val="753380512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600"/>
              <a:t>Výběr vzorku II. Výběry nezajišťující reprezentativitu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Samovýběr</a:t>
            </a:r>
          </a:p>
          <a:p>
            <a:pPr eaLnBrk="1" hangingPunct="1"/>
            <a:r>
              <a:rPr lang="cs-CZ" altLang="cs-CZ" b="1"/>
              <a:t>Účelový výběr</a:t>
            </a:r>
            <a:r>
              <a:rPr lang="cs-CZ" altLang="cs-CZ"/>
              <a:t> – je založen na úsudku výzkumníka o tom, co by mělo být pozorováno a co je možné pozorovat</a:t>
            </a:r>
          </a:p>
          <a:p>
            <a:pPr eaLnBrk="1" hangingPunct="1"/>
            <a:r>
              <a:rPr lang="cs-CZ" altLang="cs-CZ" b="1"/>
              <a:t>Dostupný výběr</a:t>
            </a:r>
          </a:p>
          <a:p>
            <a:pPr eaLnBrk="1" hangingPunct="1"/>
            <a:r>
              <a:rPr lang="cs-CZ" altLang="cs-CZ" b="1"/>
              <a:t>Anketa</a:t>
            </a:r>
            <a:r>
              <a:rPr lang="cs-CZ" altLang="cs-CZ"/>
              <a:t> – odpovídá ten, kdo má zájem</a:t>
            </a:r>
          </a:p>
          <a:p>
            <a:pPr eaLnBrk="1" hangingPunct="1"/>
            <a:r>
              <a:rPr lang="cs-CZ" altLang="cs-CZ" b="1"/>
              <a:t>Sněhová koule</a:t>
            </a:r>
            <a:endParaRPr lang="cs-CZ" altLang="cs-CZ"/>
          </a:p>
          <a:p>
            <a:pPr eaLnBrk="1" hangingPunct="1">
              <a:buFontTx/>
              <a:buNone/>
            </a:pPr>
            <a:r>
              <a:rPr lang="cs-CZ" altLang="cs-CZ"/>
              <a:t>- Velké omezení pro generalizaci našich závěrů</a:t>
            </a:r>
          </a:p>
        </p:txBody>
      </p:sp>
    </p:spTree>
    <p:extLst>
      <p:ext uri="{BB962C8B-B14F-4D97-AF65-F5344CB8AC3E}">
        <p14:creationId xmlns:p14="http://schemas.microsoft.com/office/powerpoint/2010/main" val="870805279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100" dirty="0"/>
              <a:t>Orientační návod pro vztah mezi velikostí základního a výběrového souboru (</a:t>
            </a:r>
            <a:r>
              <a:rPr lang="cs-CZ" sz="3100" dirty="0" err="1"/>
              <a:t>Gavora</a:t>
            </a:r>
            <a:r>
              <a:rPr lang="cs-CZ" sz="3100" dirty="0"/>
              <a:t>, 2010)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1992313" y="1557339"/>
          <a:ext cx="6769100" cy="5162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9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8317">
                <a:tc>
                  <a:txBody>
                    <a:bodyPr/>
                    <a:lstStyle/>
                    <a:p>
                      <a:r>
                        <a:rPr lang="cs-CZ" sz="2800" dirty="0"/>
                        <a:t>Základní soubor</a:t>
                      </a: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Výběrový soubor</a:t>
                      </a:r>
                    </a:p>
                  </a:txBody>
                  <a:tcPr marL="91445" marR="91445"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529">
                <a:tc>
                  <a:txBody>
                    <a:bodyPr/>
                    <a:lstStyle/>
                    <a:p>
                      <a:r>
                        <a:rPr lang="cs-CZ" sz="2800" dirty="0"/>
                        <a:t>100</a:t>
                      </a: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80</a:t>
                      </a:r>
                    </a:p>
                  </a:txBody>
                  <a:tcPr marL="91445" marR="91445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529">
                <a:tc>
                  <a:txBody>
                    <a:bodyPr/>
                    <a:lstStyle/>
                    <a:p>
                      <a:r>
                        <a:rPr lang="cs-CZ" sz="2800" dirty="0"/>
                        <a:t>200</a:t>
                      </a: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135</a:t>
                      </a:r>
                    </a:p>
                  </a:txBody>
                  <a:tcPr marL="91445" marR="91445"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529">
                <a:tc>
                  <a:txBody>
                    <a:bodyPr/>
                    <a:lstStyle/>
                    <a:p>
                      <a:r>
                        <a:rPr lang="cs-CZ" sz="2800" dirty="0"/>
                        <a:t>300</a:t>
                      </a: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169</a:t>
                      </a:r>
                    </a:p>
                  </a:txBody>
                  <a:tcPr marL="91445" marR="91445"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529">
                <a:tc>
                  <a:txBody>
                    <a:bodyPr/>
                    <a:lstStyle/>
                    <a:p>
                      <a:r>
                        <a:rPr lang="cs-CZ" sz="2800" dirty="0"/>
                        <a:t>400</a:t>
                      </a: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196</a:t>
                      </a:r>
                    </a:p>
                  </a:txBody>
                  <a:tcPr marL="91445" marR="91445"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529">
                <a:tc>
                  <a:txBody>
                    <a:bodyPr/>
                    <a:lstStyle/>
                    <a:p>
                      <a:r>
                        <a:rPr lang="cs-CZ" sz="2800" dirty="0"/>
                        <a:t>500</a:t>
                      </a: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217</a:t>
                      </a:r>
                    </a:p>
                  </a:txBody>
                  <a:tcPr marL="91445" marR="91445"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529">
                <a:tc>
                  <a:txBody>
                    <a:bodyPr/>
                    <a:lstStyle/>
                    <a:p>
                      <a:r>
                        <a:rPr lang="cs-CZ" sz="2800" dirty="0"/>
                        <a:t>1000</a:t>
                      </a: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278</a:t>
                      </a:r>
                    </a:p>
                  </a:txBody>
                  <a:tcPr marL="91445" marR="91445" marT="45723" marB="4572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529">
                <a:tc>
                  <a:txBody>
                    <a:bodyPr/>
                    <a:lstStyle/>
                    <a:p>
                      <a:r>
                        <a:rPr lang="cs-CZ" sz="2800" dirty="0"/>
                        <a:t>1500</a:t>
                      </a: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357</a:t>
                      </a:r>
                    </a:p>
                  </a:txBody>
                  <a:tcPr marL="91445" marR="91445" marT="45723" marB="4572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529">
                <a:tc>
                  <a:txBody>
                    <a:bodyPr/>
                    <a:lstStyle/>
                    <a:p>
                      <a:r>
                        <a:rPr lang="cs-CZ" sz="2800" dirty="0"/>
                        <a:t>10000</a:t>
                      </a: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370</a:t>
                      </a:r>
                    </a:p>
                  </a:txBody>
                  <a:tcPr marL="91445" marR="91445" marT="45723" marB="4572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96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DB09CD-838A-4E14-961B-948670A1C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529389"/>
            <a:ext cx="10058400" cy="5642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DOBRÝ PŘÍKLAD</a:t>
            </a:r>
          </a:p>
          <a:p>
            <a:r>
              <a:rPr lang="cs-CZ" dirty="0"/>
              <a:t>Téma: Využití canisterapie v logopedii u dětí předškolního věku</a:t>
            </a:r>
            <a:br>
              <a:rPr lang="cs-CZ" dirty="0"/>
            </a:br>
            <a:r>
              <a:rPr lang="cs-CZ" dirty="0"/>
              <a:t>Problém: Rozvoj komunikačních schopností dětí předškolního věku za využití canisterapie při logopedické intervenci.</a:t>
            </a:r>
            <a:br>
              <a:rPr lang="cs-CZ" dirty="0"/>
            </a:br>
            <a:r>
              <a:rPr lang="cs-CZ" dirty="0"/>
              <a:t>Otázka: Jaká konkrétní využití nachází canisterapie v logopedické intervenci u dětí předškolního věku s narušenou komunikační schopností?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DOBRÝ PŘÍKLAD S MALOU VÝHRADOU</a:t>
            </a:r>
          </a:p>
          <a:p>
            <a:r>
              <a:rPr lang="cs-CZ" dirty="0"/>
              <a:t>Téma: Přípravná třída běžné základní školy</a:t>
            </a:r>
            <a:br>
              <a:rPr lang="cs-CZ" dirty="0"/>
            </a:br>
            <a:r>
              <a:rPr lang="cs-CZ" dirty="0"/>
              <a:t>Problém: Rozvoj jazykových schopností žáků přípravné třídy základní školy díky </a:t>
            </a:r>
            <a:r>
              <a:rPr lang="cs-CZ" dirty="0" err="1"/>
              <a:t>Elkoninově</a:t>
            </a:r>
            <a:r>
              <a:rPr lang="cs-CZ" dirty="0"/>
              <a:t> metodě</a:t>
            </a:r>
            <a:br>
              <a:rPr lang="cs-CZ" dirty="0"/>
            </a:br>
            <a:r>
              <a:rPr lang="cs-CZ" dirty="0"/>
              <a:t>Otázka: Jak rozvíjí vyučovací metoda dle </a:t>
            </a:r>
            <a:r>
              <a:rPr lang="cs-CZ" dirty="0" err="1"/>
              <a:t>D.B.Elkonina</a:t>
            </a:r>
            <a:r>
              <a:rPr lang="cs-CZ" dirty="0"/>
              <a:t> v přípravné třídě komunikační dovednosti žáků oproti jiným vyučovacím metodám využívaných přípravnými třídami?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03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Pilotní studie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altLang="cs-CZ" sz="2800" dirty="0"/>
              <a:t>cílem je zjistit, </a:t>
            </a:r>
            <a:r>
              <a:rPr lang="cs-CZ" altLang="cs-CZ" sz="2800" b="1" dirty="0"/>
              <a:t>zda je náš výzkum např. v dané populaci vůbec možný</a:t>
            </a:r>
            <a:r>
              <a:rPr lang="cs-CZ" altLang="cs-CZ" sz="2800" dirty="0"/>
              <a:t> 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ověřuje, zda informace, kterou požadujeme, v naší populaci vůbec existuje a zda je dosažitelná 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je prováděna např. na malé skupině vybrané z populace, kterou hodláme studovat 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často kvalitativní techniky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důležitá hlavně tehdy, pokud nemáme opravdu hlubokou znalost o zkoumané populaci </a:t>
            </a:r>
          </a:p>
          <a:p>
            <a:pPr marL="0" indent="0">
              <a:buNone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1924206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Předvýzkum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účelem předvýzkumu je odzkoušení nástrojů (př. dotazníku), které jsme pro náš výzkum zkonstruovali</a:t>
            </a:r>
          </a:p>
          <a:p>
            <a:r>
              <a:rPr lang="cs-CZ" altLang="cs-CZ" dirty="0"/>
              <a:t>zkoušíme i analytický postup</a:t>
            </a: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93238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4000"/>
              <a:t>Techniky sběru dat v kvantitativním výzkumu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057400"/>
            <a:ext cx="8229600" cy="4419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dirty="0"/>
              <a:t>Standardizované techniky:</a:t>
            </a:r>
            <a:r>
              <a:rPr lang="cs-CZ" altLang="cs-CZ" sz="2400" dirty="0"/>
              <a:t> Striktně jednotné podněty a volba z předem připraveného souboru kategorií.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/>
              <a:t>Pozorování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/>
              <a:t>Rozhovor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/>
              <a:t>Dotazník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/>
              <a:t>Obsahová analýza textů, dokumentů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 err="1"/>
              <a:t>Sociometrie</a:t>
            </a:r>
            <a:r>
              <a:rPr lang="cs-CZ" altLang="cs-CZ" sz="2400" b="1" dirty="0"/>
              <a:t> a vytváření sociogramu nebo sociometrického indexu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475972652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Pozorování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Přímé, nepřímé</a:t>
            </a:r>
          </a:p>
          <a:p>
            <a:r>
              <a:rPr lang="cs-CZ" altLang="cs-CZ"/>
              <a:t>Zúčastněné, nezúčastněné</a:t>
            </a:r>
          </a:p>
          <a:p>
            <a:r>
              <a:rPr lang="cs-CZ" altLang="cs-CZ" b="1"/>
              <a:t>Pozorovací arch</a:t>
            </a:r>
            <a:r>
              <a:rPr lang="cs-CZ" altLang="cs-CZ"/>
              <a:t>, do kterého se zaznamenávají pozorované </a:t>
            </a:r>
            <a:r>
              <a:rPr lang="cs-CZ" altLang="cs-CZ" b="1"/>
              <a:t>kategorie</a:t>
            </a:r>
          </a:p>
          <a:p>
            <a:r>
              <a:rPr lang="cs-CZ" altLang="cs-CZ"/>
              <a:t>Zaznamenává se výskyt jevů/trvání jevů</a:t>
            </a:r>
          </a:p>
          <a:p>
            <a:r>
              <a:rPr lang="cs-CZ" altLang="cs-CZ"/>
              <a:t>Vyhodnocuje se </a:t>
            </a:r>
            <a:r>
              <a:rPr lang="cs-CZ" altLang="cs-CZ" b="1"/>
              <a:t>frekvence</a:t>
            </a:r>
            <a:r>
              <a:rPr lang="cs-CZ" altLang="cs-CZ"/>
              <a:t> (četnost) výskytu, a/nebo </a:t>
            </a:r>
            <a:r>
              <a:rPr lang="cs-CZ" altLang="cs-CZ" b="1"/>
              <a:t>sekvence</a:t>
            </a:r>
          </a:p>
        </p:txBody>
      </p:sp>
    </p:spTree>
    <p:extLst>
      <p:ext uri="{BB962C8B-B14F-4D97-AF65-F5344CB8AC3E}">
        <p14:creationId xmlns:p14="http://schemas.microsoft.com/office/powerpoint/2010/main" val="4209835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2000" dirty="0"/>
              <a:t>Př. </a:t>
            </a:r>
            <a:r>
              <a:rPr lang="cs-CZ" sz="2000" dirty="0" err="1"/>
              <a:t>Flandersův</a:t>
            </a:r>
            <a:r>
              <a:rPr lang="cs-CZ" sz="2000" dirty="0"/>
              <a:t> systém na pozorování komunikace ve třídě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9732206"/>
              </p:ext>
            </p:extLst>
          </p:nvPr>
        </p:nvGraphicFramePr>
        <p:xfrm>
          <a:off x="1981200" y="1605867"/>
          <a:ext cx="8229600" cy="3566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42993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Řeč učitele</a:t>
                      </a:r>
                    </a:p>
                  </a:txBody>
                  <a:tcPr marT="45728" marB="45728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</a:rPr>
                        <a:t>Akceptuje žákovy city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</a:rPr>
                        <a:t>Chválí a povzbuzuje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</a:rPr>
                        <a:t>Akceptuje žákovy myšlenky nebo je rozvíjí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</a:rPr>
                        <a:t>Klade otázky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</a:rPr>
                        <a:t>Vysvětluje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</a:rPr>
                        <a:t>Dává pokyny nebo příkazy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</a:rPr>
                        <a:t>Kritizuje nebo prosazuje vlastní autoritu</a:t>
                      </a:r>
                    </a:p>
                  </a:txBody>
                  <a:tcPr marT="45728" marB="45728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755">
                <a:tc>
                  <a:txBody>
                    <a:bodyPr/>
                    <a:lstStyle/>
                    <a:p>
                      <a:r>
                        <a:rPr lang="cs-CZ" sz="1800" dirty="0"/>
                        <a:t>Řeč žáka</a:t>
                      </a:r>
                    </a:p>
                  </a:txBody>
                  <a:tcPr marT="45728" marB="4572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8. Odpovídá</a:t>
                      </a:r>
                    </a:p>
                    <a:p>
                      <a:r>
                        <a:rPr lang="cs-CZ" sz="1800" dirty="0"/>
                        <a:t>9. Hovoří spontánně</a:t>
                      </a:r>
                    </a:p>
                  </a:txBody>
                  <a:tcPr marT="45728" marB="45728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863">
                <a:tc>
                  <a:txBody>
                    <a:bodyPr/>
                    <a:lstStyle/>
                    <a:p>
                      <a:r>
                        <a:rPr lang="cs-CZ" sz="1800" dirty="0"/>
                        <a:t>Ostatní kategorie</a:t>
                      </a:r>
                    </a:p>
                  </a:txBody>
                  <a:tcPr marT="45728" marB="4572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10. Ticho. Pauzy. Zmatek</a:t>
                      </a:r>
                    </a:p>
                  </a:txBody>
                  <a:tcPr marT="45728" marB="4572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137" name="TextovéPole 5"/>
          <p:cNvSpPr txBox="1">
            <a:spLocks noChangeArrowheads="1"/>
          </p:cNvSpPr>
          <p:nvPr/>
        </p:nvSpPr>
        <p:spPr bwMode="auto">
          <a:xfrm>
            <a:off x="1992313" y="5373688"/>
            <a:ext cx="842486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/>
              <a:t>„Vím, že se někteří z vás necítíte dobře (1), nedejte se znechutit (2) a zkoušejte dál (6).“</a:t>
            </a:r>
          </a:p>
          <a:p>
            <a:pPr eaLnBrk="1" hangingPunct="1"/>
            <a:r>
              <a:rPr lang="cs-CZ" altLang="cs-CZ"/>
              <a:t>„Výborně, Bětko“  (2). „Dobře, dál“ (6) </a:t>
            </a:r>
          </a:p>
          <a:p>
            <a:pPr eaLnBrk="1" hangingPunct="1"/>
            <a:r>
              <a:rPr lang="cs-CZ" altLang="cs-CZ"/>
              <a:t>„Dobře, to byl jeden názor, kdo má jiný?“ (3) 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						</a:t>
            </a:r>
            <a:r>
              <a:rPr lang="cs-CZ" altLang="cs-CZ" i="1"/>
              <a:t> 	viz Gavora (2000)</a:t>
            </a:r>
          </a:p>
        </p:txBody>
      </p:sp>
    </p:spTree>
    <p:extLst>
      <p:ext uri="{BB962C8B-B14F-4D97-AF65-F5344CB8AC3E}">
        <p14:creationId xmlns:p14="http://schemas.microsoft.com/office/powerpoint/2010/main" val="3096569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výzkumů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Liší se dívky a chlapci v tom, jaký komunikační prostor mají ve vyučování?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Je komunikace s žáky na soukromých školách více partnerská než na běžných školách?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1824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Dotazník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Respondent = osoba, která vyplňuje dotazník</a:t>
            </a:r>
          </a:p>
          <a:p>
            <a:r>
              <a:rPr lang="cs-CZ" altLang="cs-CZ" dirty="0"/>
              <a:t>Položka/otázka = prvek dotazníku</a:t>
            </a:r>
          </a:p>
          <a:p>
            <a:r>
              <a:rPr lang="cs-CZ" altLang="cs-CZ" dirty="0"/>
              <a:t>Administrace dotazníku = způsob zadávání dotazníku</a:t>
            </a:r>
          </a:p>
          <a:p>
            <a:r>
              <a:rPr lang="cs-CZ" altLang="cs-CZ" dirty="0"/>
              <a:t>Průvodní dopis</a:t>
            </a:r>
          </a:p>
          <a:p>
            <a:pPr>
              <a:buFontTx/>
              <a:buNone/>
            </a:pPr>
            <a:r>
              <a:rPr lang="cs-CZ" altLang="cs-CZ" i="1" dirty="0"/>
              <a:t>	„Prosím, abyste neotáleli s vyplněním dotazníku, protože jsem v časové tísni.“ </a:t>
            </a:r>
            <a:r>
              <a:rPr lang="cs-CZ" altLang="cs-CZ" i="1" dirty="0">
                <a:sym typeface="Wingdings" panose="05000000000000000000" pitchFamily="2" charset="2"/>
              </a:rPr>
              <a:t>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1035954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Sestavujeme dotazník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/>
              <a:t>Co má vliv na jeho podobu?</a:t>
            </a:r>
          </a:p>
          <a:p>
            <a:pPr eaLnBrk="1" hangingPunct="1">
              <a:buFontTx/>
              <a:buChar char="-"/>
            </a:pPr>
            <a:r>
              <a:rPr lang="cs-CZ" altLang="cs-CZ" b="1"/>
              <a:t>koncepty a indikátory</a:t>
            </a:r>
            <a:r>
              <a:rPr lang="cs-CZ" altLang="cs-CZ"/>
              <a:t>, které jsme pro ně vyvinuli – zahrneme měření závislé proměnné, nezávislé proměnné a demografických údajů</a:t>
            </a:r>
          </a:p>
          <a:p>
            <a:pPr eaLnBrk="1" hangingPunct="1">
              <a:buFontTx/>
              <a:buChar char="-"/>
            </a:pPr>
            <a:r>
              <a:rPr lang="cs-CZ" altLang="cs-CZ"/>
              <a:t>způsob, jakým budeme </a:t>
            </a:r>
            <a:r>
              <a:rPr lang="cs-CZ" altLang="cs-CZ" b="1"/>
              <a:t>analyzovat data</a:t>
            </a:r>
          </a:p>
          <a:p>
            <a:pPr eaLnBrk="1" hangingPunct="1">
              <a:buFontTx/>
              <a:buChar char="-"/>
            </a:pPr>
            <a:r>
              <a:rPr lang="cs-CZ" altLang="cs-CZ" b="1"/>
              <a:t>administrace dotazníku</a:t>
            </a:r>
          </a:p>
        </p:txBody>
      </p:sp>
    </p:spTree>
    <p:extLst>
      <p:ext uri="{BB962C8B-B14F-4D97-AF65-F5344CB8AC3E}">
        <p14:creationId xmlns:p14="http://schemas.microsoft.com/office/powerpoint/2010/main" val="2509322776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426170"/>
          </a:xfrm>
        </p:spPr>
        <p:txBody>
          <a:bodyPr>
            <a:noAutofit/>
          </a:bodyPr>
          <a:lstStyle/>
          <a:p>
            <a:r>
              <a:rPr lang="cs-CZ" altLang="cs-CZ" sz="6000" dirty="0"/>
              <a:t>Co se dá měřit dotazníkem? 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514601"/>
            <a:ext cx="8229600" cy="3611563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6000" dirty="0"/>
              <a:t>	    chování/postoje</a:t>
            </a:r>
          </a:p>
          <a:p>
            <a:pPr marL="0" indent="0"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72478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Formulace otázek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FontTx/>
              <a:buAutoNum type="arabicParenR"/>
              <a:defRPr/>
            </a:pPr>
            <a:r>
              <a:rPr lang="cs-CZ" sz="3600" b="1" dirty="0"/>
              <a:t>Je otázka jasná a jednoduchá?</a:t>
            </a:r>
            <a:r>
              <a:rPr lang="cs-CZ" dirty="0"/>
              <a:t> (vyhněte se žargonu, technickým termínům, negativním formulacím, přizpůsobte jazyk svým respondentům)</a:t>
            </a:r>
          </a:p>
          <a:p>
            <a:pPr marL="514350" indent="-514350">
              <a:buNone/>
              <a:defRPr/>
            </a:pPr>
            <a:endParaRPr lang="cs-CZ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sz="2400" dirty="0"/>
              <a:t>„Je vaše domácnost patriarchální nebo matriarchální?“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sz="2400" dirty="0"/>
              <a:t>„Myslíte si, že jsou neplodní lidé stigmatizováni?“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sz="2400" dirty="0"/>
              <a:t>„Myslíte si, že marihuana by neměla být dekriminalizována?“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sz="2400" dirty="0"/>
              <a:t>„Souhlasíte s tím, že bývalí spolupracovníci </a:t>
            </a:r>
            <a:r>
              <a:rPr lang="cs-CZ" sz="2400" dirty="0" err="1"/>
              <a:t>StB</a:t>
            </a:r>
            <a:r>
              <a:rPr lang="cs-CZ" sz="2400" dirty="0"/>
              <a:t> nemají zastávat vysoké funkce ve státní správě? Ano - Ne.“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sz="2400" dirty="0"/>
              <a:t>„Jaký literární žánr si v knihovně půjčujete nejčastěji?“ (výzkum vězňů)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sz="2400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83252218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515F2F-2CCB-4F6A-A314-51B3EEBB7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040556"/>
            <a:ext cx="10058400" cy="4131644"/>
          </a:xfrm>
        </p:spPr>
        <p:txBody>
          <a:bodyPr/>
          <a:lstStyle/>
          <a:p>
            <a:r>
              <a:rPr lang="cs-CZ" dirty="0"/>
              <a:t>NEVÍME, CO SE BUDE ZKOUMAT</a:t>
            </a:r>
          </a:p>
          <a:p>
            <a:r>
              <a:rPr lang="cs-CZ" dirty="0"/>
              <a:t>Téma: Informování rodičů o zjištění mentálního postižení u jejich dětí.</a:t>
            </a:r>
            <a:br>
              <a:rPr lang="cs-CZ" dirty="0"/>
            </a:br>
            <a:r>
              <a:rPr lang="cs-CZ" dirty="0"/>
              <a:t>Problém: Přístup doktorů k podání informace o nově zjištěném problému</a:t>
            </a:r>
            <a:br>
              <a:rPr lang="cs-CZ" dirty="0"/>
            </a:br>
            <a:r>
              <a:rPr lang="cs-CZ" dirty="0"/>
              <a:t>Otázka: Jakým způsobem jsou rodičům podávány informace o zjištění mentálního postižení u jejich dítěte?</a:t>
            </a:r>
          </a:p>
        </p:txBody>
      </p:sp>
    </p:spTree>
    <p:extLst>
      <p:ext uri="{BB962C8B-B14F-4D97-AF65-F5344CB8AC3E}">
        <p14:creationId xmlns:p14="http://schemas.microsoft.com/office/powerpoint/2010/main" val="225010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Příklad výzkumu mezi občany, realizovaného Magistrátem města Brna 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altLang="cs-CZ" sz="1600"/>
              <a:t>1. </a:t>
            </a:r>
            <a:r>
              <a:rPr lang="cs-CZ" altLang="cs-CZ" sz="1600" b="1"/>
              <a:t>Nová podoba Konečného náměstí po jeho rekonstrukci by měla mít formu</a:t>
            </a:r>
          </a:p>
          <a:p>
            <a:pPr>
              <a:buFontTx/>
              <a:buAutoNum type="alphaLcParenR"/>
            </a:pPr>
            <a:r>
              <a:rPr lang="cs-CZ" altLang="cs-CZ" sz="1600"/>
              <a:t>parkového náměstí se společenskou plochou</a:t>
            </a:r>
          </a:p>
          <a:p>
            <a:pPr>
              <a:buFontTx/>
              <a:buAutoNum type="alphaLcParenR"/>
            </a:pPr>
            <a:r>
              <a:rPr lang="cs-CZ" altLang="cs-CZ" sz="1600"/>
              <a:t>parku pouze s trávníkovou plochou</a:t>
            </a:r>
          </a:p>
          <a:p>
            <a:pPr>
              <a:buFontTx/>
              <a:buAutoNum type="alphaLcParenR"/>
            </a:pPr>
            <a:r>
              <a:rPr lang="cs-CZ" altLang="cs-CZ" sz="1600"/>
              <a:t>parku s pochozí mlatovou plochou se stromy</a:t>
            </a:r>
          </a:p>
          <a:p>
            <a:pPr>
              <a:buFontTx/>
              <a:buAutoNum type="alphaLcParenR"/>
            </a:pPr>
            <a:r>
              <a:rPr lang="cs-CZ" altLang="cs-CZ" sz="1600"/>
              <a:t>stávající stav náměstí mi vyhovuje</a:t>
            </a:r>
          </a:p>
          <a:p>
            <a:pPr>
              <a:buFontTx/>
              <a:buNone/>
            </a:pPr>
            <a:r>
              <a:rPr lang="cs-CZ" altLang="cs-CZ" sz="1600"/>
              <a:t> </a:t>
            </a:r>
          </a:p>
          <a:p>
            <a:pPr>
              <a:buFontTx/>
              <a:buNone/>
            </a:pPr>
            <a:r>
              <a:rPr lang="cs-CZ" altLang="cs-CZ" sz="1600" b="1"/>
              <a:t>3. Urbanistické začlenění náměstí</a:t>
            </a:r>
            <a:endParaRPr lang="cs-CZ" altLang="cs-CZ" sz="1600"/>
          </a:p>
          <a:p>
            <a:pPr>
              <a:buFontTx/>
              <a:buAutoNum type="alphaLcParenR"/>
            </a:pPr>
            <a:r>
              <a:rPr lang="cs-CZ" altLang="cs-CZ" sz="1600"/>
              <a:t>relaxační plochu opticky oddělit od přilehlých dopravně vytížených komunikací</a:t>
            </a:r>
          </a:p>
          <a:p>
            <a:pPr>
              <a:buFontTx/>
              <a:buAutoNum type="alphaLcParenR"/>
            </a:pPr>
            <a:r>
              <a:rPr lang="cs-CZ" altLang="cs-CZ" sz="1600"/>
              <a:t>náměstí řešit zcela transparentně s vazbou na průčelí domů trojúhelníkového náměstí</a:t>
            </a:r>
          </a:p>
          <a:p>
            <a:pPr>
              <a:buFontTx/>
              <a:buAutoNum type="alphaLcParenR"/>
            </a:pPr>
            <a:r>
              <a:rPr lang="cs-CZ" altLang="cs-CZ" sz="1600"/>
              <a:t>zachovat základní průhledové osy a pomocí vegetačních prvků prostor oddělit od vozovek</a:t>
            </a:r>
          </a:p>
          <a:p>
            <a:pPr>
              <a:buFontTx/>
              <a:buAutoNum type="alphaLcParenR"/>
            </a:pPr>
            <a:r>
              <a:rPr lang="cs-CZ" altLang="cs-CZ" sz="1600"/>
              <a:t>náměstí má být solitérní prostor bez návaznosti na okolí</a:t>
            </a:r>
          </a:p>
          <a:p>
            <a:endParaRPr lang="cs-CZ" altLang="cs-CZ" sz="1600"/>
          </a:p>
        </p:txBody>
      </p:sp>
    </p:spTree>
    <p:extLst>
      <p:ext uri="{BB962C8B-B14F-4D97-AF65-F5344CB8AC3E}">
        <p14:creationId xmlns:p14="http://schemas.microsoft.com/office/powerpoint/2010/main" val="15796780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Formulace otázek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cs-CZ" altLang="cs-CZ" sz="3600" b="1"/>
              <a:t>2) Může být otázka zkrácena?</a:t>
            </a:r>
          </a:p>
          <a:p>
            <a:pPr eaLnBrk="1" hangingPunct="1">
              <a:buFontTx/>
              <a:buNone/>
            </a:pPr>
            <a:endParaRPr lang="cs-CZ" altLang="cs-CZ"/>
          </a:p>
          <a:p>
            <a:pPr eaLnBrk="1" hangingPunct="1">
              <a:buFontTx/>
              <a:buNone/>
            </a:pPr>
            <a:r>
              <a:rPr lang="cs-CZ" altLang="cs-CZ"/>
              <a:t>„Jak si vysvětlujete to, že během tak dlouhé doby, co jste vy ani manžel nepraktikovali žádnou metodu antikoncepce, nedošlo k početí, a přitom lékař nezjistil žádnou příčinu neplodnosti?“</a:t>
            </a:r>
          </a:p>
          <a:p>
            <a:pPr eaLnBrk="1" hangingPunct="1">
              <a:buFontTx/>
              <a:buNone/>
            </a:pPr>
            <a:endParaRPr lang="cs-CZ" altLang="cs-CZ"/>
          </a:p>
          <a:p>
            <a:pPr eaLnBrk="1" hangingPunct="1">
              <a:buFontTx/>
              <a:buNone/>
            </a:pPr>
            <a:endParaRPr lang="cs-CZ" altLang="cs-CZ"/>
          </a:p>
          <a:p>
            <a:pPr eaLnBrk="1" hangingPunct="1">
              <a:buFontTx/>
              <a:buNone/>
            </a:pPr>
            <a:r>
              <a:rPr lang="cs-CZ" altLang="cs-CZ"/>
              <a:t>„Kolikrát jste za posledních šest měsíců hovořil s lékařem kvůli Vašim zdravotním obtížím, ať už to byl Váš praktický lékař nebo specialista; neberte prosím v úvahu případy, kdy jste věc jen konzultoval se známým, který je lékařem." </a:t>
            </a:r>
          </a:p>
          <a:p>
            <a:pPr eaLnBrk="1" hangingPunct="1">
              <a:buFontTx/>
              <a:buNone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04514004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Formulace otázek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4000" b="1"/>
              <a:t>3) Není otázka dvojitá?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/>
              <a:t>„Nabízí věznice dost vzdělávacích programů, nebo by mohla být nabídka širší? Ano-Ne“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/>
              <a:t>„Jak často se stýkáte se svými rodiči?“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/>
              <a:t>„</a:t>
            </a:r>
            <a:r>
              <a:rPr lang="cs-CZ" altLang="cs-CZ" sz="2400"/>
              <a:t>Pokládáte problémovou metodu za účelný prostředek aktivizace žáků a používáte ji?</a:t>
            </a:r>
            <a:r>
              <a:rPr lang="cs-CZ" altLang="cs-CZ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/>
          </a:p>
          <a:p>
            <a:pPr>
              <a:lnSpc>
                <a:spcPct val="80000"/>
              </a:lnSpc>
              <a:buFontTx/>
              <a:buNone/>
            </a:pPr>
            <a:endParaRPr lang="cs-CZ" altLang="cs-CZ" sz="24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50236596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Formulace otázek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3600" b="1" dirty="0"/>
              <a:t>4) Není otázka sugestivní?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36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/>
              <a:t>„Myslíte si, že stát by měl podporovat budování jeslí, i když způsobují deprivaci?“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/>
              <a:t>„Souhlasíte s prezidentovým názorem na Ústavu?“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/>
              <a:t>„Myslíte si, že ženy by se měly plně věnovat svým dětem po celou dobu rodičovské dovolené?“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/>
              <a:t>„Byl jste bezdomovcem proto, že ceny podnájmů v Brně jsou vysoké?“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/>
              <a:t>„Vzhledem k současnému stavu ekonomiky, myslíte že investovat na burze je dobrý nápad?“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29050489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Anketa – Kůrovec na Šumavě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  <a:defRPr/>
            </a:pPr>
            <a:r>
              <a:rPr lang="cs-CZ" sz="3000"/>
              <a:t>Záleží vám na tom, aby byla kůrovcová kalamita v Národním parku Šumava zastavena dříve, než se rozšíří do celého parku?</a:t>
            </a:r>
          </a:p>
          <a:p>
            <a:pPr>
              <a:buFontTx/>
              <a:buNone/>
              <a:defRPr/>
            </a:pPr>
            <a:r>
              <a:rPr lang="cs-CZ" sz="3000"/>
              <a:t>Jste pro takové zásahy proti kůrovci, které zamezí jeho šíření a zastaví usychání lesů v NPŠ?</a:t>
            </a:r>
          </a:p>
          <a:p>
            <a:pPr>
              <a:buFontTx/>
              <a:buNone/>
              <a:defRPr/>
            </a:pPr>
            <a:r>
              <a:rPr lang="cs-CZ" sz="3000"/>
              <a:t>V NP Šumava odumřelo kvůli experimentu s kúrovcem jen za posledních 5 let na 3 miliony smrků. Myslíte si, že si ČR může dovolit ztrátu 30 miliard korun?</a:t>
            </a:r>
          </a:p>
        </p:txBody>
      </p:sp>
    </p:spTree>
    <p:extLst>
      <p:ext uri="{BB962C8B-B14F-4D97-AF65-F5344CB8AC3E}">
        <p14:creationId xmlns:p14="http://schemas.microsoft.com/office/powerpoint/2010/main" val="14101092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Pozn. Jak je důležitá formulace ….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Souhlasíte s poskytnutím české vojenské nemocnice v Afghánistánu?</a:t>
            </a:r>
          </a:p>
          <a:p>
            <a:pPr>
              <a:buFontTx/>
              <a:buNone/>
            </a:pPr>
            <a:r>
              <a:rPr lang="cs-CZ" altLang="cs-CZ"/>
              <a:t>X</a:t>
            </a:r>
          </a:p>
          <a:p>
            <a:r>
              <a:rPr lang="cs-CZ" altLang="cs-CZ"/>
              <a:t>Souhlasíte s nasazením české vojenské nemocnice v Afghánistánu?</a:t>
            </a:r>
          </a:p>
          <a:p>
            <a:pPr>
              <a:buFontTx/>
              <a:buNone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263589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Formulace otázek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cs-CZ" altLang="cs-CZ" b="1" dirty="0"/>
              <a:t>5) Je otázka a varianty odpovědí dostatečně konkrétní?</a:t>
            </a:r>
          </a:p>
          <a:p>
            <a:pPr marL="609600" indent="-609600">
              <a:lnSpc>
                <a:spcPct val="80000"/>
              </a:lnSpc>
              <a:buNone/>
            </a:pPr>
            <a:endParaRPr lang="cs-CZ" altLang="cs-CZ" sz="2400" dirty="0"/>
          </a:p>
          <a:p>
            <a:pPr marL="609600" indent="-609600">
              <a:lnSpc>
                <a:spcPct val="80000"/>
              </a:lnSpc>
              <a:buNone/>
            </a:pPr>
            <a:r>
              <a:rPr lang="cs-CZ" altLang="cs-CZ" sz="2400" dirty="0"/>
              <a:t>„Slaví se ve vaší rodině svátky?“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cs-CZ" altLang="cs-CZ" sz="2400" dirty="0"/>
              <a:t>„ Jak často si přisolujete pokrmy?“</a:t>
            </a:r>
            <a:br>
              <a:rPr lang="cs-CZ" altLang="cs-CZ" sz="2400" dirty="0"/>
            </a:br>
            <a:r>
              <a:rPr lang="cs-CZ" altLang="cs-CZ" sz="2400" dirty="0"/>
              <a:t>a) Nikdy</a:t>
            </a:r>
            <a:br>
              <a:rPr lang="cs-CZ" altLang="cs-CZ" sz="2400" dirty="0"/>
            </a:br>
            <a:r>
              <a:rPr lang="cs-CZ" altLang="cs-CZ" sz="2400" dirty="0"/>
              <a:t>b) Zřídka</a:t>
            </a:r>
            <a:br>
              <a:rPr lang="cs-CZ" altLang="cs-CZ" sz="2400" dirty="0"/>
            </a:br>
            <a:r>
              <a:rPr lang="cs-CZ" altLang="cs-CZ" sz="2400" dirty="0"/>
              <a:t>c) Jen když je potřeba</a:t>
            </a:r>
            <a:br>
              <a:rPr lang="cs-CZ" altLang="cs-CZ" sz="2400" dirty="0"/>
            </a:br>
            <a:r>
              <a:rPr lang="cs-CZ" altLang="cs-CZ" sz="2400" dirty="0"/>
              <a:t>d) Často</a:t>
            </a:r>
            <a:br>
              <a:rPr lang="cs-CZ" altLang="cs-CZ" sz="2400" dirty="0"/>
            </a:br>
            <a:r>
              <a:rPr lang="cs-CZ" altLang="cs-CZ" sz="2400" dirty="0"/>
              <a:t>e) Vždy</a:t>
            </a:r>
          </a:p>
          <a:p>
            <a:pPr marL="609600" indent="-609600">
              <a:lnSpc>
                <a:spcPct val="80000"/>
              </a:lnSpc>
              <a:buNone/>
            </a:pPr>
            <a:endParaRPr lang="cs-CZ" altLang="cs-CZ" sz="2400" dirty="0"/>
          </a:p>
          <a:p>
            <a:pPr marL="609600" indent="-609600">
              <a:lnSpc>
                <a:spcPct val="80000"/>
              </a:lnSpc>
              <a:buNone/>
            </a:pPr>
            <a:r>
              <a:rPr lang="cs-CZ" altLang="cs-CZ" sz="2400" dirty="0"/>
              <a:t>„Kolik je váš průměrný příjem?“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cs-CZ" altLang="cs-CZ" sz="2400" dirty="0"/>
              <a:t>„Kolik máte dětí?“</a:t>
            </a:r>
          </a:p>
        </p:txBody>
      </p:sp>
    </p:spTree>
    <p:extLst>
      <p:ext uri="{BB962C8B-B14F-4D97-AF65-F5344CB8AC3E}">
        <p14:creationId xmlns:p14="http://schemas.microsoft.com/office/powerpoint/2010/main" val="1066496275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Formulace otázek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b="1"/>
              <a:t>6) Nevzniká efekt sociální žádoucnosti odpovědi?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/>
              <a:t>Tendence respondentů zabránit tomu, aby vypadali špatně – zábrana odhalit postoj, který se neshoduje s normami ve společnosti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/>
              <a:t>Snaha vyhnout se ohrožení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/>
              <a:t>Přesná odpověď narušuje respondentů obraz sebe sama</a:t>
            </a:r>
          </a:p>
        </p:txBody>
      </p:sp>
    </p:spTree>
    <p:extLst>
      <p:ext uri="{BB962C8B-B14F-4D97-AF65-F5344CB8AC3E}">
        <p14:creationId xmlns:p14="http://schemas.microsoft.com/office/powerpoint/2010/main" val="475534451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Jak se ptát na citlivá data?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400"/>
              <a:t>zaručit anonymitu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400"/>
              <a:t>zdůraznit význam správnosti odpovědi, jasnou spojitost otázky s cílem výzkumu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400"/>
              <a:t>úvod či předcházející série otázek, která respondenta uklidní (všechny odpovědi jsou ok), poskytne kontext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400"/>
              <a:t>redukovat roli tazatele (kartičky, ilustrace, piktogramy, viněty, projekční otázky, odkazy na ostatní: „jaký je člověk, který….“)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400"/>
              <a:t>pozor na míru detailnosti (obecnější kategorie – př. příjem, kouření marihuany)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/>
          </a:p>
        </p:txBody>
      </p:sp>
    </p:spTree>
    <p:extLst>
      <p:ext uri="{BB962C8B-B14F-4D97-AF65-F5344CB8AC3E}">
        <p14:creationId xmlns:p14="http://schemas.microsoft.com/office/powerpoint/2010/main" val="3760275207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Efekt vynucené odpovědi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b="1"/>
              <a:t>7. Nevzniká tzv. efekt vynucené odpovědi? Zná respondent odpověď? 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b="1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/>
              <a:t>Př. Souhlasíte se změnou zákona o sociálních službách? 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/>
              <a:t>Řešení: Užít filtrační otázky; Dát mezi varianty odpovědí „nemám názor“, nebo „nevím“</a:t>
            </a:r>
          </a:p>
        </p:txBody>
      </p:sp>
    </p:spTree>
    <p:extLst>
      <p:ext uri="{BB962C8B-B14F-4D97-AF65-F5344CB8AC3E}">
        <p14:creationId xmlns:p14="http://schemas.microsoft.com/office/powerpoint/2010/main" val="936343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C37514-6A91-4BD5-A684-D2648C6BC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VĚČNÝ PROBLÉM S KAUZALITOU</a:t>
            </a:r>
          </a:p>
          <a:p>
            <a:r>
              <a:rPr lang="cs-CZ" dirty="0"/>
              <a:t>Téma: Komunikace žáků s PAS</a:t>
            </a:r>
            <a:br>
              <a:rPr lang="cs-CZ" dirty="0"/>
            </a:br>
            <a:r>
              <a:rPr lang="cs-CZ" dirty="0"/>
              <a:t>Problém: Rozvoj komunikačních schopností žáků s PAS využitím arteterapie</a:t>
            </a:r>
            <a:br>
              <a:rPr lang="cs-CZ" dirty="0"/>
            </a:br>
            <a:r>
              <a:rPr lang="cs-CZ" dirty="0"/>
              <a:t>Otázka: Jaký vliv má arteterapie na komunikační schopnosti žáků s PAS?</a:t>
            </a:r>
          </a:p>
        </p:txBody>
      </p:sp>
    </p:spTree>
    <p:extLst>
      <p:ext uri="{BB962C8B-B14F-4D97-AF65-F5344CB8AC3E}">
        <p14:creationId xmlns:p14="http://schemas.microsoft.com/office/powerpoint/2010/main" val="7434231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Otevřené otázky v dotazníku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Výhody a úskalí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Co dělat, pokud nedokážu vymyslet varianty odpovědí?</a:t>
            </a:r>
          </a:p>
        </p:txBody>
      </p:sp>
    </p:spTree>
    <p:extLst>
      <p:ext uri="{BB962C8B-B14F-4D97-AF65-F5344CB8AC3E}">
        <p14:creationId xmlns:p14="http://schemas.microsoft.com/office/powerpoint/2010/main" val="28796346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5EDCD1-DB3A-46DE-8552-803737FCC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dirty="0"/>
              <a:t>o15 Zaregistroval(a) jste v poslední době nějakou komunikační kampaň</a:t>
            </a:r>
            <a:br>
              <a:rPr lang="cs-CZ" sz="2800" dirty="0"/>
            </a:br>
            <a:r>
              <a:rPr lang="cs-CZ" sz="2800" dirty="0"/>
              <a:t>na českou / slovenskou vysokou školu? Pokud ano, prosím, stručně ji</a:t>
            </a:r>
            <a:br>
              <a:rPr lang="cs-CZ" sz="2800" dirty="0"/>
            </a:br>
            <a:r>
              <a:rPr lang="cs-CZ" sz="2800" dirty="0"/>
              <a:t>popište a uveďte, o jakou vysokou školu se jednalo. Působila na Vás</a:t>
            </a:r>
            <a:br>
              <a:rPr lang="cs-CZ" sz="2800" dirty="0"/>
            </a:br>
            <a:r>
              <a:rPr lang="cs-CZ" sz="2800" dirty="0"/>
              <a:t>spíš pozitivně či negativně? (Výzkum Uchazeči 2017)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1797 odpovědí</a:t>
            </a:r>
          </a:p>
          <a:p>
            <a:r>
              <a:rPr lang="cs-CZ" sz="2800" dirty="0"/>
              <a:t>Ze 78 % odpovědí vyplynulo, že uchazeč/</a:t>
            </a:r>
            <a:r>
              <a:rPr lang="cs-CZ" sz="2800" dirty="0" err="1"/>
              <a:t>ka</a:t>
            </a:r>
            <a:r>
              <a:rPr lang="cs-CZ" sz="2800" dirty="0"/>
              <a:t> nezaregistroval/a kampaň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7414536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00457" y="134755"/>
            <a:ext cx="8229600" cy="59480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dirty="0"/>
              <a:t>Příklady odpovědí:</a:t>
            </a:r>
          </a:p>
          <a:p>
            <a:pPr marL="0" indent="0">
              <a:buNone/>
            </a:pPr>
            <a:r>
              <a:rPr lang="cs-CZ" dirty="0"/>
              <a:t>„Rádio“</a:t>
            </a:r>
          </a:p>
          <a:p>
            <a:pPr marL="0" indent="0">
              <a:buNone/>
            </a:pPr>
            <a:r>
              <a:rPr lang="cs-CZ" dirty="0"/>
              <a:t>„Ano“</a:t>
            </a:r>
          </a:p>
          <a:p>
            <a:pPr marL="0" indent="0">
              <a:buNone/>
            </a:pPr>
            <a:r>
              <a:rPr lang="cs-CZ" dirty="0"/>
              <a:t>„Nikam jsem se neregistroval“</a:t>
            </a:r>
          </a:p>
          <a:p>
            <a:pPr marL="0" indent="0">
              <a:buNone/>
            </a:pPr>
            <a:r>
              <a:rPr lang="cs-CZ" dirty="0"/>
              <a:t>„Neúčastnila jsem se“</a:t>
            </a:r>
          </a:p>
          <a:p>
            <a:pPr marL="0" indent="0">
              <a:buNone/>
            </a:pPr>
            <a:r>
              <a:rPr lang="cs-CZ" dirty="0"/>
              <a:t>„Na žádnou komunikační kampaň jsem se nepřihlásila“</a:t>
            </a:r>
          </a:p>
          <a:p>
            <a:pPr marL="0" indent="0">
              <a:buNone/>
            </a:pPr>
            <a:r>
              <a:rPr lang="cs-CZ" dirty="0"/>
              <a:t>„Pozitivně“</a:t>
            </a:r>
          </a:p>
          <a:p>
            <a:pPr marL="0" indent="0">
              <a:buNone/>
            </a:pPr>
            <a:r>
              <a:rPr lang="cs-CZ" dirty="0"/>
              <a:t>„Negativně“</a:t>
            </a:r>
          </a:p>
          <a:p>
            <a:pPr marL="0" indent="0">
              <a:buNone/>
            </a:pPr>
            <a:r>
              <a:rPr lang="cs-CZ" dirty="0"/>
              <a:t>„Je zcela brilantní“</a:t>
            </a:r>
          </a:p>
          <a:p>
            <a:pPr marL="0" indent="0">
              <a:buNone/>
            </a:pPr>
            <a:r>
              <a:rPr lang="cs-CZ" dirty="0"/>
              <a:t>„V rámci kupčení s diplomy, výzkumy“</a:t>
            </a:r>
          </a:p>
          <a:p>
            <a:pPr marL="0" indent="0">
              <a:buNone/>
            </a:pPr>
            <a:r>
              <a:rPr lang="cs-CZ" dirty="0"/>
              <a:t>„VŠ mám vybranou“</a:t>
            </a:r>
          </a:p>
          <a:p>
            <a:pPr marL="0" indent="0">
              <a:buNone/>
            </a:pPr>
            <a:r>
              <a:rPr lang="cs-CZ" dirty="0"/>
              <a:t>„Nesleduji kampaně“ </a:t>
            </a:r>
          </a:p>
          <a:p>
            <a:pPr marL="0" indent="0">
              <a:buNone/>
            </a:pPr>
            <a:r>
              <a:rPr lang="cs-CZ" dirty="0"/>
              <a:t>„Nemám zájem, porovnávat vaši školu s jinou, ani zde prezentovat jinou školu“</a:t>
            </a:r>
          </a:p>
          <a:p>
            <a:pPr marL="0" indent="0">
              <a:buNone/>
            </a:pPr>
            <a:r>
              <a:rPr lang="cs-CZ" dirty="0"/>
              <a:t>„Na to vám </a:t>
            </a:r>
            <a:r>
              <a:rPr lang="cs-CZ" dirty="0" err="1"/>
              <a:t>ščiju</a:t>
            </a:r>
            <a:r>
              <a:rPr lang="cs-CZ" dirty="0"/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292497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Dramaturgie dotazníku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cs-CZ"/>
              <a:t>Úvod (vč. ilustračního příkladu vyplnění)</a:t>
            </a:r>
          </a:p>
          <a:p>
            <a:pPr eaLnBrk="1" hangingPunct="1"/>
            <a:r>
              <a:rPr lang="cs-CZ" altLang="cs-CZ"/>
              <a:t>Postupujeme od jednodušších, zábavnějších otázek ke složitějším</a:t>
            </a:r>
          </a:p>
          <a:p>
            <a:pPr eaLnBrk="1" hangingPunct="1"/>
            <a:r>
              <a:rPr lang="cs-CZ" altLang="cs-CZ"/>
              <a:t>Struktura dotazníku musí být logická, jednoduchá, musí respondenta vést (používáme předělující či propojující texty)</a:t>
            </a:r>
          </a:p>
          <a:p>
            <a:pPr eaLnBrk="1" hangingPunct="1"/>
            <a:r>
              <a:rPr lang="cs-CZ" altLang="cs-CZ"/>
              <a:t>Respondent musí vědět, jak má označit odpovědi a musí mít prostor na odpověď</a:t>
            </a:r>
          </a:p>
          <a:p>
            <a:pPr eaLnBrk="1" hangingPunct="1"/>
            <a:r>
              <a:rPr lang="cs-CZ" altLang="cs-CZ"/>
              <a:t>Demografické otázky nakonec!</a:t>
            </a:r>
          </a:p>
          <a:p>
            <a:pPr eaLnBrk="1" hangingPunct="1"/>
            <a:r>
              <a:rPr lang="cs-CZ" altLang="cs-CZ"/>
              <a:t>Užívat filtrační otázky</a:t>
            </a:r>
          </a:p>
          <a:p>
            <a:pPr eaLnBrk="1" hangingPunct="1"/>
            <a:r>
              <a:rPr lang="cs-CZ" altLang="cs-CZ"/>
              <a:t>Střídat typy otázek a formáty odpovědí, střídat pozitivní a negativní formulace – DOTAZNÍK NESMÍ NUDIT</a:t>
            </a:r>
          </a:p>
          <a:p>
            <a:pPr eaLnBrk="1" hangingPunct="1"/>
            <a:r>
              <a:rPr lang="cs-CZ" altLang="cs-CZ"/>
              <a:t>Délka dotazníku – co nejkratší (ideální je maximum 15 min)</a:t>
            </a:r>
          </a:p>
        </p:txBody>
      </p:sp>
    </p:spTree>
    <p:extLst>
      <p:ext uri="{BB962C8B-B14F-4D97-AF65-F5344CB8AC3E}">
        <p14:creationId xmlns:p14="http://schemas.microsoft.com/office/powerpoint/2010/main" val="953608243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Formáty odpovědí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>
              <a:buNone/>
            </a:pPr>
            <a:endParaRPr lang="cs-CZ" altLang="cs-CZ"/>
          </a:p>
          <a:p>
            <a:pPr marL="609600" indent="-609600">
              <a:buNone/>
            </a:pPr>
            <a:r>
              <a:rPr lang="cs-CZ" altLang="cs-CZ"/>
              <a:t>Nabídnuté kategorie musí být </a:t>
            </a:r>
          </a:p>
          <a:p>
            <a:pPr marL="609600" indent="-609600">
              <a:buFontTx/>
              <a:buAutoNum type="alphaLcParenR"/>
            </a:pPr>
            <a:r>
              <a:rPr lang="cs-CZ" altLang="cs-CZ"/>
              <a:t>Vyčerpávající</a:t>
            </a:r>
          </a:p>
          <a:p>
            <a:pPr marL="609600" indent="-609600">
              <a:buFontTx/>
              <a:buAutoNum type="alphaLcParenR"/>
            </a:pPr>
            <a:r>
              <a:rPr lang="cs-CZ" altLang="cs-CZ"/>
              <a:t>Vzájemně se vylučující</a:t>
            </a:r>
          </a:p>
          <a:p>
            <a:pPr marL="609600" indent="-609600">
              <a:buFontTx/>
              <a:buAutoNum type="alphaLcParenR"/>
            </a:pPr>
            <a:r>
              <a:rPr lang="cs-CZ" altLang="cs-CZ"/>
              <a:t>Musí odpovídat naší populaci a cílům výzkumu (například vzdělání u vězňů)</a:t>
            </a:r>
          </a:p>
          <a:p>
            <a:pPr marL="609600" indent="-609600">
              <a:buFontTx/>
              <a:buAutoNum type="alphaLcParenR"/>
            </a:pPr>
            <a:r>
              <a:rPr lang="cs-CZ" altLang="cs-CZ"/>
              <a:t>Musí odpovídat otázce, která jim předchází</a:t>
            </a:r>
          </a:p>
          <a:p>
            <a:pPr marL="609600" indent="-609600">
              <a:buNone/>
            </a:pPr>
            <a:endParaRPr lang="cs-CZ" altLang="cs-CZ"/>
          </a:p>
          <a:p>
            <a:pPr marL="609600" indent="-609600">
              <a:buNone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14847860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Formáty odpovědí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800600"/>
          </a:xfrm>
        </p:spPr>
        <p:txBody>
          <a:bodyPr/>
          <a:lstStyle/>
          <a:p>
            <a:pPr marL="609600" indent="-609600">
              <a:buNone/>
            </a:pPr>
            <a:r>
              <a:rPr lang="cs-CZ" altLang="cs-CZ" dirty="0"/>
              <a:t>Různé typy škál</a:t>
            </a:r>
          </a:p>
          <a:p>
            <a:pPr marL="609600" indent="-609600">
              <a:buNone/>
            </a:pPr>
            <a:r>
              <a:rPr lang="cs-CZ" altLang="cs-CZ" b="1" dirty="0" err="1"/>
              <a:t>Likertova</a:t>
            </a:r>
            <a:r>
              <a:rPr lang="cs-CZ" altLang="cs-CZ" b="1" dirty="0"/>
              <a:t> škála – </a:t>
            </a:r>
            <a:r>
              <a:rPr lang="cs-CZ" altLang="cs-CZ" dirty="0"/>
              <a:t>na měření </a:t>
            </a:r>
            <a:r>
              <a:rPr lang="cs-CZ" altLang="cs-CZ" dirty="0" err="1"/>
              <a:t>postjů</a:t>
            </a:r>
            <a:r>
              <a:rPr lang="cs-CZ" altLang="cs-CZ" dirty="0"/>
              <a:t> a názorů, skládá se z výroků a stupnice</a:t>
            </a:r>
          </a:p>
          <a:p>
            <a:pPr marL="609600" indent="-609600">
              <a:buNone/>
            </a:pPr>
            <a:r>
              <a:rPr lang="cs-CZ" altLang="cs-CZ" dirty="0"/>
              <a:t>„</a:t>
            </a:r>
            <a:r>
              <a:rPr lang="cs-CZ" altLang="cs-CZ" sz="2800" dirty="0"/>
              <a:t>Stát by měl podporovat církevní instituce“</a:t>
            </a:r>
          </a:p>
          <a:p>
            <a:pPr marL="609600" indent="-609600">
              <a:buFontTx/>
              <a:buAutoNum type="alphaLcParenR"/>
            </a:pPr>
            <a:r>
              <a:rPr lang="cs-CZ" altLang="cs-CZ" sz="2800" dirty="0"/>
              <a:t>Rozhodně ano </a:t>
            </a:r>
          </a:p>
          <a:p>
            <a:pPr marL="609600" indent="-609600">
              <a:buFontTx/>
              <a:buAutoNum type="alphaLcParenR"/>
            </a:pPr>
            <a:r>
              <a:rPr lang="cs-CZ" altLang="cs-CZ" sz="2800" dirty="0"/>
              <a:t>Spíše ano</a:t>
            </a:r>
          </a:p>
          <a:p>
            <a:pPr marL="609600" indent="-609600">
              <a:buFontTx/>
              <a:buAutoNum type="alphaLcParenR"/>
            </a:pPr>
            <a:r>
              <a:rPr lang="cs-CZ" altLang="cs-CZ" sz="2800" dirty="0"/>
              <a:t>Nevím</a:t>
            </a:r>
          </a:p>
          <a:p>
            <a:pPr marL="609600" indent="-609600">
              <a:buFontTx/>
              <a:buAutoNum type="alphaLcParenR"/>
            </a:pPr>
            <a:r>
              <a:rPr lang="cs-CZ" altLang="cs-CZ" sz="2800" dirty="0"/>
              <a:t>Spíše ne</a:t>
            </a:r>
          </a:p>
          <a:p>
            <a:pPr marL="609600" indent="-609600">
              <a:buFontTx/>
              <a:buAutoNum type="alphaLcParenR"/>
            </a:pPr>
            <a:r>
              <a:rPr lang="cs-CZ" altLang="cs-CZ" sz="2800" dirty="0"/>
              <a:t>Rozhodně ne</a:t>
            </a:r>
          </a:p>
        </p:txBody>
      </p:sp>
    </p:spTree>
    <p:extLst>
      <p:ext uri="{BB962C8B-B14F-4D97-AF65-F5344CB8AC3E}">
        <p14:creationId xmlns:p14="http://schemas.microsoft.com/office/powerpoint/2010/main" val="2313770204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sah 2"/>
          <p:cNvSpPr>
            <a:spLocks noGrp="1"/>
          </p:cNvSpPr>
          <p:nvPr>
            <p:ph idx="1"/>
          </p:nvPr>
        </p:nvSpPr>
        <p:spPr>
          <a:xfrm>
            <a:off x="1981200" y="533401"/>
            <a:ext cx="8229600" cy="5592763"/>
          </a:xfrm>
        </p:spPr>
        <p:txBody>
          <a:bodyPr/>
          <a:lstStyle/>
          <a:p>
            <a:pPr marL="0" indent="0">
              <a:buNone/>
            </a:pPr>
            <a:r>
              <a:rPr lang="cs-CZ" altLang="cs-CZ" dirty="0"/>
              <a:t>Pořadová škála</a:t>
            </a:r>
          </a:p>
          <a:p>
            <a:pPr>
              <a:buFontTx/>
              <a:buNone/>
            </a:pPr>
            <a:r>
              <a:rPr lang="cs-CZ" altLang="cs-CZ" dirty="0"/>
              <a:t>Uveďte pořadí oblíbenosti vyučovacích předmětů/Seřaďte předměty podle oblíbenosti atd.</a:t>
            </a:r>
          </a:p>
          <a:p>
            <a:pPr>
              <a:buFontTx/>
              <a:buNone/>
            </a:pPr>
            <a:endParaRPr lang="cs-CZ" altLang="cs-CZ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/>
              <a:t>„Co je pro vás důležité při výběru partnera?“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/>
              <a:t>Vzhled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/>
              <a:t>Charakter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/>
              <a:t>Příjem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/>
              <a:t>Rodinné zázemí</a:t>
            </a:r>
          </a:p>
          <a:p>
            <a:pPr>
              <a:buFontTx/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572744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685801"/>
            <a:ext cx="8229600" cy="5440363"/>
          </a:xfrm>
        </p:spPr>
        <p:txBody>
          <a:bodyPr/>
          <a:lstStyle/>
          <a:p>
            <a:pPr marL="0" indent="0">
              <a:buNone/>
            </a:pPr>
            <a:r>
              <a:rPr lang="cs-CZ" altLang="cs-CZ" dirty="0"/>
              <a:t>Bipolární škála – krajní póly tvoří protikladné vlastnosti (přídavná jména), sémantický diferenciál, pozor, vyžaduje úvod a pečlivý design; prostředek na měření významů, jemných konotací</a:t>
            </a:r>
          </a:p>
          <a:p>
            <a:pPr eaLnBrk="1" hangingPunct="1">
              <a:buFontTx/>
              <a:buNone/>
            </a:pPr>
            <a:endParaRPr lang="cs-CZ" altLang="cs-CZ" i="1" dirty="0"/>
          </a:p>
          <a:p>
            <a:pPr eaLnBrk="1" hangingPunct="1">
              <a:buFontTx/>
              <a:buNone/>
            </a:pPr>
            <a:endParaRPr lang="cs-CZ" altLang="cs-CZ" dirty="0"/>
          </a:p>
          <a:p>
            <a:pPr eaLnBrk="1" hangingPunct="1">
              <a:buFontTx/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37225757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Škála na hodnocení vlastností žáka (Ryansův výzkumný nástroj COR, 1960)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209800" y="2133600"/>
          <a:ext cx="7010400" cy="202144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363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9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94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43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017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r>
                        <a:rPr lang="cs-CZ" sz="1800" b="0" dirty="0"/>
                        <a:t>apatický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b="0" dirty="0"/>
                        <a:t>1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b="0" dirty="0"/>
                        <a:t>2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b="0" dirty="0"/>
                        <a:t>3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b="0" dirty="0"/>
                        <a:t>4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b="0" dirty="0"/>
                        <a:t>5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b="0" dirty="0"/>
                        <a:t>6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b="0" dirty="0"/>
                        <a:t>N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b="0" dirty="0"/>
                        <a:t>čilý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cs-CZ" sz="1800" dirty="0"/>
                        <a:t>obstruktivní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2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3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4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5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6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N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spolupracující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cs-CZ" sz="1800" dirty="0"/>
                        <a:t>zakřiknutý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2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3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4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5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6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N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sebejistý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cs-CZ" sz="1800" dirty="0"/>
                        <a:t>pasívní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2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3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4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5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6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N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iniciativní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751" name="TextovéPole 4"/>
          <p:cNvSpPr txBox="1">
            <a:spLocks noChangeArrowheads="1"/>
          </p:cNvSpPr>
          <p:nvPr/>
        </p:nvSpPr>
        <p:spPr bwMode="auto">
          <a:xfrm>
            <a:off x="2133600" y="4800601"/>
            <a:ext cx="7086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/>
              <a:t>Příručka k této škále jasně definuje, co je obsahem jednotlivých charakteristik, a uvádí i příklady. Škála je použitelná v pozorování i dotazníku.</a:t>
            </a:r>
          </a:p>
        </p:txBody>
      </p:sp>
    </p:spTree>
    <p:extLst>
      <p:ext uri="{BB962C8B-B14F-4D97-AF65-F5344CB8AC3E}">
        <p14:creationId xmlns:p14="http://schemas.microsoft.com/office/powerpoint/2010/main" val="4135714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Formáty odpovědí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cs-CZ" altLang="cs-CZ" sz="2800" dirty="0"/>
              <a:t>Seznam na výběr</a:t>
            </a:r>
          </a:p>
          <a:p>
            <a:pPr eaLnBrk="1" hangingPunct="1">
              <a:buFontTx/>
              <a:buNone/>
            </a:pPr>
            <a:r>
              <a:rPr lang="cs-CZ" altLang="cs-CZ" sz="2800" dirty="0"/>
              <a:t>Jakým aktivitám se věnujete ve volném čase?</a:t>
            </a:r>
          </a:p>
          <a:p>
            <a:pPr eaLnBrk="1" hangingPunct="1">
              <a:buFontTx/>
              <a:buChar char="-"/>
            </a:pPr>
            <a:r>
              <a:rPr lang="cs-CZ" altLang="cs-CZ" sz="2800" dirty="0"/>
              <a:t>práce na zahrádce</a:t>
            </a:r>
          </a:p>
          <a:p>
            <a:pPr eaLnBrk="1" hangingPunct="1">
              <a:buFontTx/>
              <a:buChar char="-"/>
            </a:pPr>
            <a:r>
              <a:rPr lang="cs-CZ" altLang="cs-CZ" sz="2800" dirty="0"/>
              <a:t>četba</a:t>
            </a:r>
          </a:p>
          <a:p>
            <a:pPr eaLnBrk="1" hangingPunct="1">
              <a:buFontTx/>
              <a:buChar char="-"/>
            </a:pPr>
            <a:r>
              <a:rPr lang="cs-CZ" altLang="cs-CZ" sz="2800" dirty="0"/>
              <a:t>sport</a:t>
            </a:r>
          </a:p>
          <a:p>
            <a:pPr eaLnBrk="1" hangingPunct="1">
              <a:buFontTx/>
              <a:buChar char="-"/>
            </a:pPr>
            <a:r>
              <a:rPr lang="cs-CZ" altLang="cs-CZ" sz="2800" dirty="0"/>
              <a:t>kutilství</a:t>
            </a:r>
          </a:p>
          <a:p>
            <a:pPr eaLnBrk="1" hangingPunct="1">
              <a:buFontTx/>
              <a:buChar char="-"/>
            </a:pPr>
            <a:r>
              <a:rPr lang="cs-CZ" altLang="cs-CZ" sz="2800" dirty="0"/>
              <a:t>ruční práce</a:t>
            </a:r>
          </a:p>
          <a:p>
            <a:pPr eaLnBrk="1" hangingPunct="1">
              <a:buFontTx/>
              <a:buChar char="-"/>
            </a:pPr>
            <a:r>
              <a:rPr lang="cs-CZ" altLang="cs-CZ" sz="2800" dirty="0"/>
              <a:t>setkávání s přáteli …</a:t>
            </a:r>
          </a:p>
        </p:txBody>
      </p:sp>
    </p:spTree>
    <p:extLst>
      <p:ext uri="{BB962C8B-B14F-4D97-AF65-F5344CB8AC3E}">
        <p14:creationId xmlns:p14="http://schemas.microsoft.com/office/powerpoint/2010/main" val="3898368060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79C575-E0E5-4500-858A-89D07B1CD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392294"/>
          </a:xfrm>
        </p:spPr>
        <p:txBody>
          <a:bodyPr>
            <a:normAutofit fontScale="90000"/>
          </a:bodyPr>
          <a:lstStyle/>
          <a:p>
            <a:r>
              <a:rPr lang="cs-CZ" dirty="0"/>
              <a:t>Příklad: Dánská studie o souvislostech mezi užíváním antikoncepce a depresemi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7CBCD6-A51C-425F-A705-F34614550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3667224"/>
            <a:ext cx="10058400" cy="2504975"/>
          </a:xfrm>
        </p:spPr>
        <p:txBody>
          <a:bodyPr/>
          <a:lstStyle/>
          <a:p>
            <a:pPr marL="0" indent="0">
              <a:buNone/>
            </a:pPr>
            <a:r>
              <a:rPr lang="cs-CZ" dirty="0" err="1"/>
              <a:t>Skovlund</a:t>
            </a:r>
            <a:r>
              <a:rPr lang="cs-CZ" dirty="0"/>
              <a:t>, C. W., </a:t>
            </a:r>
            <a:r>
              <a:rPr lang="cs-CZ" dirty="0" err="1"/>
              <a:t>Mørch</a:t>
            </a:r>
            <a:r>
              <a:rPr lang="cs-CZ" dirty="0"/>
              <a:t>, L. S., </a:t>
            </a:r>
            <a:r>
              <a:rPr lang="cs-CZ" dirty="0" err="1"/>
              <a:t>Kessing</a:t>
            </a:r>
            <a:r>
              <a:rPr lang="cs-CZ" dirty="0"/>
              <a:t>, L. V., &amp; </a:t>
            </a:r>
            <a:r>
              <a:rPr lang="cs-CZ" dirty="0" err="1"/>
              <a:t>Lidegaard</a:t>
            </a:r>
            <a:r>
              <a:rPr lang="cs-CZ" dirty="0"/>
              <a:t>, Ø. (2016). </a:t>
            </a:r>
            <a:r>
              <a:rPr lang="cs-CZ" dirty="0" err="1"/>
              <a:t>Association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hormonal</a:t>
            </a:r>
            <a:r>
              <a:rPr lang="cs-CZ" dirty="0"/>
              <a:t> </a:t>
            </a:r>
            <a:r>
              <a:rPr lang="cs-CZ" dirty="0" err="1"/>
              <a:t>contraception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depression</a:t>
            </a:r>
            <a:r>
              <a:rPr lang="cs-CZ" dirty="0"/>
              <a:t>. </a:t>
            </a:r>
            <a:r>
              <a:rPr lang="cs-CZ" i="1" dirty="0"/>
              <a:t>JAMA psychiatry</a:t>
            </a:r>
            <a:r>
              <a:rPr lang="cs-CZ" dirty="0"/>
              <a:t>, </a:t>
            </a:r>
            <a:r>
              <a:rPr lang="cs-CZ" i="1" dirty="0"/>
              <a:t>73</a:t>
            </a:r>
            <a:r>
              <a:rPr lang="cs-CZ" dirty="0"/>
              <a:t>(11), 1154-1162.</a:t>
            </a:r>
          </a:p>
        </p:txBody>
      </p:sp>
    </p:spTree>
    <p:extLst>
      <p:ext uri="{BB962C8B-B14F-4D97-AF65-F5344CB8AC3E}">
        <p14:creationId xmlns:p14="http://schemas.microsoft.com/office/powerpoint/2010/main" val="15377245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NÁVRATNOST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400"/>
              <a:t>Výzkum je </a:t>
            </a:r>
            <a:r>
              <a:rPr lang="cs-CZ" altLang="cs-CZ" sz="2400" u="sng">
                <a:solidFill>
                  <a:srgbClr val="FF0000"/>
                </a:solidFill>
              </a:rPr>
              <a:t>reprezentativní</a:t>
            </a:r>
            <a:r>
              <a:rPr lang="cs-CZ" altLang="cs-CZ" sz="2400"/>
              <a:t> tehdy, když je zajištěno odpovídající zastoupení všech skupin v populaci s rozdílným vztahem ke sledovanému jevu.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u="sng">
                <a:solidFill>
                  <a:srgbClr val="FF0000"/>
                </a:solidFill>
              </a:rPr>
              <a:t>návratnost</a:t>
            </a:r>
            <a:r>
              <a:rPr lang="cs-CZ" altLang="cs-CZ" sz="2400"/>
              <a:t> = poměr mezi vydanými dotazníky a vyplněnými dotazníky zařazenými ke zpracování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 v % (výborné výsledky 70 % a více, ale u telefonických výzkumů třeba jen 25 %).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Do návratnosti zasahuje nekontaktování (technické problémy, špatný seznam), obtížné kontaktování (respondenta nelze zastihnout, nejde smluvit schůzku) a odmítnutí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Jeden z klíčových ukazatelů kvality dat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Má být pravdivě sdělována ve výzkumných zprávách </a:t>
            </a:r>
          </a:p>
        </p:txBody>
      </p:sp>
    </p:spTree>
    <p:extLst>
      <p:ext uri="{BB962C8B-B14F-4D97-AF65-F5344CB8AC3E}">
        <p14:creationId xmlns:p14="http://schemas.microsoft.com/office/powerpoint/2010/main" val="20759932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Co má vliv na návratnost?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400"/>
              <a:t>Charakteristika respondenta, sociální kontext, životní styl</a:t>
            </a:r>
          </a:p>
          <a:p>
            <a:pPr eaLnBrk="1" hangingPunct="1"/>
            <a:r>
              <a:rPr lang="cs-CZ" altLang="cs-CZ" sz="2400"/>
              <a:t>To, zda respondenta známe z předchozí komunikace</a:t>
            </a:r>
          </a:p>
          <a:p>
            <a:pPr eaLnBrk="1" hangingPunct="1"/>
            <a:r>
              <a:rPr lang="cs-CZ" altLang="cs-CZ" sz="2400"/>
              <a:t>Téma výzkumu, metoda administrace dotazníku, délka a komplexnost dotazníku, počet kontaktování, budování tazatelské sítě</a:t>
            </a:r>
          </a:p>
          <a:p>
            <a:pPr eaLnBrk="1" hangingPunct="1"/>
            <a:r>
              <a:rPr lang="cs-CZ" altLang="cs-CZ" sz="2400"/>
              <a:t>Dlouhodobě se ukazuje, že důležitá je komunikace s respondenty a výše odměn respondentům neovlivňuje návratnost výzkumu (ba naopak hmotná zainteresovanost respondentů zkresluje výsledky). (</a:t>
            </a:r>
            <a:r>
              <a:rPr lang="cs-CZ" altLang="cs-CZ" sz="2400">
                <a:hlinkClick r:id="rId2"/>
              </a:rPr>
              <a:t>www.surveysimply.cz</a:t>
            </a:r>
            <a:r>
              <a:rPr lang="cs-CZ" altLang="cs-CZ" sz="24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75011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4000"/>
              <a:t>Příčiny klesající návratnosti v posledních desetiletích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057401"/>
            <a:ext cx="8229600" cy="4068763"/>
          </a:xfrm>
        </p:spPr>
        <p:txBody>
          <a:bodyPr/>
          <a:lstStyle/>
          <a:p>
            <a:pPr marL="609600" indent="-609600">
              <a:buFontTx/>
              <a:buAutoNum type="alphaLcParenR"/>
            </a:pPr>
            <a:r>
              <a:rPr lang="cs-CZ" altLang="cs-CZ"/>
              <a:t>„přezkoumaná“ populace, záměna výzkumu s marketingem</a:t>
            </a:r>
          </a:p>
          <a:p>
            <a:pPr marL="609600" indent="-609600">
              <a:buFontTx/>
              <a:buAutoNum type="alphaLcParenR"/>
            </a:pPr>
            <a:r>
              <a:rPr lang="cs-CZ" altLang="cs-CZ"/>
              <a:t>změny životního stylu – je obtížné respondenty zastihnout – zvláště některé</a:t>
            </a:r>
          </a:p>
        </p:txBody>
      </p:sp>
    </p:spTree>
    <p:extLst>
      <p:ext uri="{BB962C8B-B14F-4D97-AF65-F5344CB8AC3E}">
        <p14:creationId xmlns:p14="http://schemas.microsoft.com/office/powerpoint/2010/main" val="38284575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Obtížně kontaktovatelní jsou zejména: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Starší ženy žijící samy</a:t>
            </a:r>
          </a:p>
          <a:p>
            <a:pPr eaLnBrk="1" hangingPunct="1"/>
            <a:r>
              <a:rPr lang="cs-CZ" altLang="cs-CZ"/>
              <a:t>Rodiny s dětmi a pracujícími rodiči</a:t>
            </a:r>
          </a:p>
          <a:p>
            <a:pPr eaLnBrk="1" hangingPunct="1"/>
            <a:r>
              <a:rPr lang="cs-CZ" altLang="cs-CZ"/>
              <a:t>Lidé z nižších vrstev (strach z autorit, nedůvěra, nízké IQ)</a:t>
            </a:r>
          </a:p>
          <a:p>
            <a:pPr eaLnBrk="1" hangingPunct="1"/>
            <a:r>
              <a:rPr lang="cs-CZ" altLang="cs-CZ"/>
              <a:t>Hodně bohatí</a:t>
            </a:r>
          </a:p>
          <a:p>
            <a:pPr eaLnBrk="1" hangingPunct="1"/>
            <a:r>
              <a:rPr lang="cs-CZ" altLang="cs-CZ"/>
              <a:t>Obyvatelé v chráněném režimu bydlení (domovy pro seniory, bytové bloky s vrátnými, satelitní městečka)</a:t>
            </a:r>
          </a:p>
          <a:p>
            <a:pPr eaLnBrk="1" hangingPunct="1">
              <a:buFontTx/>
              <a:buNone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83761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Pěkný úvod dotazníku pro 7. třídu ZŠ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Ahoj,</a:t>
            </a:r>
          </a:p>
          <a:p>
            <a:pPr eaLnBrk="1" hangingPunct="1">
              <a:buFontTx/>
              <a:buNone/>
            </a:pPr>
            <a:r>
              <a:rPr lang="cs-CZ" altLang="cs-CZ" sz="2800"/>
              <a:t>Děkuji ti, že jsi se stal/a součástí výzkumu, který bude hrát důležitou roli v mé diplomové práci. Neboj, není to test! Zajímá mě jen tvůj názor. Dotazník je anonymní, takže se nikdo nedozví co jsi mi sem napsal/a. Otázky nejsou dlouhé, u některých si budeš moci vybrat z mnoha možností. Vždy si pořádně přečti zadání. Určitě ti to nezabere více než 15 minut.</a:t>
            </a:r>
          </a:p>
        </p:txBody>
      </p:sp>
    </p:spTree>
    <p:extLst>
      <p:ext uri="{BB962C8B-B14F-4D97-AF65-F5344CB8AC3E}">
        <p14:creationId xmlns:p14="http://schemas.microsoft.com/office/powerpoint/2010/main" val="40611446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Nedostatečné varianty odpovědí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/>
              <a:t>Byl jsi někdy v zemi, kde se vyznává Islám?</a:t>
            </a:r>
          </a:p>
          <a:p>
            <a:pPr eaLnBrk="1" hangingPunct="1"/>
            <a:r>
              <a:rPr lang="cs-CZ" altLang="cs-CZ"/>
              <a:t>  	Ano/ne</a:t>
            </a:r>
          </a:p>
          <a:p>
            <a:pPr eaLnBrk="1" hangingPunct="1"/>
            <a:r>
              <a:rPr lang="cs-CZ" altLang="cs-CZ"/>
              <a:t>	Pokud jsi odpověděl ANO, napiš kde to bylo: _ _ _ _ _ _ _ _ _ _ _ _ _ _ _ _ _ _ _ </a:t>
            </a:r>
          </a:p>
        </p:txBody>
      </p:sp>
    </p:spTree>
    <p:extLst>
      <p:ext uri="{BB962C8B-B14F-4D97-AF65-F5344CB8AC3E}">
        <p14:creationId xmlns:p14="http://schemas.microsoft.com/office/powerpoint/2010/main" val="1968058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588" r="27130" b="3908"/>
          <a:stretch/>
        </p:blipFill>
        <p:spPr>
          <a:xfrm>
            <a:off x="2475230" y="332657"/>
            <a:ext cx="7483682" cy="5616625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1670373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9AFA20-2963-4C26-BC89-E45132695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693019"/>
            <a:ext cx="10058400" cy="5479181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UPŘESNĚNÍ POMOCÍ DVOJTEČKY ZA PROBLÉMEM</a:t>
            </a:r>
          </a:p>
          <a:p>
            <a:r>
              <a:rPr lang="cs-CZ" dirty="0"/>
              <a:t>SLOVA, KTERÁ NAPOVÍDAJÍ, O JAKÝ TYP VÝZKUMU JDE. POZOR NA TO, ABY OTÁZKA NEVZBUZOVALA OČEKÁVÁNÍ, KTERÁ NENAPLNÍME</a:t>
            </a:r>
          </a:p>
          <a:p>
            <a:r>
              <a:rPr lang="cs-CZ" dirty="0"/>
              <a:t>Téma: Koktavost u dětí</a:t>
            </a:r>
            <a:br>
              <a:rPr lang="cs-CZ" dirty="0"/>
            </a:br>
            <a:r>
              <a:rPr lang="cs-CZ" dirty="0"/>
              <a:t>Problém: Začleňování dětí s koktavostí</a:t>
            </a:r>
            <a:br>
              <a:rPr lang="cs-CZ" dirty="0"/>
            </a:br>
            <a:r>
              <a:rPr lang="cs-CZ" dirty="0"/>
              <a:t>Otázka: Jak koktavost u dítěte ovlivní jeho zařazení do třídního kolektivu?</a:t>
            </a:r>
          </a:p>
          <a:p>
            <a:r>
              <a:rPr lang="cs-CZ" dirty="0"/>
              <a:t>PŘÍNOS VÝZKUMU – TEORETICKÝ A PRAKTICKÝ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0092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8D85E5-9B71-4FAF-8005-A7F01211B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847023"/>
            <a:ext cx="10058400" cy="5325177"/>
          </a:xfrm>
        </p:spPr>
        <p:txBody>
          <a:bodyPr>
            <a:normAutofit/>
          </a:bodyPr>
          <a:lstStyle/>
          <a:p>
            <a:r>
              <a:rPr lang="cs-CZ" dirty="0"/>
              <a:t>ZKOMPLIKUJTE A UPŘESNĚTE TÉMA</a:t>
            </a:r>
          </a:p>
          <a:p>
            <a:r>
              <a:rPr lang="cs-CZ" dirty="0"/>
              <a:t>Téma: Senioři a podomní prodejci</a:t>
            </a:r>
            <a:br>
              <a:rPr lang="cs-CZ" dirty="0"/>
            </a:br>
            <a:r>
              <a:rPr lang="cs-CZ" dirty="0"/>
              <a:t>Problém: Informovanost seniorů o nebezpečí podomního prodeje ve městě Chrudim</a:t>
            </a:r>
            <a:br>
              <a:rPr lang="cs-CZ" dirty="0"/>
            </a:br>
            <a:r>
              <a:rPr lang="cs-CZ" dirty="0"/>
              <a:t>Otázka: Jak jsou senioři žijící ve městě Chrudim informováni o nebezpečí podomního prodeje?</a:t>
            </a:r>
          </a:p>
          <a:p>
            <a:endParaRPr lang="cs-CZ" dirty="0"/>
          </a:p>
          <a:p>
            <a:r>
              <a:rPr lang="cs-CZ" dirty="0"/>
              <a:t>Téma: Probační a mediační služba Brno</a:t>
            </a:r>
            <a:br>
              <a:rPr lang="cs-CZ" dirty="0"/>
            </a:br>
            <a:r>
              <a:rPr lang="cs-CZ" dirty="0"/>
              <a:t>Problém: Úspěšnost Probační a mediační služby Brno v integraci pachatele do života společnosti bez dalšího porušování zákonů.</a:t>
            </a:r>
            <a:br>
              <a:rPr lang="cs-CZ" dirty="0"/>
            </a:br>
            <a:r>
              <a:rPr lang="cs-CZ" dirty="0"/>
              <a:t>Otázka: Jaké tendence lze sledovat v míře recidivy u osob, s kterými bylo v rámci Probační a mediační služby Brno v posledních pěti letech pracováno?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1769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D6B006-3379-4B39-B8C9-A2174B77F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PŘÍLIŠ OBECNÉ, O VÝZKUMU SE TOHO MOC NEDOZVÍME</a:t>
            </a:r>
          </a:p>
          <a:p>
            <a:endParaRPr lang="cs-CZ" dirty="0"/>
          </a:p>
          <a:p>
            <a:r>
              <a:rPr lang="cs-CZ" dirty="0"/>
              <a:t>Téma: Komunikace s osobami s Alzheimerovou chorobou.</a:t>
            </a:r>
            <a:br>
              <a:rPr lang="cs-CZ" dirty="0"/>
            </a:br>
            <a:r>
              <a:rPr lang="cs-CZ" dirty="0"/>
              <a:t>Problém: Rozvíjení komunikace u osob s Alzheimerovou chorobou</a:t>
            </a:r>
            <a:br>
              <a:rPr lang="cs-CZ" dirty="0"/>
            </a:br>
            <a:r>
              <a:rPr lang="cs-CZ" dirty="0"/>
              <a:t>Otázka: jakými metodami lze rozvíjet komunikaci u osob s Alzheimerovou chorobou?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92217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 dřeva]]</Template>
  <TotalTime>82</TotalTime>
  <Words>2160</Words>
  <Application>Microsoft Office PowerPoint</Application>
  <PresentationFormat>Širokoúhlá obrazovka</PresentationFormat>
  <Paragraphs>386</Paragraphs>
  <Slides>55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61" baseType="lpstr">
      <vt:lpstr>Arial</vt:lpstr>
      <vt:lpstr>Bookman Old Style</vt:lpstr>
      <vt:lpstr>Calibri</vt:lpstr>
      <vt:lpstr>Century Gothic</vt:lpstr>
      <vt:lpstr>Wingdings</vt:lpstr>
      <vt:lpstr>Dřevo</vt:lpstr>
      <vt:lpstr>Metodologie 2 Lekce 3 </vt:lpstr>
      <vt:lpstr>Prezentace aplikace PowerPoint</vt:lpstr>
      <vt:lpstr>Prezentace aplikace PowerPoint</vt:lpstr>
      <vt:lpstr>Prezentace aplikace PowerPoint</vt:lpstr>
      <vt:lpstr>Příklad: Dánská studie o souvislostech mezi užíváním antikoncepce a depresemi</vt:lpstr>
      <vt:lpstr>Prezentace aplikace PowerPoint</vt:lpstr>
      <vt:lpstr>Prezentace aplikace PowerPoint</vt:lpstr>
      <vt:lpstr>Prezentace aplikace PowerPoint</vt:lpstr>
      <vt:lpstr>Prezentace aplikace PowerPoint</vt:lpstr>
      <vt:lpstr>Příklad výzkumu – použití součtového indexu</vt:lpstr>
      <vt:lpstr>Prezentace aplikace PowerPoint</vt:lpstr>
      <vt:lpstr>Prezentace aplikace PowerPoint</vt:lpstr>
      <vt:lpstr>Prezentace aplikace PowerPoint</vt:lpstr>
      <vt:lpstr>Charakteristika a fáze kvantitativního výzkumu</vt:lpstr>
      <vt:lpstr>Populace x vzorek  Základní soubor x výběrový soubor</vt:lpstr>
      <vt:lpstr>Redukce populace na vzorek</vt:lpstr>
      <vt:lpstr>Výběr vzorku I. Výběry zajišťující reprezentativitu</vt:lpstr>
      <vt:lpstr>Výběr vzorku II. Výběry nezajišťující reprezentativitu</vt:lpstr>
      <vt:lpstr>Orientační návod pro vztah mezi velikostí základního a výběrového souboru (Gavora, 2010) </vt:lpstr>
      <vt:lpstr>Pilotní studie</vt:lpstr>
      <vt:lpstr>Předvýzkum</vt:lpstr>
      <vt:lpstr>Techniky sběru dat v kvantitativním výzkumu</vt:lpstr>
      <vt:lpstr>Pozorování</vt:lpstr>
      <vt:lpstr>Př. Flandersův systém na pozorování komunikace ve třídě</vt:lpstr>
      <vt:lpstr>Příklady výzkumů</vt:lpstr>
      <vt:lpstr>Dotazník</vt:lpstr>
      <vt:lpstr>Sestavujeme dotazník</vt:lpstr>
      <vt:lpstr>Co se dá měřit dotazníkem?  </vt:lpstr>
      <vt:lpstr>Formulace otázek</vt:lpstr>
      <vt:lpstr>Příklad výzkumu mezi občany, realizovaného Magistrátem města Brna </vt:lpstr>
      <vt:lpstr>Formulace otázek</vt:lpstr>
      <vt:lpstr>Formulace otázek</vt:lpstr>
      <vt:lpstr>Formulace otázek</vt:lpstr>
      <vt:lpstr>Anketa – Kůrovec na Šumavě</vt:lpstr>
      <vt:lpstr>Pozn. Jak je důležitá formulace ….</vt:lpstr>
      <vt:lpstr>Formulace otázek</vt:lpstr>
      <vt:lpstr>Formulace otázek</vt:lpstr>
      <vt:lpstr>Jak se ptát na citlivá data?</vt:lpstr>
      <vt:lpstr>Efekt vynucené odpovědi</vt:lpstr>
      <vt:lpstr>Otevřené otázky v dotazníku</vt:lpstr>
      <vt:lpstr>Prezentace aplikace PowerPoint</vt:lpstr>
      <vt:lpstr>Prezentace aplikace PowerPoint</vt:lpstr>
      <vt:lpstr>Dramaturgie dotazníku </vt:lpstr>
      <vt:lpstr>Formáty odpovědí</vt:lpstr>
      <vt:lpstr>Formáty odpovědí</vt:lpstr>
      <vt:lpstr>Prezentace aplikace PowerPoint</vt:lpstr>
      <vt:lpstr>Prezentace aplikace PowerPoint</vt:lpstr>
      <vt:lpstr>Škála na hodnocení vlastností žáka (Ryansův výzkumný nástroj COR, 1960)</vt:lpstr>
      <vt:lpstr>Formáty odpovědí</vt:lpstr>
      <vt:lpstr>NÁVRATNOST </vt:lpstr>
      <vt:lpstr>Co má vliv na návratnost?</vt:lpstr>
      <vt:lpstr>Příčiny klesající návratnosti v posledních desetiletích</vt:lpstr>
      <vt:lpstr>Obtížně kontaktovatelní jsou zejména: </vt:lpstr>
      <vt:lpstr>Pěkný úvod dotazníku pro 7. třídu ZŠ</vt:lpstr>
      <vt:lpstr>Nedostatečné varianty odpovědí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Metodologie 2 Lekce 3</dc:title>
  <dc:creator>Solárová</dc:creator>
  <cp:lastModifiedBy>Lenka Slepičková</cp:lastModifiedBy>
  <cp:revision>10</cp:revision>
  <dcterms:created xsi:type="dcterms:W3CDTF">2018-10-22T18:32:04Z</dcterms:created>
  <dcterms:modified xsi:type="dcterms:W3CDTF">2019-11-04T21:16:54Z</dcterms:modified>
</cp:coreProperties>
</file>