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08" r:id="rId2"/>
  </p:sldMasterIdLst>
  <p:handoutMasterIdLst>
    <p:handoutMasterId r:id="rId22"/>
  </p:handoutMasterIdLst>
  <p:sldIdLst>
    <p:sldId id="256" r:id="rId3"/>
    <p:sldId id="282" r:id="rId4"/>
    <p:sldId id="281" r:id="rId5"/>
    <p:sldId id="257" r:id="rId6"/>
    <p:sldId id="258" r:id="rId7"/>
    <p:sldId id="265" r:id="rId8"/>
    <p:sldId id="266" r:id="rId9"/>
    <p:sldId id="267" r:id="rId10"/>
    <p:sldId id="269" r:id="rId11"/>
    <p:sldId id="276" r:id="rId12"/>
    <p:sldId id="270" r:id="rId13"/>
    <p:sldId id="271" r:id="rId14"/>
    <p:sldId id="272" r:id="rId15"/>
    <p:sldId id="273" r:id="rId16"/>
    <p:sldId id="274" r:id="rId17"/>
    <p:sldId id="275" r:id="rId18"/>
    <p:sldId id="278" r:id="rId19"/>
    <p:sldId id="277" r:id="rId20"/>
    <p:sldId id="280" r:id="rId21"/>
  </p:sldIdLst>
  <p:sldSz cx="9144000" cy="6858000" type="screen4x3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6023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675AE1-96E8-460B-ADC1-E37170E171E9}" type="datetimeFigureOut">
              <a:rPr lang="cs-CZ" smtClean="0"/>
              <a:pPr/>
              <a:t>7. 10. 2019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0947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6023" y="9370947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04205-AACE-4645-8084-14C676B153B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690627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7. 10. 2019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7. 10. 2019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7. 10. 2019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3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4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7. 10. 2019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7. 10. 2019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7. 10. 2019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3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3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7. 10. 2019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6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444296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7. 10. 2019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7. 10. 2019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7. 10. 2019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7. 10. 2019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7. 10. 2019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7. 10. 2019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3" y="6407946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1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7" y="5001995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0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40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31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7. 10. 2019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2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7. 10. 2019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7. 10. 2019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7"/>
            <a:ext cx="762000" cy="365125"/>
          </a:xfrm>
        </p:spPr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7. 10. 2019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1535113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2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362202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7. 10. 2019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7. 10. 2019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7. 10. 2019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1" y="1524002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7. 10. 2019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7. 10. 2019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7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DAACCA-4D17-4E4A-91F9-FE4C9E6D0B07}" type="datetimeFigureOut">
              <a:rPr lang="cs-CZ" smtClean="0"/>
              <a:pPr/>
              <a:t>7. 10. 2019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7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7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7" y="5001995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0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40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3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7. 10. 2019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3" y="6407946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6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il.muni.cz/journals/index.php/studia-paedagogica/article/view/201/316" TargetMode="Externa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Ml0Q_uPRu8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829761"/>
          </a:xfrm>
        </p:spPr>
        <p:txBody>
          <a:bodyPr>
            <a:normAutofit/>
          </a:bodyPr>
          <a:lstStyle/>
          <a:p>
            <a:r>
              <a:rPr lang="cs-CZ" sz="4800" dirty="0" smtClean="0"/>
              <a:t>Pedagogická komunikace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2852936"/>
            <a:ext cx="7772400" cy="2088232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Reflexe četby</a:t>
            </a:r>
          </a:p>
          <a:p>
            <a:r>
              <a:rPr lang="cs-CZ" dirty="0" smtClean="0"/>
              <a:t>Základní pojmy</a:t>
            </a:r>
          </a:p>
          <a:p>
            <a:r>
              <a:rPr lang="cs-CZ" dirty="0" smtClean="0"/>
              <a:t>IRF struktura</a:t>
            </a:r>
          </a:p>
          <a:p>
            <a:r>
              <a:rPr lang="cs-CZ" dirty="0" smtClean="0"/>
              <a:t>Využití prostoru</a:t>
            </a:r>
          </a:p>
          <a:p>
            <a:r>
              <a:rPr lang="cs-CZ" dirty="0" smtClean="0"/>
              <a:t>Emocionální stránka komunikace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 dvojici formulujte otázku a odpověď dle IRF struktury v několika sekvencích</a:t>
            </a:r>
          </a:p>
          <a:p>
            <a:r>
              <a:rPr lang="cs-CZ" dirty="0" smtClean="0"/>
              <a:t>Průběžně se v roli Učitel – Žák prostřídejte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Vyzkoušejte si </a:t>
            </a:r>
            <a:r>
              <a:rPr lang="cs-CZ" dirty="0" smtClean="0"/>
              <a:t>IRF struktury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5413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prostorové chování</a:t>
            </a:r>
          </a:p>
          <a:p>
            <a:r>
              <a:rPr lang="cs-CZ" dirty="0" err="1" smtClean="0"/>
              <a:t>proxemika</a:t>
            </a:r>
            <a:r>
              <a:rPr lang="cs-CZ" dirty="0" smtClean="0"/>
              <a:t> je sdělování oddálením či přiblížením</a:t>
            </a:r>
          </a:p>
          <a:p>
            <a:r>
              <a:rPr lang="cs-CZ" dirty="0" smtClean="0"/>
              <a:t>vzdálenost může ovlivňovat mezilidskou komunikaci: </a:t>
            </a:r>
            <a:r>
              <a:rPr lang="cs-CZ" dirty="0" err="1" smtClean="0"/>
              <a:t>proxemika</a:t>
            </a:r>
            <a:r>
              <a:rPr lang="cs-CZ" dirty="0" smtClean="0"/>
              <a:t> vyjadřuje vliv vzdálenosti na úroveň komunikace</a:t>
            </a:r>
          </a:p>
          <a:p>
            <a:pPr>
              <a:buNone/>
            </a:pPr>
            <a:endParaRPr lang="pl-PL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prostoru - </a:t>
            </a:r>
            <a:r>
              <a:rPr lang="cs-CZ" dirty="0" err="1" smtClean="0"/>
              <a:t>Proxemika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7261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Veřejná zóna</a:t>
            </a:r>
            <a:r>
              <a:rPr lang="cs-CZ" dirty="0" smtClean="0"/>
              <a:t>: 900 cm - 350 cm. Vnímáme při ní několik osob. Patří sem veřejné projevy.</a:t>
            </a:r>
          </a:p>
          <a:p>
            <a:r>
              <a:rPr lang="cs-CZ" b="1" dirty="0" smtClean="0"/>
              <a:t>Společenská zóna</a:t>
            </a:r>
            <a:r>
              <a:rPr lang="cs-CZ" dirty="0" smtClean="0"/>
              <a:t>: 350 - 120 cm. Setkáme se s ní při kontaktu v zaměstnání, úředních jednáních atd.</a:t>
            </a:r>
          </a:p>
          <a:p>
            <a:r>
              <a:rPr lang="cs-CZ" b="1" dirty="0" smtClean="0"/>
              <a:t>Osobní zóna</a:t>
            </a:r>
            <a:r>
              <a:rPr lang="cs-CZ" dirty="0" smtClean="0"/>
              <a:t>: rozmezí 120 - 45 cm. Jde při ní o důvěrnější sdělování informací.</a:t>
            </a:r>
          </a:p>
          <a:p>
            <a:r>
              <a:rPr lang="cs-CZ" b="1" dirty="0" smtClean="0"/>
              <a:t>Intimní zóna</a:t>
            </a:r>
            <a:r>
              <a:rPr lang="cs-CZ" dirty="0" smtClean="0"/>
              <a:t>: je od 45 - 0 cm. Týká se většinou pouze rodiny a nejbližších lidí.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Proxemické</a:t>
            </a:r>
            <a:r>
              <a:rPr lang="cs-CZ" dirty="0" smtClean="0"/>
              <a:t> zóny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8051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 škole jsou běžné situace, kdy je rozmístění účastníků neměnné. Jak může přesto učitel využívat prostoru třídy?</a:t>
            </a:r>
          </a:p>
          <a:p>
            <a:endParaRPr lang="cs-CZ" dirty="0" smtClean="0"/>
          </a:p>
          <a:p>
            <a:r>
              <a:rPr lang="cs-CZ" dirty="0" smtClean="0"/>
              <a:t>Má </a:t>
            </a:r>
            <a:r>
              <a:rPr lang="cs-CZ" dirty="0" smtClean="0"/>
              <a:t>tzv. sálové uspořádání vliv na pedagogickou komunikaci?</a:t>
            </a:r>
          </a:p>
          <a:p>
            <a:endParaRPr lang="cs-CZ" dirty="0" smtClean="0"/>
          </a:p>
          <a:p>
            <a:r>
              <a:rPr lang="cs-CZ" dirty="0" smtClean="0"/>
              <a:t>Komunikuje </a:t>
            </a:r>
            <a:r>
              <a:rPr lang="cs-CZ" dirty="0" smtClean="0"/>
              <a:t>učitel se všemi žáky stejně nebo jsou ve třídě místa s různou mírou aktivity?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Proxemika</a:t>
            </a:r>
            <a:r>
              <a:rPr lang="cs-CZ" dirty="0" smtClean="0"/>
              <a:t> ve škole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7657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Akční zóna učitele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6" y="1285860"/>
            <a:ext cx="3563374" cy="3395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bdélník 4"/>
          <p:cNvSpPr/>
          <p:nvPr/>
        </p:nvSpPr>
        <p:spPr>
          <a:xfrm>
            <a:off x="1143000" y="4826676"/>
            <a:ext cx="6858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>
                <a:solidFill>
                  <a:prstClr val="black"/>
                </a:solidFill>
              </a:rPr>
              <a:t>Gavora</a:t>
            </a:r>
            <a:r>
              <a:rPr lang="cs-CZ" dirty="0">
                <a:solidFill>
                  <a:prstClr val="black"/>
                </a:solidFill>
              </a:rPr>
              <a:t> (1994) podobu této zóny vysvětluje tím, že velký význam zde má fyzická blízkost, kdy učitel komunikuje především s těmi žáky, kteří jsou k němu nejblíže a se kterými může navázat vizuální kontakt.</a:t>
            </a:r>
          </a:p>
        </p:txBody>
      </p:sp>
    </p:spTree>
    <p:extLst>
      <p:ext uri="{BB962C8B-B14F-4D97-AF65-F5344CB8AC3E}">
        <p14:creationId xmlns:p14="http://schemas.microsoft.com/office/powerpoint/2010/main" xmlns="" val="389752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Ovlivňují žáci akční zónu a pedagogickou komunikaci?</a:t>
            </a:r>
          </a:p>
          <a:p>
            <a:r>
              <a:rPr lang="cs-CZ" dirty="0" smtClean="0"/>
              <a:t>Termín „zóna aktivní účasti“ používá </a:t>
            </a:r>
            <a:r>
              <a:rPr lang="cs-CZ" dirty="0" err="1" smtClean="0"/>
              <a:t>Atwoodová</a:t>
            </a:r>
            <a:r>
              <a:rPr lang="cs-CZ" dirty="0" smtClean="0"/>
              <a:t> a </a:t>
            </a:r>
            <a:r>
              <a:rPr lang="cs-CZ" dirty="0" err="1" smtClean="0"/>
              <a:t>Leitnerová</a:t>
            </a:r>
            <a:r>
              <a:rPr lang="cs-CZ" dirty="0" smtClean="0"/>
              <a:t> (in Mareš, </a:t>
            </a:r>
            <a:r>
              <a:rPr lang="cs-CZ" dirty="0" err="1" smtClean="0"/>
              <a:t>Křivohlavý</a:t>
            </a:r>
            <a:r>
              <a:rPr lang="cs-CZ" dirty="0" smtClean="0"/>
              <a:t>, 1995) pro pojmenování procesu, kdy je komunikace a podoba komunikačních zón ovlivňována zvýšenou aktivitou ze strany žáků´.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err="1" smtClean="0"/>
              <a:t>Schnitzerová</a:t>
            </a:r>
            <a:r>
              <a:rPr lang="cs-CZ" dirty="0" smtClean="0"/>
              <a:t> a </a:t>
            </a:r>
            <a:r>
              <a:rPr lang="cs-CZ" dirty="0" err="1" smtClean="0"/>
              <a:t>Kontírová</a:t>
            </a:r>
            <a:r>
              <a:rPr lang="cs-CZ" dirty="0" smtClean="0"/>
              <a:t> (1995, 1996) doložily, že žáci sedící v zóně aktivní účasti nejen vykazují vyšší míru aktivity, ale zároveň vykazují nižší míru aktivity nežádoucí. Navíc žáci, kteří bývají označováni za prospěchově podprůměrné, častěji obsazují místa mimo fyzický a zrakový kontakt vyučujícího (tedy mimo zónu).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Vše jen v rukou učitele?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3615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cs-CZ" dirty="0" smtClean="0">
              <a:hlinkClick r:id="rId2"/>
            </a:endParaRPr>
          </a:p>
          <a:p>
            <a:r>
              <a:rPr lang="cs-CZ" i="1" dirty="0" smtClean="0"/>
              <a:t>Komunikační procesy na II. Stupni základní školy z hlediska prostorového uspořádání jednotlivých aktérů </a:t>
            </a:r>
            <a:r>
              <a:rPr lang="cs-CZ" dirty="0" smtClean="0"/>
              <a:t>(Veronika </a:t>
            </a:r>
            <a:r>
              <a:rPr lang="cs-CZ" dirty="0" err="1" smtClean="0"/>
              <a:t>Domkářová</a:t>
            </a:r>
            <a:r>
              <a:rPr lang="cs-CZ" dirty="0" smtClean="0"/>
              <a:t>):</a:t>
            </a:r>
          </a:p>
          <a:p>
            <a:pPr>
              <a:buNone/>
            </a:pPr>
            <a:r>
              <a:rPr lang="cs-CZ" dirty="0" smtClean="0">
                <a:hlinkClick r:id="rId2"/>
              </a:rPr>
              <a:t>	http://www.</a:t>
            </a:r>
            <a:r>
              <a:rPr lang="cs-CZ" dirty="0" err="1" smtClean="0">
                <a:hlinkClick r:id="rId2"/>
              </a:rPr>
              <a:t>phil.muni.cz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journals</a:t>
            </a:r>
            <a:r>
              <a:rPr lang="cs-CZ" dirty="0" smtClean="0">
                <a:hlinkClick r:id="rId2"/>
              </a:rPr>
              <a:t>/index.</a:t>
            </a:r>
            <a:r>
              <a:rPr lang="cs-CZ" dirty="0" err="1" smtClean="0">
                <a:hlinkClick r:id="rId2"/>
              </a:rPr>
              <a:t>php</a:t>
            </a:r>
            <a:r>
              <a:rPr lang="cs-CZ" dirty="0" smtClean="0">
                <a:hlinkClick r:id="rId2"/>
              </a:rPr>
              <a:t>/studia-</a:t>
            </a:r>
            <a:r>
              <a:rPr lang="cs-CZ" dirty="0" err="1" smtClean="0">
                <a:hlinkClick r:id="rId2"/>
              </a:rPr>
              <a:t>paedagogica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article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view</a:t>
            </a:r>
            <a:r>
              <a:rPr lang="cs-CZ" dirty="0" smtClean="0">
                <a:hlinkClick r:id="rId2"/>
              </a:rPr>
              <a:t>/201/316</a:t>
            </a:r>
            <a:endParaRPr lang="cs-CZ" dirty="0" smtClean="0"/>
          </a:p>
          <a:p>
            <a:endParaRPr lang="cs-CZ" b="1" dirty="0" smtClean="0"/>
          </a:p>
          <a:p>
            <a:pPr marL="109728" indent="0">
              <a:buNone/>
            </a:pPr>
            <a:r>
              <a:rPr lang="cs-CZ" b="1" dirty="0"/>
              <a:t>Pohyb vyučujících v prostoru </a:t>
            </a:r>
            <a:r>
              <a:rPr lang="cs-CZ" b="1" dirty="0" smtClean="0"/>
              <a:t>třídy:</a:t>
            </a:r>
          </a:p>
          <a:p>
            <a:pPr marL="109728" indent="0">
              <a:buNone/>
            </a:pPr>
            <a:endParaRPr lang="cs-CZ" b="1" dirty="0"/>
          </a:p>
          <a:p>
            <a:pPr marL="109728" indent="0">
              <a:buNone/>
            </a:pPr>
            <a:r>
              <a:rPr lang="cs-CZ" b="1" dirty="0" smtClean="0"/>
              <a:t>Chodci:</a:t>
            </a:r>
          </a:p>
          <a:p>
            <a:pPr marL="109728" indent="0">
              <a:buNone/>
            </a:pPr>
            <a:r>
              <a:rPr lang="cs-CZ" dirty="0"/>
              <a:t>„Myslím, že jak </a:t>
            </a:r>
            <a:r>
              <a:rPr lang="cs-CZ" dirty="0" err="1"/>
              <a:t>změnim</a:t>
            </a:r>
            <a:r>
              <a:rPr lang="cs-CZ" dirty="0"/>
              <a:t> jakoby tu pozici v </a:t>
            </a:r>
            <a:r>
              <a:rPr lang="cs-CZ" dirty="0" err="1"/>
              <a:t>tý</a:t>
            </a:r>
            <a:r>
              <a:rPr lang="cs-CZ" dirty="0"/>
              <a:t> třídě, když jdu dopředu, tak jakoby se ta pozornost prostřídá no</a:t>
            </a:r>
            <a:r>
              <a:rPr lang="cs-CZ" dirty="0" smtClean="0"/>
              <a:t>…“</a:t>
            </a:r>
          </a:p>
          <a:p>
            <a:pPr marL="109728" indent="0">
              <a:buNone/>
            </a:pPr>
            <a:r>
              <a:rPr lang="cs-CZ" b="1" dirty="0" smtClean="0"/>
              <a:t>Myslivci:</a:t>
            </a:r>
          </a:p>
          <a:p>
            <a:pPr marL="109728" indent="0">
              <a:buNone/>
            </a:pPr>
            <a:r>
              <a:rPr lang="cs-CZ" dirty="0"/>
              <a:t>: „No, u tabule, u stolku, a nebo si sednu na přední, doprostřed na lavici a tím pádem jako na lavici žákovskou.“</a:t>
            </a:r>
            <a:endParaRPr lang="cs-CZ" b="1" dirty="0"/>
          </a:p>
          <a:p>
            <a:pPr marL="109728" indent="0">
              <a:buNone/>
            </a:pPr>
            <a:r>
              <a:rPr lang="cs-CZ" b="1" dirty="0" smtClean="0"/>
              <a:t>Strážci:</a:t>
            </a:r>
          </a:p>
          <a:p>
            <a:pPr marL="109728" indent="0">
              <a:buNone/>
            </a:pPr>
            <a:r>
              <a:rPr lang="cs-CZ" dirty="0"/>
              <a:t>„Většinou sem, nesedím, ale stojím vedle stolku mezi prvníma </a:t>
            </a:r>
            <a:r>
              <a:rPr lang="cs-CZ" dirty="0" err="1"/>
              <a:t>lavicema</a:t>
            </a:r>
            <a:r>
              <a:rPr lang="cs-CZ" dirty="0"/>
              <a:t> u první a druhý řady. Často někdy chodím taky ještě na druhou stranu mezi druhou a třetí řadu.“</a:t>
            </a:r>
            <a:endParaRPr lang="cs-CZ" b="1" dirty="0"/>
          </a:p>
          <a:p>
            <a:pPr marL="109728" indent="0">
              <a:buNone/>
            </a:pPr>
            <a:endParaRPr lang="cs-CZ" b="1" dirty="0" smtClean="0"/>
          </a:p>
          <a:p>
            <a:pPr marL="109728" indent="0">
              <a:buNone/>
            </a:pPr>
            <a:endParaRPr lang="cs-CZ" b="1" dirty="0"/>
          </a:p>
          <a:p>
            <a:pPr marL="109728" indent="0">
              <a:buNone/>
            </a:pPr>
            <a:endParaRPr lang="cs-CZ" b="1" dirty="0" smtClean="0"/>
          </a:p>
          <a:p>
            <a:pPr marL="109728" indent="0">
              <a:buNone/>
            </a:pPr>
            <a:endParaRPr lang="cs-CZ" b="1" dirty="0"/>
          </a:p>
          <a:p>
            <a:pPr marL="109728" indent="0">
              <a:buNone/>
            </a:pPr>
            <a:endParaRPr lang="cs-CZ" b="1" dirty="0"/>
          </a:p>
          <a:p>
            <a:endParaRPr lang="it-IT" b="1" dirty="0" smtClean="0"/>
          </a:p>
          <a:p>
            <a:endParaRPr lang="it-IT" b="1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Ukázka z výzkumů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7416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Základní pravidla</a:t>
            </a:r>
            <a:endParaRPr lang="cs-CZ" dirty="0" smtClean="0"/>
          </a:p>
          <a:p>
            <a:r>
              <a:rPr lang="cs-CZ" dirty="0" smtClean="0"/>
              <a:t>Naslouchat projevu žáka</a:t>
            </a:r>
          </a:p>
          <a:p>
            <a:r>
              <a:rPr lang="cs-CZ" dirty="0" smtClean="0"/>
              <a:t>Snažit se vcítit</a:t>
            </a:r>
          </a:p>
          <a:p>
            <a:r>
              <a:rPr lang="cs-CZ" dirty="0" smtClean="0"/>
              <a:t>Akceptovat situaci</a:t>
            </a:r>
          </a:p>
          <a:p>
            <a:r>
              <a:rPr lang="cs-CZ" dirty="0" smtClean="0"/>
              <a:t>Reagovat pozitivně</a:t>
            </a:r>
          </a:p>
          <a:p>
            <a:r>
              <a:rPr lang="cs-CZ" dirty="0" smtClean="0"/>
              <a:t>Nezesměšňovat</a:t>
            </a:r>
          </a:p>
          <a:p>
            <a:r>
              <a:rPr lang="cs-CZ" dirty="0" smtClean="0"/>
              <a:t>Reagovat s humorem</a:t>
            </a:r>
          </a:p>
          <a:p>
            <a:r>
              <a:rPr lang="cs-CZ" dirty="0" smtClean="0"/>
              <a:t>Nebýt pro žáka uzavřený</a:t>
            </a:r>
          </a:p>
          <a:p>
            <a:r>
              <a:rPr lang="cs-CZ" dirty="0" smtClean="0"/>
              <a:t>Využívat komunikačních her vedoucích k větší otevřenosti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Emocionální stránka pedagogické komunikace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Popis </a:t>
            </a:r>
            <a:r>
              <a:rPr lang="cs-CZ" b="1" dirty="0" smtClean="0"/>
              <a:t>hry: </a:t>
            </a:r>
            <a:r>
              <a:rPr lang="cs-CZ" dirty="0" smtClean="0"/>
              <a:t>Polovina hráčů se stane „modelovací hmotou“, ostatní jsou „sochaři“. Nyní „sochaři“ z „hmoty“ modelují různé sochy. Musí při tom dávat pozor, aby svůj „model“ nezranili.</a:t>
            </a:r>
            <a:br>
              <a:rPr lang="cs-CZ" dirty="0" smtClean="0"/>
            </a:br>
            <a:endParaRPr lang="cs-CZ" dirty="0" smtClean="0"/>
          </a:p>
          <a:p>
            <a:r>
              <a:rPr lang="cs-CZ" b="1" dirty="0" smtClean="0"/>
              <a:t>Varianta</a:t>
            </a:r>
            <a:r>
              <a:rPr lang="cs-CZ" b="1" dirty="0" smtClean="0"/>
              <a:t>: </a:t>
            </a:r>
            <a:r>
              <a:rPr lang="cs-CZ" dirty="0" smtClean="0"/>
              <a:t>„Modelovací hmota“ má při tvarování zavřené oči a pokouší se uhodnout, co znázorňuje.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Komunikační hry - sochař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Mareš, J. &amp; </a:t>
            </a:r>
            <a:r>
              <a:rPr lang="cs-CZ" dirty="0" err="1" smtClean="0"/>
              <a:t>Křivohlavý</a:t>
            </a:r>
            <a:r>
              <a:rPr lang="cs-CZ" dirty="0" smtClean="0"/>
              <a:t>, J. (1995) Komunikace ve škole. </a:t>
            </a:r>
          </a:p>
          <a:p>
            <a:r>
              <a:rPr lang="cs-CZ" dirty="0" err="1" smtClean="0"/>
              <a:t>Gavora</a:t>
            </a:r>
            <a:r>
              <a:rPr lang="cs-CZ" dirty="0" smtClean="0"/>
              <a:t>, P. (2005) Učitel a žáci v komunikaci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Nelešovská</a:t>
            </a:r>
            <a:r>
              <a:rPr lang="cs-CZ" dirty="0" smtClean="0"/>
              <a:t>, A. (2005) Pedagogická komunikace v teorii a praxi: význam komunikace, vztah učitele k žákovi, komunikace ve škole, ukázky. Vydání 1. Praha: </a:t>
            </a:r>
            <a:r>
              <a:rPr lang="cs-CZ" dirty="0" err="1" smtClean="0"/>
              <a:t>Grada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Šeďová</a:t>
            </a:r>
            <a:r>
              <a:rPr lang="cs-CZ" dirty="0" smtClean="0"/>
              <a:t>, K., </a:t>
            </a:r>
            <a:r>
              <a:rPr lang="cs-CZ" dirty="0" err="1" smtClean="0"/>
              <a:t>Švaříček</a:t>
            </a:r>
            <a:r>
              <a:rPr lang="cs-CZ" dirty="0" smtClean="0"/>
              <a:t>, R. &amp; </a:t>
            </a:r>
            <a:r>
              <a:rPr lang="cs-CZ" dirty="0" err="1" smtClean="0"/>
              <a:t>Šalamounová</a:t>
            </a:r>
            <a:r>
              <a:rPr lang="cs-CZ" dirty="0" smtClean="0"/>
              <a:t>, Z. (2012) Komunikace ve školní třídě. </a:t>
            </a:r>
            <a:r>
              <a:rPr lang="cs-CZ" dirty="0" err="1" smtClean="0"/>
              <a:t>Vyd</a:t>
            </a:r>
            <a:r>
              <a:rPr lang="cs-CZ" dirty="0" smtClean="0"/>
              <a:t>. 1. Praha: Portál.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https://www.youtube.com/watch?v=MMl0Q_uPRu8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Umět komunikovat se vyplatí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Pedagogická komunikace</a:t>
            </a:r>
          </a:p>
          <a:p>
            <a:pPr lvl="0"/>
            <a:r>
              <a:rPr lang="cs-CZ" dirty="0" smtClean="0"/>
              <a:t>Pokuste </a:t>
            </a:r>
            <a:r>
              <a:rPr lang="cs-CZ" dirty="0" smtClean="0"/>
              <a:t>se svými slovy charakterizovat pedagogickou komunikaci (funkce, akt</a:t>
            </a:r>
            <a:r>
              <a:rPr lang="en-US" dirty="0" smtClean="0"/>
              <a:t>é</a:t>
            </a:r>
            <a:r>
              <a:rPr lang="cs-CZ" dirty="0" err="1" smtClean="0"/>
              <a:t>ři</a:t>
            </a:r>
            <a:r>
              <a:rPr lang="cs-CZ" dirty="0" smtClean="0"/>
              <a:t>, obsah, podoba, pravidla).</a:t>
            </a:r>
          </a:p>
          <a:p>
            <a:pPr lvl="0"/>
            <a:r>
              <a:rPr lang="cs-CZ" dirty="0" smtClean="0"/>
              <a:t>Jak direktivní a demokratická komunikační pravidla ovlivňují pedagogickou komunikace ve školní třídě? Uveďte příklad z vlastní zkušenosti.</a:t>
            </a:r>
          </a:p>
          <a:p>
            <a:r>
              <a:rPr lang="cs-CZ" b="1" dirty="0" smtClean="0"/>
              <a:t>Verbální a neverbální komunikace </a:t>
            </a:r>
          </a:p>
          <a:p>
            <a:pPr lvl="0"/>
            <a:r>
              <a:rPr lang="cs-CZ" dirty="0" smtClean="0"/>
              <a:t>Pokuste </a:t>
            </a:r>
            <a:r>
              <a:rPr lang="cs-CZ" dirty="0" smtClean="0"/>
              <a:t>se definovat výukový dialog. Na co je třeba dbát, aby se výukový dialog dařil? </a:t>
            </a:r>
          </a:p>
          <a:p>
            <a:pPr lvl="0"/>
            <a:r>
              <a:rPr lang="cs-CZ" dirty="0" smtClean="0"/>
              <a:t>Jaké otázky podporují výukový dialog? Vytvořte příklady.</a:t>
            </a:r>
          </a:p>
          <a:p>
            <a:pPr lvl="0"/>
            <a:r>
              <a:rPr lang="cs-CZ" dirty="0" err="1" smtClean="0"/>
              <a:t>Proxemika</a:t>
            </a:r>
            <a:r>
              <a:rPr lang="cs-CZ" dirty="0" smtClean="0"/>
              <a:t> se zabývá tzv. osobními zónami. Jaké zóny (sféry) v prostoru třídy učitel využívá?</a:t>
            </a:r>
          </a:p>
          <a:p>
            <a:r>
              <a:rPr lang="cs-CZ" b="1" dirty="0" smtClean="0"/>
              <a:t>Základní charakteristika výukové komunikace a zpětná vazba</a:t>
            </a:r>
          </a:p>
          <a:p>
            <a:pPr lvl="0"/>
            <a:r>
              <a:rPr lang="cs-CZ" dirty="0" smtClean="0"/>
              <a:t>Co </a:t>
            </a:r>
            <a:r>
              <a:rPr lang="cs-CZ" dirty="0" smtClean="0"/>
              <a:t>znamená zkratka IRF?</a:t>
            </a:r>
          </a:p>
          <a:p>
            <a:pPr lvl="0"/>
            <a:r>
              <a:rPr lang="cs-CZ" dirty="0" smtClean="0"/>
              <a:t>Jak rozumíte rozdělení zpětné vazby na pozitivní (</a:t>
            </a:r>
            <a:r>
              <a:rPr lang="cs-CZ" dirty="0" err="1" smtClean="0"/>
              <a:t>Gavora</a:t>
            </a:r>
            <a:r>
              <a:rPr lang="cs-CZ" dirty="0" smtClean="0"/>
              <a:t>, 2005) a negativní zpětnou vazbu (Mareš &amp; </a:t>
            </a:r>
            <a:r>
              <a:rPr lang="cs-CZ" dirty="0" err="1" smtClean="0"/>
              <a:t>Křivohlavý</a:t>
            </a:r>
            <a:r>
              <a:rPr lang="cs-CZ" dirty="0" smtClean="0"/>
              <a:t>, 1995)?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Reflexe četby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Pedagogická komunikace a interakce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cs-CZ" sz="5600" b="1" dirty="0"/>
              <a:t> </a:t>
            </a:r>
            <a:endParaRPr lang="cs-CZ" sz="5600" dirty="0"/>
          </a:p>
          <a:p>
            <a:r>
              <a:rPr lang="cs-CZ" sz="5600" b="1" dirty="0"/>
              <a:t>Základní pojmy</a:t>
            </a:r>
            <a:r>
              <a:rPr lang="cs-CZ" sz="5600" dirty="0"/>
              <a:t>:</a:t>
            </a:r>
          </a:p>
          <a:p>
            <a:r>
              <a:rPr lang="cs-CZ" sz="5600" b="1" dirty="0"/>
              <a:t>Sociální interakce</a:t>
            </a:r>
            <a:r>
              <a:rPr lang="cs-CZ" sz="5600" dirty="0"/>
              <a:t> – vzájemné aktivní působení, ovlivňování jedinců, skupin a prostředí; jeden subjekt vyvolává svým jednáním změnu v jednání druhého subjektu (Hartl</a:t>
            </a:r>
            <a:r>
              <a:rPr lang="cs-CZ" sz="5600" dirty="0" smtClean="0"/>
              <a:t>, </a:t>
            </a:r>
            <a:r>
              <a:rPr lang="cs-CZ" sz="5600" dirty="0"/>
              <a:t>1994)</a:t>
            </a:r>
          </a:p>
          <a:p>
            <a:r>
              <a:rPr lang="cs-CZ" sz="5600" b="1" dirty="0" smtClean="0"/>
              <a:t>Sociální </a:t>
            </a:r>
            <a:r>
              <a:rPr lang="cs-CZ" sz="5600" b="1" dirty="0"/>
              <a:t>komunikace</a:t>
            </a:r>
            <a:r>
              <a:rPr lang="cs-CZ" sz="5600" dirty="0"/>
              <a:t> – Sdělování, tj. výměna informací (Mareš, Křivohlavý</a:t>
            </a:r>
            <a:r>
              <a:rPr lang="cs-CZ" sz="5600" dirty="0" smtClean="0"/>
              <a:t>, </a:t>
            </a:r>
            <a:r>
              <a:rPr lang="cs-CZ" sz="5600" dirty="0"/>
              <a:t>1995</a:t>
            </a:r>
            <a:r>
              <a:rPr lang="cs-CZ" sz="5600" dirty="0" smtClean="0"/>
              <a:t>)</a:t>
            </a:r>
          </a:p>
          <a:p>
            <a:r>
              <a:rPr lang="cs-CZ" sz="5600" b="1" dirty="0" smtClean="0"/>
              <a:t>Pedagogická interakce </a:t>
            </a:r>
            <a:r>
              <a:rPr lang="cs-CZ" sz="5600" dirty="0" smtClean="0"/>
              <a:t>– vzájemné působení dvou nebo více subjektů v průběhu výchovně vzdělávacího procesu </a:t>
            </a:r>
            <a:endParaRPr lang="cs-CZ" sz="5600" b="1" dirty="0"/>
          </a:p>
          <a:p>
            <a:r>
              <a:rPr lang="cs-CZ" sz="5600" b="1" dirty="0"/>
              <a:t>Pedagogická komunikace</a:t>
            </a:r>
            <a:r>
              <a:rPr lang="cs-CZ" sz="5600" dirty="0"/>
              <a:t> – Vzájemná výměna informací mezi účastníky výchovně vzdělávacího procesu, která slouží výukovým cílům (</a:t>
            </a:r>
            <a:r>
              <a:rPr lang="cs-CZ" sz="5600" dirty="0" err="1" smtClean="0"/>
              <a:t>Gavora</a:t>
            </a:r>
            <a:r>
              <a:rPr lang="cs-CZ" sz="5600" dirty="0" smtClean="0"/>
              <a:t>, </a:t>
            </a:r>
            <a:r>
              <a:rPr lang="cs-CZ" sz="5600" dirty="0"/>
              <a:t>1988)</a:t>
            </a:r>
            <a:endParaRPr lang="cs-CZ" sz="5600" b="1" dirty="0"/>
          </a:p>
          <a:p>
            <a:endParaRPr lang="cs-CZ" sz="5600" dirty="0"/>
          </a:p>
          <a:p>
            <a:r>
              <a:rPr lang="cs-CZ" sz="5600" b="1" dirty="0"/>
              <a:t>Funkce pedagogické komunikace ve v-v procesu:</a:t>
            </a:r>
          </a:p>
          <a:p>
            <a:pPr lvl="0"/>
            <a:r>
              <a:rPr lang="cs-CZ" sz="5600" dirty="0"/>
              <a:t>zprostředkovává společnou činnost účastníků nebo jednotlivých pracovních skupin;</a:t>
            </a:r>
          </a:p>
          <a:p>
            <a:pPr lvl="0"/>
            <a:r>
              <a:rPr lang="cs-CZ" sz="5600" dirty="0"/>
              <a:t>zprostředkovává vzájemné působení účastníků v nejširším smyslu včetně výměny informací, zkušeností, ale i motivů, postojů, emocí;</a:t>
            </a:r>
          </a:p>
          <a:p>
            <a:pPr lvl="0"/>
            <a:r>
              <a:rPr lang="cs-CZ" sz="5600" dirty="0"/>
              <a:t>zprostředkovává osobní i neosobní vztahy;</a:t>
            </a:r>
          </a:p>
          <a:p>
            <a:pPr lvl="0"/>
            <a:r>
              <a:rPr lang="cs-CZ" sz="5600" dirty="0"/>
              <a:t>formuje všechny účastníky pedagogického procesu, zejména pak osobnost žáků; </a:t>
            </a:r>
          </a:p>
          <a:p>
            <a:pPr lvl="0"/>
            <a:r>
              <a:rPr lang="cs-CZ" sz="5600" dirty="0"/>
              <a:t>je prostředkem k uskutečňování výchovy a vzdělávání, neboť cíl, učivo, metody atd. nemohou vystupovat v pedagogickém procesu přímo, ale ve slovní či mimoslovní podobě; </a:t>
            </a:r>
          </a:p>
          <a:p>
            <a:pPr lvl="0"/>
            <a:r>
              <a:rPr lang="cs-CZ" sz="5600" dirty="0"/>
              <a:t>konstituuje každý výchovně vzdělávací systém, neboť tvoří jednu z jeho hlavních složek, zajišťuje jeho fungování, vnáší do něj pohyb, vývoj, dynamiku, udržuje jeho stabilitu.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5400" dirty="0" smtClean="0"/>
              <a:t>Co bylo špatně?</a:t>
            </a:r>
            <a:endParaRPr lang="cs-CZ" sz="54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05192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cs-CZ" sz="3200" b="1" dirty="0" smtClean="0"/>
              <a:t>Sociální interakce</a:t>
            </a:r>
          </a:p>
          <a:p>
            <a:pPr>
              <a:spcAft>
                <a:spcPts val="600"/>
              </a:spcAft>
              <a:buNone/>
            </a:pPr>
            <a:r>
              <a:rPr lang="cs-CZ" sz="3200" dirty="0" smtClean="0"/>
              <a:t>	- vzájemné aktivní působení, ovlivňování jedinců, skupin a prostředí</a:t>
            </a:r>
          </a:p>
          <a:p>
            <a:pPr>
              <a:spcAft>
                <a:spcPts val="600"/>
              </a:spcAft>
            </a:pPr>
            <a:r>
              <a:rPr lang="cs-CZ" sz="3200" b="1" dirty="0" smtClean="0"/>
              <a:t>Pedagogická interakce</a:t>
            </a:r>
          </a:p>
          <a:p>
            <a:pPr>
              <a:spcAft>
                <a:spcPts val="600"/>
              </a:spcAft>
              <a:buNone/>
            </a:pPr>
            <a:r>
              <a:rPr lang="cs-CZ" sz="3200" dirty="0" smtClean="0"/>
              <a:t>	-vzájemné působení dvou nebo více subjektů v průběhu výchovně vzdělávacího procesu</a:t>
            </a:r>
          </a:p>
          <a:p>
            <a:pPr>
              <a:spcAft>
                <a:spcPts val="600"/>
              </a:spcAft>
            </a:pPr>
            <a:r>
              <a:rPr lang="cs-CZ" sz="3200" b="1" dirty="0" smtClean="0"/>
              <a:t>Sociální komunikace</a:t>
            </a:r>
          </a:p>
          <a:p>
            <a:pPr>
              <a:spcAft>
                <a:spcPts val="600"/>
              </a:spcAft>
              <a:buNone/>
            </a:pPr>
            <a:r>
              <a:rPr lang="cs-CZ" sz="3200" dirty="0" smtClean="0"/>
              <a:t>	- sdělování, tj. výměna informací </a:t>
            </a:r>
          </a:p>
          <a:p>
            <a:pPr>
              <a:spcAft>
                <a:spcPts val="600"/>
              </a:spcAft>
            </a:pPr>
            <a:r>
              <a:rPr lang="cs-CZ" sz="3200" b="1" dirty="0" smtClean="0"/>
              <a:t>Pedagogická komunikace</a:t>
            </a:r>
          </a:p>
          <a:p>
            <a:pPr>
              <a:spcAft>
                <a:spcPts val="600"/>
              </a:spcAft>
              <a:buNone/>
            </a:pPr>
            <a:r>
              <a:rPr lang="cs-CZ" sz="3200" dirty="0" smtClean="0"/>
              <a:t>	- Vzájemná výměna informací mezi účastníky výchovně vzdělávacího procesu, která slouží výukovým cílům</a:t>
            </a:r>
            <a:endParaRPr lang="cs-CZ" sz="3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3200" b="1" dirty="0" smtClean="0"/>
              <a:t>pedagogická komunikace</a:t>
            </a:r>
          </a:p>
          <a:p>
            <a:pPr algn="ctr">
              <a:buNone/>
            </a:pPr>
            <a:r>
              <a:rPr lang="cs-CZ" sz="3200" dirty="0" smtClean="0"/>
              <a:t>X </a:t>
            </a:r>
          </a:p>
          <a:p>
            <a:pPr algn="ctr">
              <a:buNone/>
            </a:pPr>
            <a:r>
              <a:rPr lang="cs-CZ" sz="3200" b="1" dirty="0" smtClean="0"/>
              <a:t>výuková komunikace</a:t>
            </a:r>
          </a:p>
          <a:p>
            <a:pPr algn="ctr">
              <a:buNone/>
            </a:pPr>
            <a:r>
              <a:rPr lang="cs-CZ" sz="3200" dirty="0" smtClean="0"/>
              <a:t>výměna informací mezi učitelem a žáky v rámci vyučovací jednotky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525963"/>
          </a:xfrm>
        </p:spPr>
        <p:txBody>
          <a:bodyPr/>
          <a:lstStyle/>
          <a:p>
            <a:r>
              <a:rPr lang="cs-CZ" dirty="0" smtClean="0"/>
              <a:t>prezentace obsahu vzdělávání</a:t>
            </a:r>
          </a:p>
          <a:p>
            <a:r>
              <a:rPr lang="cs-CZ" dirty="0" smtClean="0"/>
              <a:t>naplňování cílů výchovy a vzdělávání</a:t>
            </a:r>
          </a:p>
          <a:p>
            <a:r>
              <a:rPr lang="cs-CZ" dirty="0" smtClean="0"/>
              <a:t>řízení třídy </a:t>
            </a:r>
          </a:p>
          <a:p>
            <a:r>
              <a:rPr lang="cs-CZ" dirty="0" smtClean="0"/>
              <a:t>utváření vztahů mezi učitelem a žáky či mezi žáky vzájemně</a:t>
            </a:r>
          </a:p>
          <a:p>
            <a:r>
              <a:rPr lang="cs-CZ" dirty="0" smtClean="0"/>
              <a:t>utváření klimatu ve třídě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Funkce pedagogické komunikace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7705" y="613004"/>
            <a:ext cx="6594158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cs-CZ" sz="4400" i="0" spc="-285" dirty="0" smtClean="0">
                <a:latin typeface="Arial"/>
                <a:cs typeface="Arial"/>
              </a:rPr>
              <a:t>IRF struktura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3569" y="3429000"/>
            <a:ext cx="7556703" cy="2654188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241300" indent="-228600">
              <a:spcBef>
                <a:spcPts val="765"/>
              </a:spcBef>
              <a:buFontTx/>
              <a:buChar char="•"/>
              <a:tabLst>
                <a:tab pos="241300" algn="l"/>
              </a:tabLst>
            </a:pPr>
            <a:r>
              <a:rPr lang="cs-CZ" sz="2400" dirty="0" smtClean="0"/>
              <a:t>Jde tedy o </a:t>
            </a:r>
            <a:r>
              <a:rPr lang="cs-CZ" sz="2400" dirty="0" err="1" smtClean="0"/>
              <a:t>třísložkovou</a:t>
            </a:r>
            <a:r>
              <a:rPr lang="cs-CZ" sz="2400" dirty="0" smtClean="0"/>
              <a:t> sekvenci, kterou otevírá i uzavírá učitel. </a:t>
            </a:r>
            <a:endParaRPr lang="cs-CZ" sz="2400" spc="-150" dirty="0" smtClean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765"/>
              </a:spcBef>
              <a:buChar char="•"/>
              <a:tabLst>
                <a:tab pos="241300" algn="l"/>
              </a:tabLst>
            </a:pPr>
            <a:r>
              <a:rPr sz="2400" spc="-150" dirty="0" err="1" smtClean="0">
                <a:latin typeface="Arial"/>
                <a:cs typeface="Arial"/>
              </a:rPr>
              <a:t>Příklady</a:t>
            </a:r>
            <a:r>
              <a:rPr sz="2400" spc="-150" dirty="0">
                <a:latin typeface="Arial"/>
                <a:cs typeface="Arial"/>
              </a:rPr>
              <a:t>?</a:t>
            </a:r>
            <a:endParaRPr sz="2400" dirty="0">
              <a:latin typeface="Arial"/>
              <a:cs typeface="Arial"/>
            </a:endParaRPr>
          </a:p>
          <a:p>
            <a:pPr marL="12700" marR="204470">
              <a:lnSpc>
                <a:spcPct val="119600"/>
              </a:lnSpc>
            </a:pPr>
            <a:r>
              <a:rPr sz="2400" i="1" spc="-130" dirty="0">
                <a:solidFill>
                  <a:srgbClr val="843B0C"/>
                </a:solidFill>
                <a:latin typeface="Arial"/>
                <a:cs typeface="Arial"/>
              </a:rPr>
              <a:t>U: </a:t>
            </a:r>
            <a:r>
              <a:rPr sz="2400" i="1" spc="-165" dirty="0">
                <a:solidFill>
                  <a:srgbClr val="843B0C"/>
                </a:solidFill>
                <a:latin typeface="Arial"/>
                <a:cs typeface="Arial"/>
              </a:rPr>
              <a:t>„Jaké </a:t>
            </a:r>
            <a:r>
              <a:rPr sz="2400" i="1" spc="-95" dirty="0">
                <a:solidFill>
                  <a:srgbClr val="843B0C"/>
                </a:solidFill>
                <a:latin typeface="Arial"/>
                <a:cs typeface="Arial"/>
              </a:rPr>
              <a:t>je </a:t>
            </a:r>
            <a:r>
              <a:rPr sz="2400" i="1" spc="-110" dirty="0">
                <a:solidFill>
                  <a:srgbClr val="843B0C"/>
                </a:solidFill>
                <a:latin typeface="Arial"/>
                <a:cs typeface="Arial"/>
              </a:rPr>
              <a:t>hlavní </a:t>
            </a:r>
            <a:r>
              <a:rPr sz="2400" i="1" spc="-145" dirty="0">
                <a:solidFill>
                  <a:srgbClr val="843B0C"/>
                </a:solidFill>
                <a:latin typeface="Arial"/>
                <a:cs typeface="Arial"/>
              </a:rPr>
              <a:t>město </a:t>
            </a:r>
            <a:r>
              <a:rPr sz="2400" i="1" spc="-114" dirty="0">
                <a:solidFill>
                  <a:srgbClr val="843B0C"/>
                </a:solidFill>
                <a:latin typeface="Arial"/>
                <a:cs typeface="Arial"/>
              </a:rPr>
              <a:t>Argentiny?  </a:t>
            </a:r>
            <a:endParaRPr lang="cs-CZ" sz="2400" i="1" spc="-114" dirty="0" smtClean="0">
              <a:solidFill>
                <a:srgbClr val="843B0C"/>
              </a:solidFill>
              <a:latin typeface="Arial"/>
              <a:cs typeface="Arial"/>
            </a:endParaRPr>
          </a:p>
          <a:p>
            <a:pPr marL="12700" marR="204470">
              <a:lnSpc>
                <a:spcPct val="119600"/>
              </a:lnSpc>
            </a:pPr>
            <a:r>
              <a:rPr sz="2400" i="1" spc="-220" dirty="0" smtClean="0">
                <a:solidFill>
                  <a:srgbClr val="843B0C"/>
                </a:solidFill>
                <a:latin typeface="Arial"/>
                <a:cs typeface="Arial"/>
              </a:rPr>
              <a:t>Ž</a:t>
            </a:r>
            <a:r>
              <a:rPr sz="2400" i="1" spc="-220" dirty="0">
                <a:solidFill>
                  <a:srgbClr val="843B0C"/>
                </a:solidFill>
                <a:latin typeface="Arial"/>
                <a:cs typeface="Arial"/>
              </a:rPr>
              <a:t>: </a:t>
            </a:r>
            <a:r>
              <a:rPr sz="2400" i="1" spc="-210" dirty="0">
                <a:solidFill>
                  <a:srgbClr val="843B0C"/>
                </a:solidFill>
                <a:latin typeface="Arial"/>
                <a:cs typeface="Arial"/>
              </a:rPr>
              <a:t>Buenos</a:t>
            </a:r>
            <a:r>
              <a:rPr sz="2400" i="1" spc="-70" dirty="0">
                <a:solidFill>
                  <a:srgbClr val="843B0C"/>
                </a:solidFill>
                <a:latin typeface="Arial"/>
                <a:cs typeface="Arial"/>
              </a:rPr>
              <a:t> </a:t>
            </a:r>
            <a:r>
              <a:rPr sz="2400" i="1" spc="-140" dirty="0">
                <a:solidFill>
                  <a:srgbClr val="843B0C"/>
                </a:solidFill>
                <a:latin typeface="Arial"/>
                <a:cs typeface="Arial"/>
              </a:rPr>
              <a:t>Aires.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i="1" spc="-130" dirty="0">
                <a:solidFill>
                  <a:srgbClr val="843B0C"/>
                </a:solidFill>
                <a:latin typeface="Arial"/>
                <a:cs typeface="Arial"/>
              </a:rPr>
              <a:t>U: </a:t>
            </a:r>
            <a:r>
              <a:rPr sz="2400" i="1" spc="-155" dirty="0">
                <a:solidFill>
                  <a:srgbClr val="843B0C"/>
                </a:solidFill>
                <a:latin typeface="Arial"/>
                <a:cs typeface="Arial"/>
              </a:rPr>
              <a:t>Ano, </a:t>
            </a:r>
            <a:r>
              <a:rPr sz="2400" i="1" spc="-190" dirty="0" err="1">
                <a:solidFill>
                  <a:srgbClr val="843B0C"/>
                </a:solidFill>
                <a:latin typeface="Arial"/>
                <a:cs typeface="Arial"/>
              </a:rPr>
              <a:t>správně</a:t>
            </a:r>
            <a:r>
              <a:rPr sz="2400" i="1" spc="-190" dirty="0" smtClean="0">
                <a:solidFill>
                  <a:srgbClr val="843B0C"/>
                </a:solidFill>
                <a:latin typeface="Arial"/>
                <a:cs typeface="Arial"/>
              </a:rPr>
              <a:t>…“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13842" y="2554223"/>
            <a:ext cx="668655" cy="465512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70"/>
              </a:spcBef>
            </a:pPr>
            <a:r>
              <a:rPr sz="1400" spc="-80" dirty="0">
                <a:latin typeface="Arial"/>
                <a:cs typeface="Arial"/>
              </a:rPr>
              <a:t>Iniciace</a:t>
            </a:r>
            <a:endParaRPr sz="1400" dirty="0">
              <a:latin typeface="Arial"/>
              <a:cs typeface="Arial"/>
            </a:endParaRPr>
          </a:p>
          <a:p>
            <a:pPr marL="92075">
              <a:lnSpc>
                <a:spcPct val="100000"/>
              </a:lnSpc>
            </a:pPr>
            <a:r>
              <a:rPr sz="1400" spc="-55" dirty="0">
                <a:latin typeface="Arial"/>
                <a:cs typeface="Arial"/>
              </a:rPr>
              <a:t>Učitel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62556" y="2554223"/>
            <a:ext cx="644843" cy="465512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70"/>
              </a:spcBef>
            </a:pPr>
            <a:r>
              <a:rPr sz="1400" spc="-110" dirty="0">
                <a:latin typeface="Arial"/>
                <a:cs typeface="Arial"/>
              </a:rPr>
              <a:t>Replika</a:t>
            </a:r>
            <a:endParaRPr sz="1400" dirty="0">
              <a:latin typeface="Arial"/>
              <a:cs typeface="Arial"/>
            </a:endParaRPr>
          </a:p>
          <a:p>
            <a:pPr marL="90805">
              <a:lnSpc>
                <a:spcPct val="100000"/>
              </a:lnSpc>
            </a:pPr>
            <a:r>
              <a:rPr sz="1400" spc="-165" dirty="0">
                <a:latin typeface="Arial"/>
                <a:cs typeface="Arial"/>
              </a:rPr>
              <a:t>Žák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42108" y="2415540"/>
            <a:ext cx="925837" cy="590546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6195" rIns="0" bIns="0" rtlCol="0">
            <a:spAutoFit/>
          </a:bodyPr>
          <a:lstStyle/>
          <a:p>
            <a:pPr marL="90805" marR="92710">
              <a:lnSpc>
                <a:spcPct val="100000"/>
              </a:lnSpc>
              <a:spcBef>
                <a:spcPts val="285"/>
              </a:spcBef>
            </a:pPr>
            <a:r>
              <a:rPr sz="1200" spc="-300" dirty="0">
                <a:latin typeface="Arial"/>
                <a:cs typeface="Arial"/>
              </a:rPr>
              <a:t>F</a:t>
            </a:r>
            <a:r>
              <a:rPr sz="1200" spc="-110" dirty="0">
                <a:latin typeface="Arial"/>
                <a:cs typeface="Arial"/>
              </a:rPr>
              <a:t>e</a:t>
            </a:r>
            <a:r>
              <a:rPr sz="1200" spc="-105" dirty="0">
                <a:latin typeface="Arial"/>
                <a:cs typeface="Arial"/>
              </a:rPr>
              <a:t>e</a:t>
            </a:r>
            <a:r>
              <a:rPr sz="1200" spc="-65" dirty="0">
                <a:latin typeface="Arial"/>
                <a:cs typeface="Arial"/>
              </a:rPr>
              <a:t>d</a:t>
            </a:r>
            <a:r>
              <a:rPr sz="1200" spc="-60" dirty="0">
                <a:latin typeface="Arial"/>
                <a:cs typeface="Arial"/>
              </a:rPr>
              <a:t>b</a:t>
            </a:r>
            <a:r>
              <a:rPr sz="1200" spc="-100" dirty="0">
                <a:latin typeface="Arial"/>
                <a:cs typeface="Arial"/>
              </a:rPr>
              <a:t>ack  </a:t>
            </a:r>
            <a:r>
              <a:rPr sz="1200" spc="-50" dirty="0">
                <a:latin typeface="Arial"/>
                <a:cs typeface="Arial"/>
              </a:rPr>
              <a:t>pozitivní  </a:t>
            </a:r>
            <a:r>
              <a:rPr sz="1200" spc="-55" dirty="0">
                <a:latin typeface="Arial"/>
                <a:cs typeface="Arial"/>
              </a:rPr>
              <a:t>Učitel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30268" y="2692907"/>
            <a:ext cx="1161574" cy="248786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60"/>
              </a:spcBef>
            </a:pPr>
            <a:r>
              <a:rPr sz="1400" spc="-130" dirty="0">
                <a:latin typeface="Arial"/>
                <a:cs typeface="Arial"/>
              </a:rPr>
              <a:t>Další</a:t>
            </a:r>
            <a:r>
              <a:rPr sz="1400" spc="-105" dirty="0">
                <a:latin typeface="Arial"/>
                <a:cs typeface="Arial"/>
              </a:rPr>
              <a:t> </a:t>
            </a:r>
            <a:r>
              <a:rPr sz="1400" spc="-114" dirty="0">
                <a:latin typeface="Arial"/>
                <a:cs typeface="Arial"/>
              </a:rPr>
              <a:t>sekvence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682496" y="2839211"/>
            <a:ext cx="479108" cy="76200"/>
          </a:xfrm>
          <a:custGeom>
            <a:avLst/>
            <a:gdLst/>
            <a:ahLst/>
            <a:cxnLst/>
            <a:rect l="l" t="t" r="r" b="b"/>
            <a:pathLst>
              <a:path w="638810" h="76200">
                <a:moveTo>
                  <a:pt x="562610" y="0"/>
                </a:moveTo>
                <a:lnTo>
                  <a:pt x="562610" y="76200"/>
                </a:lnTo>
                <a:lnTo>
                  <a:pt x="626110" y="44450"/>
                </a:lnTo>
                <a:lnTo>
                  <a:pt x="575310" y="44450"/>
                </a:lnTo>
                <a:lnTo>
                  <a:pt x="575310" y="31750"/>
                </a:lnTo>
                <a:lnTo>
                  <a:pt x="626110" y="31750"/>
                </a:lnTo>
                <a:lnTo>
                  <a:pt x="562610" y="0"/>
                </a:lnTo>
                <a:close/>
              </a:path>
              <a:path w="638810" h="76200">
                <a:moveTo>
                  <a:pt x="562610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562610" y="44450"/>
                </a:lnTo>
                <a:lnTo>
                  <a:pt x="562610" y="31750"/>
                </a:lnTo>
                <a:close/>
              </a:path>
              <a:path w="638810" h="76200">
                <a:moveTo>
                  <a:pt x="626110" y="31750"/>
                </a:moveTo>
                <a:lnTo>
                  <a:pt x="575310" y="31750"/>
                </a:lnTo>
                <a:lnTo>
                  <a:pt x="575310" y="44450"/>
                </a:lnTo>
                <a:lnTo>
                  <a:pt x="626110" y="44450"/>
                </a:lnTo>
                <a:lnTo>
                  <a:pt x="638810" y="38100"/>
                </a:lnTo>
                <a:lnTo>
                  <a:pt x="62611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807208" y="2839211"/>
            <a:ext cx="334804" cy="76200"/>
          </a:xfrm>
          <a:custGeom>
            <a:avLst/>
            <a:gdLst/>
            <a:ahLst/>
            <a:cxnLst/>
            <a:rect l="l" t="t" r="r" b="b"/>
            <a:pathLst>
              <a:path w="446404" h="76200">
                <a:moveTo>
                  <a:pt x="370204" y="0"/>
                </a:moveTo>
                <a:lnTo>
                  <a:pt x="370204" y="76200"/>
                </a:lnTo>
                <a:lnTo>
                  <a:pt x="433704" y="44450"/>
                </a:lnTo>
                <a:lnTo>
                  <a:pt x="382904" y="44450"/>
                </a:lnTo>
                <a:lnTo>
                  <a:pt x="382904" y="31750"/>
                </a:lnTo>
                <a:lnTo>
                  <a:pt x="433704" y="31750"/>
                </a:lnTo>
                <a:lnTo>
                  <a:pt x="370204" y="0"/>
                </a:lnTo>
                <a:close/>
              </a:path>
              <a:path w="446404" h="76200">
                <a:moveTo>
                  <a:pt x="370204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370204" y="44450"/>
                </a:lnTo>
                <a:lnTo>
                  <a:pt x="370204" y="31750"/>
                </a:lnTo>
                <a:close/>
              </a:path>
              <a:path w="446404" h="76200">
                <a:moveTo>
                  <a:pt x="433704" y="31750"/>
                </a:moveTo>
                <a:lnTo>
                  <a:pt x="382904" y="31750"/>
                </a:lnTo>
                <a:lnTo>
                  <a:pt x="382904" y="44450"/>
                </a:lnTo>
                <a:lnTo>
                  <a:pt x="433704" y="44450"/>
                </a:lnTo>
                <a:lnTo>
                  <a:pt x="446404" y="38100"/>
                </a:lnTo>
                <a:lnTo>
                  <a:pt x="433704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946779" y="2839211"/>
            <a:ext cx="482918" cy="76200"/>
          </a:xfrm>
          <a:custGeom>
            <a:avLst/>
            <a:gdLst/>
            <a:ahLst/>
            <a:cxnLst/>
            <a:rect l="l" t="t" r="r" b="b"/>
            <a:pathLst>
              <a:path w="643889" h="76200">
                <a:moveTo>
                  <a:pt x="567563" y="0"/>
                </a:moveTo>
                <a:lnTo>
                  <a:pt x="567563" y="76200"/>
                </a:lnTo>
                <a:lnTo>
                  <a:pt x="631063" y="44450"/>
                </a:lnTo>
                <a:lnTo>
                  <a:pt x="580263" y="44450"/>
                </a:lnTo>
                <a:lnTo>
                  <a:pt x="580263" y="31750"/>
                </a:lnTo>
                <a:lnTo>
                  <a:pt x="631063" y="31750"/>
                </a:lnTo>
                <a:lnTo>
                  <a:pt x="567563" y="0"/>
                </a:lnTo>
                <a:close/>
              </a:path>
              <a:path w="643889" h="76200">
                <a:moveTo>
                  <a:pt x="567563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567563" y="44450"/>
                </a:lnTo>
                <a:lnTo>
                  <a:pt x="567563" y="31750"/>
                </a:lnTo>
                <a:close/>
              </a:path>
              <a:path w="643889" h="76200">
                <a:moveTo>
                  <a:pt x="631063" y="31750"/>
                </a:moveTo>
                <a:lnTo>
                  <a:pt x="580263" y="31750"/>
                </a:lnTo>
                <a:lnTo>
                  <a:pt x="580263" y="44450"/>
                </a:lnTo>
                <a:lnTo>
                  <a:pt x="631063" y="44450"/>
                </a:lnTo>
                <a:lnTo>
                  <a:pt x="643763" y="38100"/>
                </a:lnTo>
                <a:lnTo>
                  <a:pt x="631063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1_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334</TotalTime>
  <Words>572</Words>
  <Application>Microsoft Office PowerPoint</Application>
  <PresentationFormat>Předvádění na obrazovce (4:3)</PresentationFormat>
  <Paragraphs>131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19</vt:i4>
      </vt:variant>
    </vt:vector>
  </HeadingPairs>
  <TitlesOfParts>
    <vt:vector size="21" baseType="lpstr">
      <vt:lpstr>1_Vrchol</vt:lpstr>
      <vt:lpstr>Shluk</vt:lpstr>
      <vt:lpstr>Pedagogická komunikace</vt:lpstr>
      <vt:lpstr>Umět komunikovat se vyplatí </vt:lpstr>
      <vt:lpstr>Reflexe četby</vt:lpstr>
      <vt:lpstr>Pedagogická komunikace a interakce</vt:lpstr>
      <vt:lpstr>Snímek 5</vt:lpstr>
      <vt:lpstr>Základní pojmy</vt:lpstr>
      <vt:lpstr>Základní pojmy</vt:lpstr>
      <vt:lpstr>Funkce pedagogické komunikace</vt:lpstr>
      <vt:lpstr>IRF struktura</vt:lpstr>
      <vt:lpstr>Vyzkoušejte si IRF struktury</vt:lpstr>
      <vt:lpstr>Využití prostoru - Proxemika</vt:lpstr>
      <vt:lpstr>Proxemické zóny</vt:lpstr>
      <vt:lpstr>Proxemika ve škole</vt:lpstr>
      <vt:lpstr>Akční zóna učitele</vt:lpstr>
      <vt:lpstr>Vše jen v rukou učitele?</vt:lpstr>
      <vt:lpstr>Ukázka z výzkumů</vt:lpstr>
      <vt:lpstr>Emocionální stránka pedagogické komunikace</vt:lpstr>
      <vt:lpstr>Komunikační hry - sochař</vt:lpstr>
      <vt:lpstr>Snímek 19</vt:lpstr>
    </vt:vector>
  </TitlesOfParts>
  <Company>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</dc:creator>
  <cp:lastModifiedBy>Pospisil</cp:lastModifiedBy>
  <cp:revision>33</cp:revision>
  <cp:lastPrinted>2016-02-22T10:16:43Z</cp:lastPrinted>
  <dcterms:created xsi:type="dcterms:W3CDTF">2013-02-18T11:49:40Z</dcterms:created>
  <dcterms:modified xsi:type="dcterms:W3CDTF">2019-10-07T05:51:52Z</dcterms:modified>
</cp:coreProperties>
</file>