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sldIdLst>
    <p:sldId id="259" r:id="rId3"/>
    <p:sldId id="262" r:id="rId4"/>
    <p:sldId id="261" r:id="rId5"/>
    <p:sldId id="257" r:id="rId6"/>
    <p:sldId id="260" r:id="rId7"/>
    <p:sldId id="285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82" r:id="rId16"/>
    <p:sldId id="270" r:id="rId17"/>
    <p:sldId id="284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3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21. 10. 2019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9070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21. 10. 2019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6977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21. 10. 2019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9868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21. 10. 2019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3790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21. 10. 2019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3292058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21. 10. 2019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Dvojitá šipka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Dvojitá šipka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42378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21. 10. 2019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11262900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21. 10. 2019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32299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21. 10. 2019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21551149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21. 10. 2019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48225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21. 10. 2019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6013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21. 10. 2019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20389076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21. 10. 2019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Dvojitá šipka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46624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21. 10. 2019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91759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21. 10. 2019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8318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21. 10. 2019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Dvojitá šipka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Dvojitá šipka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11919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21. 10. 2019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2020892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21. 10. 2019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8147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21. 10. 2019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587378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21. 10. 2019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195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21. 10. 2019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37462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21. 10. 2019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Dvojitá šipka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11845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21. 10. 2019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6708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21. 10. 2019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5629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Pedagogická komunikace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3611606"/>
            <a:ext cx="10363200" cy="1677085"/>
          </a:xfrm>
        </p:spPr>
        <p:txBody>
          <a:bodyPr>
            <a:normAutofit fontScale="62500" lnSpcReduction="20000"/>
          </a:bodyPr>
          <a:lstStyle/>
          <a:p>
            <a:r>
              <a:rPr lang="cs-CZ" sz="3400" dirty="0" smtClean="0"/>
              <a:t>Definice dialogického vyučování</a:t>
            </a:r>
            <a:endParaRPr lang="cs-CZ" sz="3400" dirty="0" smtClean="0"/>
          </a:p>
          <a:p>
            <a:r>
              <a:rPr lang="cs-CZ" sz="3400" dirty="0" smtClean="0"/>
              <a:t>Dialogické vyučování</a:t>
            </a:r>
          </a:p>
          <a:p>
            <a:r>
              <a:rPr lang="cs-CZ" sz="3400" dirty="0" smtClean="0"/>
              <a:t>Otázky pedagoga podle kognitivních a afektivních cílů</a:t>
            </a:r>
          </a:p>
          <a:p>
            <a:r>
              <a:rPr lang="cs-CZ" sz="3400" dirty="0" smtClean="0"/>
              <a:t>Vedení rozhovoru</a:t>
            </a:r>
          </a:p>
          <a:p>
            <a:r>
              <a:rPr lang="cs-CZ" sz="3400" dirty="0" smtClean="0"/>
              <a:t>Aktivní naslouchání</a:t>
            </a:r>
            <a:endParaRPr lang="cs-CZ" sz="3400" dirty="0" smtClean="0"/>
          </a:p>
        </p:txBody>
      </p:sp>
    </p:spTree>
    <p:extLst>
      <p:ext uri="{BB962C8B-B14F-4D97-AF65-F5344CB8AC3E}">
        <p14:creationId xmlns:p14="http://schemas.microsoft.com/office/powerpoint/2010/main" xmlns="" val="33897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52596" y="1785927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otázky nižší kognitivní náročnosti </a:t>
            </a:r>
            <a:r>
              <a:rPr lang="cs-CZ" dirty="0" smtClean="0"/>
              <a:t>jsou zaměřeny na doslovné vybavení si faktu, který byl již aspoň jednou v nějaké podobě učitelem prezentován. Tento typ otázek koresponduje s úrovní „zapamatování“ (případně „porozumění“) dle </a:t>
            </a:r>
            <a:r>
              <a:rPr lang="cs-CZ" dirty="0" err="1" smtClean="0"/>
              <a:t>Bloomovy</a:t>
            </a:r>
            <a:r>
              <a:rPr lang="cs-CZ" dirty="0" smtClean="0"/>
              <a:t> taxonomie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otázky vyšší kognitivní náročnosti</a:t>
            </a:r>
            <a:r>
              <a:rPr lang="cs-CZ" b="1" i="1" dirty="0" smtClean="0"/>
              <a:t> </a:t>
            </a:r>
            <a:r>
              <a:rPr lang="cs-CZ" dirty="0" smtClean="0"/>
              <a:t>splňují dvě podmínky: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1. dle </a:t>
            </a:r>
            <a:r>
              <a:rPr lang="cs-CZ" dirty="0" err="1" smtClean="0"/>
              <a:t>Bloomovy</a:t>
            </a:r>
            <a:r>
              <a:rPr lang="cs-CZ" dirty="0" smtClean="0"/>
              <a:t> taxonomické tabulky se vztahují na zbylé 	kognitivní procesy</a:t>
            </a:r>
          </a:p>
          <a:p>
            <a:pPr>
              <a:buNone/>
            </a:pPr>
            <a:r>
              <a:rPr lang="cs-CZ" dirty="0" smtClean="0"/>
              <a:t>	2. odpověď na takovou otázku nesmí být přímo dostupná</a:t>
            </a:r>
          </a:p>
          <a:p>
            <a:pPr>
              <a:buNone/>
            </a:pPr>
            <a:r>
              <a:rPr lang="cs-CZ" dirty="0" smtClean="0"/>
              <a:t>		z učebnice či jiného materiálu, který mají žáci k 	dispozici.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Otázky nižší a vyšší kognitivní náročnosti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66394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 jaký typ otázky se jedná?</a:t>
            </a:r>
          </a:p>
          <a:p>
            <a:pPr>
              <a:buNone/>
            </a:pPr>
            <a:r>
              <a:rPr lang="cs-CZ" i="1" dirty="0" smtClean="0"/>
              <a:t>„Zhodnoťte dopad vlády Marie Terezie pro české země…“</a:t>
            </a:r>
          </a:p>
          <a:p>
            <a:pPr>
              <a:buNone/>
            </a:pPr>
            <a:endParaRPr lang="cs-CZ" i="1" dirty="0" smtClean="0"/>
          </a:p>
          <a:p>
            <a:r>
              <a:rPr lang="cs-CZ" dirty="0" smtClean="0"/>
              <a:t>A) žák může vytvořit odpověď na základě svých znalostí (vyšší kognitivní proces), </a:t>
            </a:r>
          </a:p>
          <a:p>
            <a:r>
              <a:rPr lang="cs-CZ" dirty="0" smtClean="0"/>
              <a:t>B) žák si může vybavit odpověď na tuto otázku z minulé hodiny (nižší kognitivní proces).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Kategorizovat není vždy snadné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640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238348" y="1428736"/>
            <a:ext cx="8229600" cy="4857784"/>
          </a:xfrm>
        </p:spPr>
        <p:txBody>
          <a:bodyPr>
            <a:normAutofit/>
          </a:bodyPr>
          <a:lstStyle/>
          <a:p>
            <a:r>
              <a:rPr lang="cs-CZ" dirty="0" smtClean="0"/>
              <a:t>Kritikové školního vzdělávání dlouhodobě tvrdí, že učitelé vedou žáky pouze k memorování a osvojení si faktů, ovšem bez důrazu na vyšší kognitivní procesy myšlení, jako je aplikace, syntéza či hodnocení.</a:t>
            </a:r>
          </a:p>
          <a:p>
            <a:endParaRPr lang="cs-CZ" dirty="0" smtClean="0"/>
          </a:p>
          <a:p>
            <a:r>
              <a:rPr lang="cs-CZ" dirty="0" smtClean="0"/>
              <a:t>Nemusí být pravdivé, často schází empirické důkazy, </a:t>
            </a:r>
            <a:r>
              <a:rPr lang="cs-CZ" dirty="0" smtClean="0"/>
              <a:t>o který by mohl být opřen tak závažný hodnotový soud.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Jsou otázky vyšší kognitivní náročnosti „lepší“?</a:t>
            </a:r>
          </a:p>
        </p:txBody>
      </p:sp>
    </p:spTree>
    <p:extLst>
      <p:ext uri="{BB962C8B-B14F-4D97-AF65-F5344CB8AC3E}">
        <p14:creationId xmlns:p14="http://schemas.microsoft.com/office/powerpoint/2010/main" xmlns="" val="197782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98000" y="52387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196667" y="52387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995333" y="52387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10933" y="52387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61533" y="52387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98000" y="48450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196667" y="48450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95333" y="48450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10933" y="48450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261533" y="48450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398000" y="44513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196667" y="44513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995333" y="44513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810933" y="44513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61533" y="44513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398000" y="40576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196667" y="40576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995333" y="40576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810933" y="40576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61533" y="40576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398000" y="36639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196667" y="36639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995333" y="36639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810933" y="36639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61533" y="36639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398000" y="32702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196667" y="32702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995333" y="32702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810933" y="32702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61533" y="32702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398000" y="28765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196667" y="28765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995333" y="28765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810933" y="28765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61533" y="28765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398000" y="24828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196667" y="24828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995333" y="24828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810933" y="24828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261533" y="24828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398000" y="20891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196667" y="20891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995333" y="20891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810933" y="20891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261533" y="20891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9398000" y="16954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196667" y="16954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995333" y="16954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810933" y="16954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261533" y="16954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845734" y="1917700"/>
            <a:ext cx="7636933" cy="3721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845734" y="1689100"/>
            <a:ext cx="7636933" cy="2133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930400" y="1955800"/>
            <a:ext cx="880533" cy="3683000"/>
          </a:xfrm>
          <a:custGeom>
            <a:avLst/>
            <a:gdLst/>
            <a:ahLst/>
            <a:cxnLst/>
            <a:rect l="l" t="t" r="r" b="b"/>
            <a:pathLst>
              <a:path w="660400" h="3683000">
                <a:moveTo>
                  <a:pt x="660400" y="0"/>
                </a:moveTo>
                <a:lnTo>
                  <a:pt x="0" y="0"/>
                </a:lnTo>
                <a:lnTo>
                  <a:pt x="0" y="3683000"/>
                </a:lnTo>
                <a:lnTo>
                  <a:pt x="660400" y="3683000"/>
                </a:lnTo>
                <a:lnTo>
                  <a:pt x="66040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131733" y="3124200"/>
            <a:ext cx="863600" cy="2514600"/>
          </a:xfrm>
          <a:custGeom>
            <a:avLst/>
            <a:gdLst/>
            <a:ahLst/>
            <a:cxnLst/>
            <a:rect l="l" t="t" r="r" b="b"/>
            <a:pathLst>
              <a:path w="647700" h="2514600">
                <a:moveTo>
                  <a:pt x="647700" y="0"/>
                </a:moveTo>
                <a:lnTo>
                  <a:pt x="0" y="0"/>
                </a:lnTo>
                <a:lnTo>
                  <a:pt x="0" y="2514600"/>
                </a:lnTo>
                <a:lnTo>
                  <a:pt x="647700" y="2514600"/>
                </a:lnTo>
                <a:lnTo>
                  <a:pt x="64770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316134" y="3581400"/>
            <a:ext cx="880533" cy="2057400"/>
          </a:xfrm>
          <a:custGeom>
            <a:avLst/>
            <a:gdLst/>
            <a:ahLst/>
            <a:cxnLst/>
            <a:rect l="l" t="t" r="r" b="b"/>
            <a:pathLst>
              <a:path w="660400" h="2057400">
                <a:moveTo>
                  <a:pt x="660400" y="0"/>
                </a:moveTo>
                <a:lnTo>
                  <a:pt x="0" y="0"/>
                </a:lnTo>
                <a:lnTo>
                  <a:pt x="0" y="2057400"/>
                </a:lnTo>
                <a:lnTo>
                  <a:pt x="660400" y="2057400"/>
                </a:lnTo>
                <a:lnTo>
                  <a:pt x="66040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517467" y="3733800"/>
            <a:ext cx="880533" cy="1905000"/>
          </a:xfrm>
          <a:custGeom>
            <a:avLst/>
            <a:gdLst/>
            <a:ahLst/>
            <a:cxnLst/>
            <a:rect l="l" t="t" r="r" b="b"/>
            <a:pathLst>
              <a:path w="660400" h="1905000">
                <a:moveTo>
                  <a:pt x="660400" y="0"/>
                </a:moveTo>
                <a:lnTo>
                  <a:pt x="0" y="0"/>
                </a:lnTo>
                <a:lnTo>
                  <a:pt x="0" y="1905000"/>
                </a:lnTo>
                <a:lnTo>
                  <a:pt x="660400" y="1905000"/>
                </a:lnTo>
                <a:lnTo>
                  <a:pt x="66040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930400" y="1689100"/>
            <a:ext cx="880533" cy="266700"/>
          </a:xfrm>
          <a:custGeom>
            <a:avLst/>
            <a:gdLst/>
            <a:ahLst/>
            <a:cxnLst/>
            <a:rect l="l" t="t" r="r" b="b"/>
            <a:pathLst>
              <a:path w="660400" h="266700">
                <a:moveTo>
                  <a:pt x="660400" y="0"/>
                </a:moveTo>
                <a:lnTo>
                  <a:pt x="0" y="0"/>
                </a:lnTo>
                <a:lnTo>
                  <a:pt x="0" y="266700"/>
                </a:lnTo>
                <a:lnTo>
                  <a:pt x="660400" y="266700"/>
                </a:lnTo>
                <a:lnTo>
                  <a:pt x="66040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131733" y="1689100"/>
            <a:ext cx="863600" cy="1435100"/>
          </a:xfrm>
          <a:custGeom>
            <a:avLst/>
            <a:gdLst/>
            <a:ahLst/>
            <a:cxnLst/>
            <a:rect l="l" t="t" r="r" b="b"/>
            <a:pathLst>
              <a:path w="647700" h="1435100">
                <a:moveTo>
                  <a:pt x="647700" y="0"/>
                </a:moveTo>
                <a:lnTo>
                  <a:pt x="0" y="0"/>
                </a:lnTo>
                <a:lnTo>
                  <a:pt x="0" y="1435100"/>
                </a:lnTo>
                <a:lnTo>
                  <a:pt x="647700" y="1435100"/>
                </a:lnTo>
                <a:lnTo>
                  <a:pt x="64770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316134" y="1689100"/>
            <a:ext cx="880533" cy="1892300"/>
          </a:xfrm>
          <a:custGeom>
            <a:avLst/>
            <a:gdLst/>
            <a:ahLst/>
            <a:cxnLst/>
            <a:rect l="l" t="t" r="r" b="b"/>
            <a:pathLst>
              <a:path w="660400" h="1892300">
                <a:moveTo>
                  <a:pt x="660400" y="0"/>
                </a:moveTo>
                <a:lnTo>
                  <a:pt x="0" y="0"/>
                </a:lnTo>
                <a:lnTo>
                  <a:pt x="0" y="1892300"/>
                </a:lnTo>
                <a:lnTo>
                  <a:pt x="660400" y="1892300"/>
                </a:lnTo>
                <a:lnTo>
                  <a:pt x="66040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517467" y="1689100"/>
            <a:ext cx="880533" cy="2044700"/>
          </a:xfrm>
          <a:custGeom>
            <a:avLst/>
            <a:gdLst/>
            <a:ahLst/>
            <a:cxnLst/>
            <a:rect l="l" t="t" r="r" b="b"/>
            <a:pathLst>
              <a:path w="660400" h="2044700">
                <a:moveTo>
                  <a:pt x="660400" y="0"/>
                </a:moveTo>
                <a:lnTo>
                  <a:pt x="0" y="0"/>
                </a:lnTo>
                <a:lnTo>
                  <a:pt x="0" y="2044700"/>
                </a:lnTo>
                <a:lnTo>
                  <a:pt x="660400" y="2044700"/>
                </a:lnTo>
                <a:lnTo>
                  <a:pt x="66040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261533" y="1695450"/>
            <a:ext cx="0" cy="3937000"/>
          </a:xfrm>
          <a:custGeom>
            <a:avLst/>
            <a:gdLst/>
            <a:ahLst/>
            <a:cxnLst/>
            <a:rect l="l" t="t" r="r" b="b"/>
            <a:pathLst>
              <a:path h="3937000">
                <a:moveTo>
                  <a:pt x="0" y="3937002"/>
                </a:moveTo>
                <a:lnTo>
                  <a:pt x="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210733" y="5632452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210733" y="5238751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210733" y="4845051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210733" y="4451351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210733" y="4057651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210733" y="3663951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210733" y="3270250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210733" y="2876550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210733" y="2482850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210733" y="2089150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210733" y="1695450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261534" y="5632450"/>
            <a:ext cx="8805333" cy="0"/>
          </a:xfrm>
          <a:custGeom>
            <a:avLst/>
            <a:gdLst/>
            <a:ahLst/>
            <a:cxnLst/>
            <a:rect l="l" t="t" r="r" b="b"/>
            <a:pathLst>
              <a:path w="6604000">
                <a:moveTo>
                  <a:pt x="0" y="0"/>
                </a:moveTo>
                <a:lnTo>
                  <a:pt x="660400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261533" y="5632450"/>
            <a:ext cx="0" cy="88900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0"/>
                </a:moveTo>
                <a:lnTo>
                  <a:pt x="0" y="8890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462867" y="5632450"/>
            <a:ext cx="0" cy="88900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0"/>
                </a:moveTo>
                <a:lnTo>
                  <a:pt x="0" y="8890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664201" y="5632450"/>
            <a:ext cx="0" cy="88900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0"/>
                </a:moveTo>
                <a:lnTo>
                  <a:pt x="0" y="8890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865536" y="5632450"/>
            <a:ext cx="0" cy="88900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0"/>
                </a:moveTo>
                <a:lnTo>
                  <a:pt x="0" y="8890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0066871" y="5632450"/>
            <a:ext cx="0" cy="88900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0"/>
                </a:moveTo>
                <a:lnTo>
                  <a:pt x="0" y="8890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791040" y="4362564"/>
            <a:ext cx="332739" cy="13901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000" spc="15" dirty="0">
                <a:latin typeface="Trebuchet MS"/>
                <a:cs typeface="Trebuchet MS"/>
              </a:rPr>
              <a:t>30%</a:t>
            </a:r>
            <a:endParaRPr sz="1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spc="15" dirty="0">
                <a:latin typeface="Trebuchet MS"/>
                <a:cs typeface="Trebuchet MS"/>
              </a:rPr>
              <a:t>20%</a:t>
            </a:r>
            <a:endParaRPr sz="1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spc="15" dirty="0">
                <a:latin typeface="Trebuchet MS"/>
                <a:cs typeface="Trebuchet MS"/>
              </a:rPr>
              <a:t>10%</a:t>
            </a:r>
            <a:endParaRPr sz="1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69850" algn="ctr">
              <a:lnSpc>
                <a:spcPct val="100000"/>
              </a:lnSpc>
              <a:spcBef>
                <a:spcPts val="5"/>
              </a:spcBef>
            </a:pPr>
            <a:r>
              <a:rPr sz="1000" spc="35" dirty="0">
                <a:latin typeface="Trebuchet MS"/>
                <a:cs typeface="Trebuchet MS"/>
              </a:rPr>
              <a:t>0%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791040" y="3967759"/>
            <a:ext cx="32342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5" dirty="0">
                <a:latin typeface="Trebuchet MS"/>
                <a:cs typeface="Trebuchet MS"/>
              </a:rPr>
              <a:t>40%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791040" y="3572941"/>
            <a:ext cx="32342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5" dirty="0">
                <a:latin typeface="Trebuchet MS"/>
                <a:cs typeface="Trebuchet MS"/>
              </a:rPr>
              <a:t>50%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714248" y="1598892"/>
            <a:ext cx="408093" cy="17979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5" dirty="0">
                <a:latin typeface="Trebuchet MS"/>
                <a:cs typeface="Trebuchet MS"/>
              </a:rPr>
              <a:t>100%</a:t>
            </a:r>
            <a:endParaRPr sz="1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69850">
              <a:lnSpc>
                <a:spcPct val="100000"/>
              </a:lnSpc>
            </a:pPr>
            <a:r>
              <a:rPr sz="1000" spc="15" dirty="0">
                <a:latin typeface="Trebuchet MS"/>
                <a:cs typeface="Trebuchet MS"/>
              </a:rPr>
              <a:t>90%</a:t>
            </a:r>
            <a:endParaRPr sz="1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69850">
              <a:lnSpc>
                <a:spcPct val="100000"/>
              </a:lnSpc>
            </a:pPr>
            <a:r>
              <a:rPr sz="1000" spc="15" dirty="0">
                <a:latin typeface="Trebuchet MS"/>
                <a:cs typeface="Trebuchet MS"/>
              </a:rPr>
              <a:t>80%</a:t>
            </a:r>
            <a:endParaRPr sz="1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69850">
              <a:lnSpc>
                <a:spcPct val="100000"/>
              </a:lnSpc>
              <a:spcBef>
                <a:spcPts val="5"/>
              </a:spcBef>
            </a:pPr>
            <a:r>
              <a:rPr sz="1000" spc="15" dirty="0">
                <a:latin typeface="Trebuchet MS"/>
                <a:cs typeface="Trebuchet MS"/>
              </a:rPr>
              <a:t>70%</a:t>
            </a:r>
            <a:endParaRPr sz="1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69850">
              <a:lnSpc>
                <a:spcPct val="100000"/>
              </a:lnSpc>
            </a:pPr>
            <a:r>
              <a:rPr sz="1000" spc="15" dirty="0">
                <a:latin typeface="Trebuchet MS"/>
                <a:cs typeface="Trebuchet MS"/>
              </a:rPr>
              <a:t>60%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822637" y="5773039"/>
            <a:ext cx="106426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85" dirty="0">
                <a:latin typeface="Trebuchet MS"/>
                <a:cs typeface="Trebuchet MS"/>
              </a:rPr>
              <a:t>Dějepis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853095" y="5773039"/>
            <a:ext cx="1415627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90" dirty="0">
                <a:latin typeface="Trebuchet MS"/>
                <a:cs typeface="Trebuchet MS"/>
              </a:rPr>
              <a:t>Literatura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069871" y="5773039"/>
            <a:ext cx="138175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0" marR="5080" indent="-76200">
              <a:lnSpc>
                <a:spcPct val="100000"/>
              </a:lnSpc>
              <a:spcBef>
                <a:spcPts val="100"/>
              </a:spcBef>
            </a:pPr>
            <a:r>
              <a:rPr sz="2000" spc="-75" dirty="0">
                <a:latin typeface="Trebuchet MS"/>
                <a:cs typeface="Trebuchet MS"/>
              </a:rPr>
              <a:t>O</a:t>
            </a:r>
            <a:r>
              <a:rPr sz="2000" spc="5" dirty="0">
                <a:latin typeface="Trebuchet MS"/>
                <a:cs typeface="Trebuchet MS"/>
              </a:rPr>
              <a:t>b</a:t>
            </a:r>
            <a:r>
              <a:rPr sz="2000" spc="-195" dirty="0">
                <a:latin typeface="Trebuchet MS"/>
                <a:cs typeface="Trebuchet MS"/>
              </a:rPr>
              <a:t>č</a:t>
            </a:r>
            <a:r>
              <a:rPr sz="2000" spc="-55" dirty="0">
                <a:latin typeface="Trebuchet MS"/>
                <a:cs typeface="Trebuchet MS"/>
              </a:rPr>
              <a:t>a</a:t>
            </a:r>
            <a:r>
              <a:rPr sz="2000" dirty="0">
                <a:latin typeface="Trebuchet MS"/>
                <a:cs typeface="Trebuchet MS"/>
              </a:rPr>
              <a:t>n</a:t>
            </a:r>
            <a:r>
              <a:rPr sz="2000" spc="-15" dirty="0">
                <a:latin typeface="Trebuchet MS"/>
                <a:cs typeface="Trebuchet MS"/>
              </a:rPr>
              <a:t>s</a:t>
            </a:r>
            <a:r>
              <a:rPr sz="2000" spc="-110" dirty="0">
                <a:latin typeface="Trebuchet MS"/>
                <a:cs typeface="Trebuchet MS"/>
              </a:rPr>
              <a:t>k</a:t>
            </a:r>
            <a:r>
              <a:rPr sz="2000" spc="-70" dirty="0">
                <a:latin typeface="Trebuchet MS"/>
                <a:cs typeface="Trebuchet MS"/>
              </a:rPr>
              <a:t>á  </a:t>
            </a:r>
            <a:r>
              <a:rPr sz="2000" spc="-75" dirty="0">
                <a:latin typeface="Trebuchet MS"/>
                <a:cs typeface="Trebuchet MS"/>
              </a:rPr>
              <a:t>výchova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8303513" y="5773039"/>
            <a:ext cx="13208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35" dirty="0">
                <a:latin typeface="Trebuchet MS"/>
                <a:cs typeface="Trebuchet MS"/>
              </a:rPr>
              <a:t>Mluvnice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10447867" y="3695700"/>
            <a:ext cx="220133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0" y="0"/>
                </a:moveTo>
                <a:lnTo>
                  <a:pt x="165100" y="0"/>
                </a:lnTo>
                <a:lnTo>
                  <a:pt x="165100" y="165100"/>
                </a:lnTo>
                <a:lnTo>
                  <a:pt x="0" y="165100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447867" y="4165600"/>
            <a:ext cx="220133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0" y="0"/>
                </a:moveTo>
                <a:lnTo>
                  <a:pt x="165100" y="0"/>
                </a:lnTo>
                <a:lnTo>
                  <a:pt x="165100" y="165100"/>
                </a:lnTo>
                <a:lnTo>
                  <a:pt x="0" y="165100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10755037" y="3465195"/>
            <a:ext cx="701040" cy="965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8499"/>
              </a:lnSpc>
              <a:spcBef>
                <a:spcPts val="100"/>
              </a:spcBef>
            </a:pPr>
            <a:r>
              <a:rPr sz="2400" spc="-60" dirty="0">
                <a:latin typeface="Trebuchet MS"/>
                <a:cs typeface="Trebuchet MS"/>
              </a:rPr>
              <a:t>V</a:t>
            </a:r>
            <a:r>
              <a:rPr sz="2400" spc="-145" dirty="0">
                <a:latin typeface="Trebuchet MS"/>
                <a:cs typeface="Trebuchet MS"/>
              </a:rPr>
              <a:t>K</a:t>
            </a:r>
            <a:r>
              <a:rPr sz="2400" spc="-70" dirty="0">
                <a:latin typeface="Trebuchet MS"/>
                <a:cs typeface="Trebuchet MS"/>
              </a:rPr>
              <a:t>P  </a:t>
            </a:r>
            <a:r>
              <a:rPr sz="2400" spc="-110" dirty="0">
                <a:latin typeface="Trebuchet MS"/>
                <a:cs typeface="Trebuchet MS"/>
              </a:rPr>
              <a:t>NK</a:t>
            </a:r>
            <a:r>
              <a:rPr sz="2400" spc="-100" dirty="0">
                <a:latin typeface="Trebuchet MS"/>
                <a:cs typeface="Trebuchet MS"/>
              </a:rPr>
              <a:t>P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92" name="object 92"/>
          <p:cNvSpPr txBox="1">
            <a:spLocks noGrp="1"/>
          </p:cNvSpPr>
          <p:nvPr>
            <p:ph type="title"/>
          </p:nvPr>
        </p:nvSpPr>
        <p:spPr>
          <a:xfrm>
            <a:off x="612987" y="140044"/>
            <a:ext cx="9993207" cy="1229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740"/>
              </a:lnSpc>
              <a:spcBef>
                <a:spcPts val="100"/>
              </a:spcBef>
            </a:pPr>
            <a:r>
              <a:rPr sz="4400" spc="-204" dirty="0"/>
              <a:t>Počty </a:t>
            </a:r>
            <a:r>
              <a:rPr sz="4400" spc="-260" dirty="0"/>
              <a:t>otázek</a:t>
            </a:r>
            <a:r>
              <a:rPr sz="4400" spc="-459" dirty="0"/>
              <a:t> </a:t>
            </a:r>
            <a:r>
              <a:rPr sz="4400" spc="-245" dirty="0"/>
              <a:t>zaměřených</a:t>
            </a:r>
            <a:endParaRPr sz="4400" dirty="0"/>
          </a:p>
          <a:p>
            <a:pPr marL="12700">
              <a:lnSpc>
                <a:spcPts val="4740"/>
              </a:lnSpc>
            </a:pPr>
            <a:r>
              <a:rPr sz="4400" spc="-160" dirty="0"/>
              <a:t>na </a:t>
            </a:r>
            <a:r>
              <a:rPr sz="4400" spc="-220" dirty="0"/>
              <a:t>nižší </a:t>
            </a:r>
            <a:r>
              <a:rPr sz="4400" spc="-204" dirty="0"/>
              <a:t>a </a:t>
            </a:r>
            <a:r>
              <a:rPr sz="4400" spc="-150" dirty="0"/>
              <a:t>vyšší </a:t>
            </a:r>
            <a:r>
              <a:rPr sz="4400" spc="-190" dirty="0"/>
              <a:t>kognitivní</a:t>
            </a:r>
            <a:r>
              <a:rPr sz="4400" spc="-850" dirty="0"/>
              <a:t> </a:t>
            </a:r>
            <a:r>
              <a:rPr sz="4400" spc="-200" dirty="0"/>
              <a:t>procesy</a:t>
            </a:r>
            <a:endParaRPr sz="4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481329"/>
            <a:ext cx="10972800" cy="477119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1. Uzavřené </a:t>
            </a:r>
            <a:r>
              <a:rPr lang="cs-CZ" b="1" dirty="0" smtClean="0"/>
              <a:t>otázky nižší kognitivní </a:t>
            </a:r>
            <a:r>
              <a:rPr lang="cs-CZ" b="1" dirty="0" smtClean="0"/>
              <a:t>náročnosti</a:t>
            </a:r>
            <a:br>
              <a:rPr lang="cs-CZ" b="1" dirty="0" smtClean="0"/>
            </a:br>
            <a:r>
              <a:rPr lang="cs-CZ" dirty="0" smtClean="0"/>
              <a:t>Odpověď </a:t>
            </a:r>
            <a:r>
              <a:rPr lang="cs-CZ" dirty="0" smtClean="0"/>
              <a:t>je vyjádřením již osvojeného </a:t>
            </a:r>
            <a:r>
              <a:rPr lang="cs-CZ" dirty="0" smtClean="0"/>
              <a:t>(dříve prezentovaného) faktu; </a:t>
            </a:r>
            <a:r>
              <a:rPr lang="cs-CZ" dirty="0" smtClean="0"/>
              <a:t>existuje pouze jedna správná odpověď, kterou zná učitel dopředu.</a:t>
            </a:r>
          </a:p>
          <a:p>
            <a:r>
              <a:rPr lang="cs-CZ" b="1" dirty="0" smtClean="0"/>
              <a:t>2. Uzavřené </a:t>
            </a:r>
            <a:r>
              <a:rPr lang="cs-CZ" b="1" dirty="0" smtClean="0"/>
              <a:t>otázky vyšší kognitivní </a:t>
            </a:r>
            <a:r>
              <a:rPr lang="cs-CZ" b="1" dirty="0" smtClean="0"/>
              <a:t>náročnosti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Zadání </a:t>
            </a:r>
            <a:r>
              <a:rPr lang="cs-CZ" dirty="0" smtClean="0"/>
              <a:t>otázky vyžaduje pro odpověď </a:t>
            </a:r>
            <a:r>
              <a:rPr lang="cs-CZ" dirty="0" smtClean="0"/>
              <a:t>žákovo porozumění; odpověď </a:t>
            </a:r>
            <a:r>
              <a:rPr lang="cs-CZ" dirty="0" smtClean="0"/>
              <a:t>není dostupná z </a:t>
            </a:r>
            <a:r>
              <a:rPr lang="cs-CZ" dirty="0" smtClean="0"/>
              <a:t>učebnice, žáci ji </a:t>
            </a:r>
            <a:r>
              <a:rPr lang="cs-CZ" dirty="0" smtClean="0"/>
              <a:t>vytvoří na základě svých </a:t>
            </a:r>
            <a:r>
              <a:rPr lang="cs-CZ" dirty="0" smtClean="0"/>
              <a:t>znalostí; jediná správná odpověď.</a:t>
            </a:r>
            <a:endParaRPr lang="cs-CZ" dirty="0" smtClean="0"/>
          </a:p>
          <a:p>
            <a:r>
              <a:rPr lang="cs-CZ" b="1" dirty="0" smtClean="0"/>
              <a:t>3. Otevřené </a:t>
            </a:r>
            <a:r>
              <a:rPr lang="cs-CZ" b="1" dirty="0" smtClean="0"/>
              <a:t>otázky nižší kognitivní </a:t>
            </a:r>
            <a:r>
              <a:rPr lang="cs-CZ" b="1" dirty="0" smtClean="0"/>
              <a:t>náročnosti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Jednoduché dotazování; forma odpovědi je vyjmenování množiny předmětů (které si </a:t>
            </a:r>
            <a:r>
              <a:rPr lang="cs-CZ" dirty="0" smtClean="0"/>
              <a:t>vybaví z minulé </a:t>
            </a:r>
            <a:r>
              <a:rPr lang="cs-CZ" dirty="0" smtClean="0"/>
              <a:t>hodiny); existuje </a:t>
            </a:r>
            <a:r>
              <a:rPr lang="cs-CZ" dirty="0" smtClean="0"/>
              <a:t>více správných odpovědí.</a:t>
            </a:r>
          </a:p>
          <a:p>
            <a:r>
              <a:rPr lang="cs-CZ" b="1" dirty="0" smtClean="0"/>
              <a:t>4. Otevřené </a:t>
            </a:r>
            <a:r>
              <a:rPr lang="cs-CZ" b="1" dirty="0" smtClean="0"/>
              <a:t>otázky vyšší kognitivní </a:t>
            </a:r>
            <a:r>
              <a:rPr lang="cs-CZ" b="1" dirty="0" smtClean="0"/>
              <a:t>náročnosti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Směřují k analýze, </a:t>
            </a:r>
            <a:r>
              <a:rPr lang="cs-CZ" dirty="0" smtClean="0"/>
              <a:t>hodnocení, tvořivému výkonu </a:t>
            </a:r>
            <a:r>
              <a:rPr lang="cs-CZ" dirty="0" smtClean="0"/>
              <a:t>žáků; odpověď vytvořena samostatně, </a:t>
            </a:r>
            <a:r>
              <a:rPr lang="cs-CZ" dirty="0" smtClean="0"/>
              <a:t>není přímo dostupná z učebního </a:t>
            </a:r>
            <a:r>
              <a:rPr lang="cs-CZ" dirty="0" smtClean="0"/>
              <a:t>materiálu; více správných odpovědí.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Jednotlivé typy otázek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b="1" dirty="0" smtClean="0"/>
              <a:t>Formulujte</a:t>
            </a:r>
            <a:r>
              <a:rPr lang="cs-CZ" b="1" dirty="0" smtClean="0"/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1. Uzavřenou otázku nižší kognitivní náročnosti.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2</a:t>
            </a:r>
            <a:r>
              <a:rPr lang="cs-CZ" dirty="0" smtClean="0"/>
              <a:t>. Uzavřenou otázku vyšší kognitivní náročnosti.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3</a:t>
            </a:r>
            <a:r>
              <a:rPr lang="cs-CZ" dirty="0" smtClean="0"/>
              <a:t>. Otevřenou otázku nižší kognitivní náročnosti.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4</a:t>
            </a:r>
            <a:r>
              <a:rPr lang="cs-CZ" dirty="0" smtClean="0"/>
              <a:t>. Otevřenou otázku vyšší kognitivní náročnosti.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cs-CZ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Cvičení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3414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481329"/>
            <a:ext cx="10972800" cy="478766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 smtClean="0"/>
              <a:t>1</a:t>
            </a:r>
            <a:r>
              <a:rPr lang="cs-CZ" b="1" dirty="0" smtClean="0"/>
              <a:t>. </a:t>
            </a:r>
            <a:r>
              <a:rPr lang="cs-CZ" b="1" dirty="0" smtClean="0"/>
              <a:t>Uzavřená otázka </a:t>
            </a:r>
            <a:r>
              <a:rPr lang="cs-CZ" b="1" dirty="0" smtClean="0"/>
              <a:t>nižší kognitivní </a:t>
            </a:r>
            <a:r>
              <a:rPr lang="cs-CZ" b="1" dirty="0" smtClean="0"/>
              <a:t>náročnosti.</a:t>
            </a:r>
            <a:br>
              <a:rPr lang="cs-CZ" b="1" dirty="0" smtClean="0"/>
            </a:br>
            <a:r>
              <a:rPr lang="cs-CZ" dirty="0" smtClean="0"/>
              <a:t>Učitel </a:t>
            </a:r>
            <a:r>
              <a:rPr lang="cs-CZ" dirty="0" smtClean="0"/>
              <a:t>popíše osobnost z historie (např. Karel IV.), ukáže obrázek, na kterém je osobnost vyobrazena, a ptá se žáka, jaké je její jméno otázkou: Jmenuje se? Pokud žáci neodpoví, ptá se dál: Karel?</a:t>
            </a:r>
            <a:endParaRPr lang="cs-CZ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 smtClean="0"/>
              <a:t>2</a:t>
            </a:r>
            <a:r>
              <a:rPr lang="cs-CZ" b="1" dirty="0" smtClean="0"/>
              <a:t>. </a:t>
            </a:r>
            <a:r>
              <a:rPr lang="cs-CZ" b="1" dirty="0" smtClean="0"/>
              <a:t>Uzavřená otázka </a:t>
            </a:r>
            <a:r>
              <a:rPr lang="cs-CZ" b="1" dirty="0" smtClean="0"/>
              <a:t>vyšší kognitivní náročnosti</a:t>
            </a:r>
            <a:r>
              <a:rPr lang="cs-CZ" b="1" dirty="0" smtClean="0"/>
              <a:t>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Žák </a:t>
            </a:r>
            <a:r>
              <a:rPr lang="cs-CZ" dirty="0" smtClean="0"/>
              <a:t>čte cvičení zaměřené na význam slova, učitel položí otázku: Kde je základní význam slova? U kterého výrazu</a:t>
            </a:r>
            <a:r>
              <a:rPr lang="cs-CZ" dirty="0" smtClean="0"/>
              <a:t>?</a:t>
            </a:r>
            <a:endParaRPr lang="cs-CZ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 smtClean="0"/>
              <a:t>3</a:t>
            </a:r>
            <a:r>
              <a:rPr lang="cs-CZ" b="1" dirty="0" smtClean="0"/>
              <a:t>. </a:t>
            </a:r>
            <a:r>
              <a:rPr lang="cs-CZ" b="1" dirty="0" smtClean="0"/>
              <a:t>Otevřená otázka </a:t>
            </a:r>
            <a:r>
              <a:rPr lang="cs-CZ" b="1" dirty="0" smtClean="0"/>
              <a:t>nižší kognitivní náročnosti</a:t>
            </a:r>
            <a:r>
              <a:rPr lang="cs-CZ" b="1" dirty="0" smtClean="0"/>
              <a:t>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Učitel </a:t>
            </a:r>
            <a:r>
              <a:rPr lang="cs-CZ" dirty="0" smtClean="0"/>
              <a:t>probírá v hodině téma kultura a ptá se: Když řeknu kultura, co vás napadne, co si pod tím pojmem představíte?</a:t>
            </a:r>
            <a:endParaRPr lang="cs-CZ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 smtClean="0"/>
              <a:t>4</a:t>
            </a:r>
            <a:r>
              <a:rPr lang="cs-CZ" b="1" dirty="0" smtClean="0"/>
              <a:t>. </a:t>
            </a:r>
            <a:r>
              <a:rPr lang="cs-CZ" b="1" dirty="0" smtClean="0"/>
              <a:t>Otevřená otázka </a:t>
            </a:r>
            <a:r>
              <a:rPr lang="cs-CZ" b="1" dirty="0" smtClean="0"/>
              <a:t>vyšší kognitivní náročnosti</a:t>
            </a:r>
            <a:r>
              <a:rPr lang="cs-CZ" b="1" dirty="0" smtClean="0"/>
              <a:t>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Učitel </a:t>
            </a:r>
            <a:r>
              <a:rPr lang="cs-CZ" dirty="0" smtClean="0"/>
              <a:t>se zabývá tématem volebního práva a ptá se: Máte jít volit nebo ne? Proč?</a:t>
            </a:r>
            <a:endParaRPr lang="cs-CZ" dirty="0" smtClean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cs-CZ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Cvičení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3414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erbální (a neverbální) komunikace </a:t>
            </a:r>
            <a:r>
              <a:rPr lang="cs-CZ" dirty="0"/>
              <a:t>v podobě otázek a odpovědí dvou nebo více osob </a:t>
            </a:r>
            <a:r>
              <a:rPr lang="cs-CZ" dirty="0" smtClean="0"/>
              <a:t>(např. učitele </a:t>
            </a:r>
            <a:r>
              <a:rPr lang="cs-CZ" dirty="0"/>
              <a:t>a žáků) na dané výchovně-vzdělávací </a:t>
            </a:r>
            <a:r>
              <a:rPr lang="cs-CZ" dirty="0" smtClean="0"/>
              <a:t>téma</a:t>
            </a:r>
          </a:p>
          <a:p>
            <a:r>
              <a:rPr lang="cs-CZ" dirty="0" smtClean="0"/>
              <a:t>vyznačuje zaměřeností </a:t>
            </a:r>
            <a:r>
              <a:rPr lang="cs-CZ" dirty="0"/>
              <a:t>na stanovený </a:t>
            </a:r>
            <a:r>
              <a:rPr lang="cs-CZ" dirty="0" smtClean="0"/>
              <a:t>výchovně-vzdělávací cíl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Rozhovor v pedagogické komunikaci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3889824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otazování</a:t>
            </a:r>
          </a:p>
          <a:p>
            <a:r>
              <a:rPr lang="cs-CZ" dirty="0" smtClean="0"/>
              <a:t>ovlivňování</a:t>
            </a:r>
          </a:p>
          <a:p>
            <a:r>
              <a:rPr lang="cs-CZ" dirty="0" smtClean="0"/>
              <a:t>aktivní naslouchání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Dovednosti vedení rozhovoru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Řečnické otázky</a:t>
            </a:r>
          </a:p>
          <a:p>
            <a:r>
              <a:rPr lang="cs-CZ" dirty="0" smtClean="0"/>
              <a:t>Sugestivní otázky</a:t>
            </a:r>
          </a:p>
          <a:p>
            <a:r>
              <a:rPr lang="cs-CZ" dirty="0" smtClean="0"/>
              <a:t>Paralingvistické projevy</a:t>
            </a:r>
          </a:p>
          <a:p>
            <a:r>
              <a:rPr lang="cs-CZ" dirty="0" smtClean="0"/>
              <a:t>Uzavřené </a:t>
            </a:r>
            <a:r>
              <a:rPr lang="cs-CZ" dirty="0" smtClean="0"/>
              <a:t>otázky</a:t>
            </a:r>
          </a:p>
          <a:p>
            <a:r>
              <a:rPr lang="cs-CZ" dirty="0" smtClean="0"/>
              <a:t>Otevřené otázky</a:t>
            </a:r>
          </a:p>
          <a:p>
            <a:r>
              <a:rPr lang="cs-CZ" dirty="0" smtClean="0"/>
              <a:t>Pokyn x výzva/nabídka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Dovednost dotazování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si představuji dialogické vyučování?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Přesvědčování</a:t>
            </a:r>
          </a:p>
          <a:p>
            <a:r>
              <a:rPr lang="cs-CZ" dirty="0" smtClean="0"/>
              <a:t>Argumentování</a:t>
            </a:r>
          </a:p>
          <a:p>
            <a:r>
              <a:rPr lang="cs-CZ" dirty="0" smtClean="0"/>
              <a:t>Paradoxní příkazy</a:t>
            </a:r>
          </a:p>
          <a:p>
            <a:r>
              <a:rPr lang="cs-CZ" dirty="0" smtClean="0"/>
              <a:t>Paradoxní emocionální ladění</a:t>
            </a:r>
          </a:p>
          <a:p>
            <a:r>
              <a:rPr lang="cs-CZ" dirty="0" smtClean="0"/>
              <a:t>Anticipování námitek</a:t>
            </a:r>
          </a:p>
          <a:p>
            <a:r>
              <a:rPr lang="cs-CZ" dirty="0" smtClean="0"/>
              <a:t>Vyhýbání se negativním formulacím</a:t>
            </a:r>
          </a:p>
          <a:p>
            <a:endParaRPr lang="cs-CZ" dirty="0"/>
          </a:p>
          <a:p>
            <a:pPr marL="109728" indent="0">
              <a:buNone/>
            </a:pPr>
            <a:r>
              <a:rPr lang="cs-CZ" sz="1900" b="1" dirty="0"/>
              <a:t>Více:</a:t>
            </a:r>
          </a:p>
          <a:p>
            <a:pPr marL="109728" indent="0">
              <a:buNone/>
            </a:pPr>
            <a:r>
              <a:rPr lang="cs-CZ" sz="1900" dirty="0"/>
              <a:t>MAREŠ, J., KŘIVOHLAVÝ, J. </a:t>
            </a:r>
            <a:r>
              <a:rPr lang="cs-CZ" sz="1900" i="1" dirty="0"/>
              <a:t>Komunikace ve škole</a:t>
            </a:r>
            <a:r>
              <a:rPr lang="cs-CZ" sz="1900" dirty="0"/>
              <a:t>. Brno: Masarykova univerzita, 1995. ISBN 80-210-1070-3.</a:t>
            </a:r>
          </a:p>
          <a:p>
            <a:pPr marL="109728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Dovednost ovlivňování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významné v rozhovorech „typu pomoc“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aktivita naslouchajícího, který nejen registruje, co a jak sděluje komunikační partner, nýbrž také na rozhovoru participuje kognitivně, emočně i akčně. Snaží se nejen vyprávějícímu porozumět, ale i se do něj </a:t>
            </a:r>
            <a:r>
              <a:rPr lang="cs-CZ" dirty="0" err="1" smtClean="0"/>
              <a:t>vciťovat</a:t>
            </a:r>
            <a:r>
              <a:rPr lang="cs-CZ" dirty="0" smtClean="0"/>
              <a:t>. Verbálně i neverbálně dává vcítění najevo</a:t>
            </a:r>
          </a:p>
          <a:p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Dovednost naslouchání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b="1" dirty="0" smtClean="0"/>
              <a:t>Vytvoření vhodného prostředí</a:t>
            </a:r>
          </a:p>
          <a:p>
            <a:pPr marL="880110" lvl="1" indent="-514350">
              <a:buFont typeface="Wingdings" panose="05000000000000000000" pitchFamily="2" charset="2"/>
              <a:buChar char="§"/>
            </a:pPr>
            <a:r>
              <a:rPr lang="cs-CZ" dirty="0" smtClean="0"/>
              <a:t>strukturací </a:t>
            </a:r>
            <a:r>
              <a:rPr lang="cs-CZ" dirty="0"/>
              <a:t>prostoru</a:t>
            </a:r>
          </a:p>
          <a:p>
            <a:pPr marL="880110" lvl="1" indent="-514350">
              <a:buFont typeface="Wingdings" panose="05000000000000000000" pitchFamily="2" charset="2"/>
              <a:buChar char="§"/>
            </a:pPr>
            <a:r>
              <a:rPr lang="cs-CZ" dirty="0"/>
              <a:t>s</a:t>
            </a:r>
            <a:r>
              <a:rPr lang="cs-CZ" dirty="0" smtClean="0"/>
              <a:t>trukturací času</a:t>
            </a:r>
            <a:endParaRPr lang="cs-CZ" dirty="0"/>
          </a:p>
          <a:p>
            <a:pPr marL="365760" lvl="1" indent="-256032">
              <a:spcBef>
                <a:spcPts val="4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700" b="1" dirty="0"/>
              <a:t>Věnování pozornosti vyprávějícímu</a:t>
            </a:r>
          </a:p>
          <a:p>
            <a:pPr marL="708660" lvl="1" indent="-342900">
              <a:buFont typeface="Wingdings" panose="05000000000000000000" pitchFamily="2" charset="2"/>
              <a:buChar char="§"/>
            </a:pPr>
            <a:r>
              <a:rPr lang="cs-CZ" dirty="0" smtClean="0"/>
              <a:t>udržování očního kontaktu (65-85%)</a:t>
            </a:r>
          </a:p>
          <a:p>
            <a:pPr marL="708660" lvl="1" indent="-342900">
              <a:buFont typeface="Wingdings" panose="05000000000000000000" pitchFamily="2" charset="2"/>
              <a:buChar char="§"/>
            </a:pPr>
            <a:r>
              <a:rPr lang="cs-CZ" dirty="0" smtClean="0"/>
              <a:t>poloha těla (naklonění k vyprávějícímu, stejná úroveň)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700" b="1" dirty="0"/>
              <a:t>Nalaďování se na vyprávějícího</a:t>
            </a:r>
          </a:p>
          <a:p>
            <a:pPr marL="708660" lvl="1" indent="-342900">
              <a:buFont typeface="Wingdings" panose="05000000000000000000" pitchFamily="2" charset="2"/>
              <a:buChar char="§"/>
            </a:pPr>
            <a:r>
              <a:rPr lang="cs-CZ" dirty="0" smtClean="0"/>
              <a:t>výraz obličeje, gesta, hlasitost, slovník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700" b="1" dirty="0"/>
              <a:t>Povzbuzování</a:t>
            </a:r>
          </a:p>
          <a:p>
            <a:pPr marL="708660" lvl="1" indent="-342900">
              <a:buFont typeface="Wingdings" panose="05000000000000000000" pitchFamily="2" charset="2"/>
              <a:buChar char="§"/>
            </a:pPr>
            <a:r>
              <a:rPr lang="cs-CZ" dirty="0"/>
              <a:t>v</a:t>
            </a:r>
            <a:r>
              <a:rPr lang="cs-CZ" dirty="0" smtClean="0"/>
              <a:t>erbálně („Pokračuj...“), neverbálně (pokyvování)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700" b="1" dirty="0"/>
              <a:t>Legitimizace emocí</a:t>
            </a:r>
          </a:p>
          <a:p>
            <a:pPr marL="708660" lvl="1" indent="-342900"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6569" y="548680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Charakteristika </a:t>
            </a:r>
            <a:r>
              <a:rPr lang="cs-CZ" sz="3600" dirty="0"/>
              <a:t>aktivního naslouchání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27298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500" b="1" dirty="0"/>
              <a:t>Poskytování zpětné vazby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opakováním toho, co vyprávějící sdělil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arafrázováním obsahu sdělení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umarizováním</a:t>
            </a:r>
          </a:p>
          <a:p>
            <a:pPr>
              <a:buFontTx/>
              <a:buChar char="-"/>
            </a:pPr>
            <a:r>
              <a:rPr lang="cs-CZ" dirty="0"/>
              <a:t>d</a:t>
            </a:r>
            <a:r>
              <a:rPr lang="cs-CZ" dirty="0" smtClean="0"/>
              <a:t>otazováním</a:t>
            </a:r>
          </a:p>
          <a:p>
            <a:pPr>
              <a:buFontTx/>
              <a:buChar char="-"/>
            </a:pPr>
            <a:r>
              <a:rPr lang="cs-CZ" dirty="0" smtClean="0"/>
              <a:t>přikyvováním</a:t>
            </a:r>
          </a:p>
          <a:p>
            <a:pPr>
              <a:buFontTx/>
              <a:buChar char="-"/>
            </a:pPr>
            <a:endParaRPr lang="cs-CZ" dirty="0"/>
          </a:p>
          <a:p>
            <a:pPr marL="365760" lvl="1" indent="-256032">
              <a:spcBef>
                <a:spcPts val="4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500" b="1" dirty="0"/>
              <a:t>Vciťování, reflexe emocí, verbalizace emocí, zrcadlení emocionálního projevu (výraz obličeje, gesta, pozice těla), empatické mlčení</a:t>
            </a:r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Charakteristika aktivního naslouchání</a:t>
            </a:r>
          </a:p>
        </p:txBody>
      </p:sp>
    </p:spTree>
    <p:extLst>
      <p:ext uri="{BB962C8B-B14F-4D97-AF65-F5344CB8AC3E}">
        <p14:creationId xmlns:p14="http://schemas.microsoft.com/office/powerpoint/2010/main" xmlns="" val="13683656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Uveďte alespoň 5 charakteristik odlišujících komunikaci učitele a žáka v hromadném a individuálním vyučování.</a:t>
            </a:r>
          </a:p>
          <a:p>
            <a:r>
              <a:rPr lang="cs-CZ" dirty="0" smtClean="0"/>
              <a:t>Jak byste zahájili rozhovor s rodičem, kterého jste do školy pozvali z důvodu řešení kázeňských problémů žáka?</a:t>
            </a:r>
          </a:p>
          <a:p>
            <a:r>
              <a:rPr lang="cs-CZ" dirty="0" smtClean="0"/>
              <a:t>Charakterizujte</a:t>
            </a:r>
            <a:r>
              <a:rPr lang="cs-CZ" dirty="0" smtClean="0"/>
              <a:t>, čím se aktivní naslouchání vyznačuje. Ve kterých dovednostech aktivního naslouchání jste dobří a na kterých potřebujete ještě pracovat?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433705" algn="just">
              <a:lnSpc>
                <a:spcPts val="4300"/>
              </a:lnSpc>
              <a:spcBef>
                <a:spcPts val="260"/>
              </a:spcBef>
            </a:pPr>
            <a:r>
              <a:rPr lang="cs-CZ" sz="3200" spc="-185" dirty="0" smtClean="0">
                <a:latin typeface="Trebuchet MS"/>
                <a:cs typeface="Trebuchet MS"/>
              </a:rPr>
              <a:t>Dialogické </a:t>
            </a:r>
            <a:r>
              <a:rPr lang="cs-CZ" sz="3200" spc="-165" dirty="0" smtClean="0">
                <a:latin typeface="Trebuchet MS"/>
                <a:cs typeface="Trebuchet MS"/>
              </a:rPr>
              <a:t>vyučování </a:t>
            </a:r>
            <a:r>
              <a:rPr lang="cs-CZ" sz="3200" spc="-300" dirty="0" smtClean="0">
                <a:latin typeface="Trebuchet MS"/>
                <a:cs typeface="Trebuchet MS"/>
              </a:rPr>
              <a:t>je </a:t>
            </a:r>
            <a:r>
              <a:rPr lang="cs-CZ" sz="3200" spc="-135" dirty="0" smtClean="0">
                <a:latin typeface="Trebuchet MS"/>
                <a:cs typeface="Trebuchet MS"/>
              </a:rPr>
              <a:t>přístup </a:t>
            </a:r>
            <a:r>
              <a:rPr lang="cs-CZ" sz="3200" spc="-204" dirty="0" smtClean="0">
                <a:latin typeface="Trebuchet MS"/>
                <a:cs typeface="Trebuchet MS"/>
              </a:rPr>
              <a:t>usilující</a:t>
            </a:r>
            <a:r>
              <a:rPr lang="cs-CZ" sz="3200" spc="-409" dirty="0" smtClean="0">
                <a:latin typeface="Trebuchet MS"/>
                <a:cs typeface="Trebuchet MS"/>
              </a:rPr>
              <a:t> </a:t>
            </a:r>
            <a:r>
              <a:rPr lang="cs-CZ" sz="3200" spc="-35" dirty="0" smtClean="0">
                <a:latin typeface="Trebuchet MS"/>
                <a:cs typeface="Trebuchet MS"/>
              </a:rPr>
              <a:t>o </a:t>
            </a:r>
            <a:r>
              <a:rPr lang="cs-CZ" sz="3200" spc="-240" dirty="0" smtClean="0">
                <a:latin typeface="Trebuchet MS"/>
                <a:cs typeface="Trebuchet MS"/>
              </a:rPr>
              <a:t>aktivizaci </a:t>
            </a:r>
            <a:r>
              <a:rPr lang="cs-CZ" sz="3200" spc="-265" dirty="0" smtClean="0">
                <a:latin typeface="Trebuchet MS"/>
                <a:cs typeface="Trebuchet MS"/>
              </a:rPr>
              <a:t>žáků, </a:t>
            </a:r>
            <a:r>
              <a:rPr lang="cs-CZ" sz="3200" spc="-185" dirty="0" smtClean="0">
                <a:latin typeface="Trebuchet MS"/>
                <a:cs typeface="Trebuchet MS"/>
              </a:rPr>
              <a:t>stimulaci </a:t>
            </a:r>
            <a:r>
              <a:rPr lang="cs-CZ" sz="3200" spc="-270" dirty="0" smtClean="0">
                <a:latin typeface="Trebuchet MS"/>
                <a:cs typeface="Trebuchet MS"/>
              </a:rPr>
              <a:t>jejich </a:t>
            </a:r>
            <a:r>
              <a:rPr lang="cs-CZ" sz="3200" spc="-165" dirty="0" smtClean="0">
                <a:latin typeface="Trebuchet MS"/>
                <a:cs typeface="Trebuchet MS"/>
              </a:rPr>
              <a:t>myšlení </a:t>
            </a:r>
            <a:r>
              <a:rPr lang="cs-CZ" sz="3200" spc="-170" dirty="0" smtClean="0">
                <a:latin typeface="Trebuchet MS"/>
                <a:cs typeface="Trebuchet MS"/>
              </a:rPr>
              <a:t>a  </a:t>
            </a:r>
            <a:r>
              <a:rPr lang="cs-CZ" sz="3200" spc="-215" dirty="0" smtClean="0">
                <a:latin typeface="Trebuchet MS"/>
                <a:cs typeface="Trebuchet MS"/>
              </a:rPr>
              <a:t>intenzifikaci </a:t>
            </a:r>
            <a:r>
              <a:rPr lang="cs-CZ" sz="3200" spc="-160" dirty="0" smtClean="0">
                <a:latin typeface="Trebuchet MS"/>
                <a:cs typeface="Trebuchet MS"/>
              </a:rPr>
              <a:t>učení prostřednictvím </a:t>
            </a:r>
            <a:r>
              <a:rPr lang="cs-CZ" sz="3200" spc="-270" dirty="0" smtClean="0">
                <a:latin typeface="Trebuchet MS"/>
                <a:cs typeface="Trebuchet MS"/>
              </a:rPr>
              <a:t>jejich  </a:t>
            </a:r>
            <a:r>
              <a:rPr lang="cs-CZ" sz="3200" spc="-204" dirty="0" smtClean="0">
                <a:latin typeface="Trebuchet MS"/>
                <a:cs typeface="Trebuchet MS"/>
              </a:rPr>
              <a:t>zapojení </a:t>
            </a:r>
            <a:r>
              <a:rPr lang="cs-CZ" sz="3200" spc="-75" dirty="0" smtClean="0">
                <a:latin typeface="Trebuchet MS"/>
                <a:cs typeface="Trebuchet MS"/>
              </a:rPr>
              <a:t>do </a:t>
            </a:r>
            <a:r>
              <a:rPr lang="cs-CZ" sz="3200" spc="-160" dirty="0" smtClean="0">
                <a:latin typeface="Trebuchet MS"/>
                <a:cs typeface="Trebuchet MS"/>
              </a:rPr>
              <a:t>výukové</a:t>
            </a:r>
            <a:r>
              <a:rPr lang="cs-CZ" sz="3200" spc="-505" dirty="0" smtClean="0">
                <a:latin typeface="Trebuchet MS"/>
                <a:cs typeface="Trebuchet MS"/>
              </a:rPr>
              <a:t> </a:t>
            </a:r>
            <a:r>
              <a:rPr lang="cs-CZ" sz="3200" spc="-505" dirty="0" smtClean="0">
                <a:latin typeface="Trebuchet MS"/>
                <a:cs typeface="Trebuchet MS"/>
              </a:rPr>
              <a:t> </a:t>
            </a:r>
            <a:r>
              <a:rPr lang="cs-CZ" sz="3200" spc="-200" dirty="0" smtClean="0">
                <a:latin typeface="Trebuchet MS"/>
                <a:cs typeface="Trebuchet MS"/>
              </a:rPr>
              <a:t>komunikace</a:t>
            </a:r>
            <a:r>
              <a:rPr lang="cs-CZ" sz="3200" spc="-200" dirty="0" smtClean="0">
                <a:latin typeface="Trebuchet MS"/>
                <a:cs typeface="Trebuchet MS"/>
              </a:rPr>
              <a:t>.</a:t>
            </a:r>
            <a:endParaRPr lang="cs-CZ" sz="3200" dirty="0" smtClean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cs-CZ" sz="4400" dirty="0" smtClean="0">
              <a:latin typeface="Times New Roman"/>
              <a:cs typeface="Times New Roman"/>
            </a:endParaRPr>
          </a:p>
          <a:p>
            <a:pPr marL="6644005" lvl="8" algn="r"/>
            <a:r>
              <a:rPr lang="cs-CZ" sz="2000" spc="-225" dirty="0" smtClean="0">
                <a:latin typeface="Trebuchet MS"/>
                <a:cs typeface="Trebuchet MS"/>
              </a:rPr>
              <a:t>  (</a:t>
            </a:r>
            <a:r>
              <a:rPr lang="cs-CZ" sz="2000" spc="-225" dirty="0" smtClean="0">
                <a:latin typeface="Trebuchet MS"/>
                <a:cs typeface="Trebuchet MS"/>
              </a:rPr>
              <a:t>Alexander,</a:t>
            </a:r>
            <a:r>
              <a:rPr lang="cs-CZ" sz="2000" spc="-340" dirty="0" smtClean="0">
                <a:latin typeface="Trebuchet MS"/>
                <a:cs typeface="Trebuchet MS"/>
              </a:rPr>
              <a:t> </a:t>
            </a:r>
            <a:r>
              <a:rPr lang="cs-CZ" sz="2000" spc="-120" dirty="0" smtClean="0">
                <a:latin typeface="Trebuchet MS"/>
                <a:cs typeface="Trebuchet MS"/>
              </a:rPr>
              <a:t>2006)</a:t>
            </a:r>
            <a:endParaRPr lang="cs-CZ" sz="2000" dirty="0" smtClean="0">
              <a:latin typeface="Trebuchet MS"/>
              <a:cs typeface="Trebuchet MS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dialogické vyučování?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Žáci hovoří často a  jejich promluvy jsou </a:t>
            </a:r>
            <a:r>
              <a:rPr lang="cs-CZ" dirty="0" smtClean="0"/>
              <a:t>dlouhé (jsou aktivní).</a:t>
            </a:r>
            <a:endParaRPr lang="cs-CZ" dirty="0" smtClean="0"/>
          </a:p>
          <a:p>
            <a:r>
              <a:rPr lang="cs-CZ" dirty="0" smtClean="0"/>
              <a:t>Učitelé </a:t>
            </a:r>
            <a:r>
              <a:rPr lang="cs-CZ" dirty="0"/>
              <a:t>kladou žákům otevřené otázky, jejichž cílem je podnítit je k </a:t>
            </a:r>
            <a:r>
              <a:rPr lang="cs-CZ" dirty="0" smtClean="0"/>
              <a:t>přemýšlení.</a:t>
            </a:r>
          </a:p>
          <a:p>
            <a:r>
              <a:rPr lang="cs-CZ" dirty="0" smtClean="0"/>
              <a:t>Žáci </a:t>
            </a:r>
            <a:r>
              <a:rPr lang="cs-CZ" dirty="0"/>
              <a:t>vykonávají myšlenkovou práci, neopakují naučená fakta. Žáci </a:t>
            </a:r>
            <a:r>
              <a:rPr lang="cs-CZ" dirty="0" smtClean="0"/>
              <a:t>argumentují.</a:t>
            </a:r>
          </a:p>
          <a:p>
            <a:r>
              <a:rPr lang="cs-CZ" dirty="0" smtClean="0"/>
              <a:t>Učitel </a:t>
            </a:r>
            <a:r>
              <a:rPr lang="cs-CZ" dirty="0"/>
              <a:t>poskytuje žákům zpětnou vazbu, snaží se jejich myšlenky rozvíjet, povzbudit je k jejich prohloubení a rozpracování. </a:t>
            </a:r>
          </a:p>
          <a:p>
            <a:r>
              <a:rPr lang="cs-CZ" dirty="0" smtClean="0"/>
              <a:t>Úkolem </a:t>
            </a:r>
            <a:r>
              <a:rPr lang="cs-CZ" dirty="0"/>
              <a:t>žáků není pouze odpovídat na otázky učitele. Sami kladou otázky, diskutují mezi sebou. </a:t>
            </a:r>
          </a:p>
          <a:p>
            <a:r>
              <a:rPr lang="cs-CZ" dirty="0" smtClean="0"/>
              <a:t>Znalosti </a:t>
            </a:r>
            <a:r>
              <a:rPr lang="cs-CZ" dirty="0"/>
              <a:t>nejsou chápány jako předem dané, nýbrž jako postupně konstruované v interakcích mezi učitelem a žáky.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Dialogické </a:t>
            </a:r>
            <a:r>
              <a:rPr lang="cs-CZ" dirty="0" smtClean="0"/>
              <a:t>vyučování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01288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51622" y="289826"/>
            <a:ext cx="10443633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225" dirty="0"/>
              <a:t>Principy dialogického</a:t>
            </a:r>
            <a:r>
              <a:rPr sz="4800" spc="-455" dirty="0"/>
              <a:t> </a:t>
            </a:r>
            <a:r>
              <a:rPr sz="4800" spc="-204" dirty="0"/>
              <a:t>vyučování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536356" y="1907439"/>
            <a:ext cx="3923453" cy="3680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3400" indent="-520700">
              <a:lnSpc>
                <a:spcPct val="100000"/>
              </a:lnSpc>
              <a:spcBef>
                <a:spcPts val="100"/>
              </a:spcBef>
              <a:buClr>
                <a:srgbClr val="1F497D"/>
              </a:buClr>
              <a:buSzPct val="90625"/>
              <a:buAutoNum type="arabicPeriod"/>
              <a:tabLst>
                <a:tab pos="532765" algn="l"/>
                <a:tab pos="533400" algn="l"/>
              </a:tabLst>
            </a:pPr>
            <a:r>
              <a:rPr sz="3200" spc="-170" dirty="0">
                <a:latin typeface="Trebuchet MS"/>
                <a:cs typeface="Trebuchet MS"/>
              </a:rPr>
              <a:t>Kolektivita</a:t>
            </a:r>
            <a:endParaRPr sz="3200">
              <a:latin typeface="Trebuchet MS"/>
              <a:cs typeface="Trebuchet MS"/>
            </a:endParaRPr>
          </a:p>
          <a:p>
            <a:pPr marL="533400" indent="-520700">
              <a:lnSpc>
                <a:spcPct val="100000"/>
              </a:lnSpc>
              <a:spcBef>
                <a:spcPts val="2360"/>
              </a:spcBef>
              <a:buClr>
                <a:srgbClr val="1F497D"/>
              </a:buClr>
              <a:buSzPct val="90625"/>
              <a:buAutoNum type="arabicPeriod"/>
              <a:tabLst>
                <a:tab pos="532765" algn="l"/>
                <a:tab pos="533400" algn="l"/>
              </a:tabLst>
            </a:pPr>
            <a:r>
              <a:rPr sz="3200" spc="-175" dirty="0">
                <a:latin typeface="Trebuchet MS"/>
                <a:cs typeface="Trebuchet MS"/>
              </a:rPr>
              <a:t>Reciprocita</a:t>
            </a:r>
            <a:endParaRPr sz="3200">
              <a:latin typeface="Trebuchet MS"/>
              <a:cs typeface="Trebuchet MS"/>
            </a:endParaRPr>
          </a:p>
          <a:p>
            <a:pPr marL="533400" indent="-520700">
              <a:lnSpc>
                <a:spcPct val="100000"/>
              </a:lnSpc>
              <a:spcBef>
                <a:spcPts val="2260"/>
              </a:spcBef>
              <a:buClr>
                <a:srgbClr val="1F497D"/>
              </a:buClr>
              <a:buSzPct val="90625"/>
              <a:buAutoNum type="arabicPeriod"/>
              <a:tabLst>
                <a:tab pos="532765" algn="l"/>
                <a:tab pos="533400" algn="l"/>
              </a:tabLst>
            </a:pPr>
            <a:r>
              <a:rPr sz="3200" spc="-85" dirty="0">
                <a:latin typeface="Trebuchet MS"/>
                <a:cs typeface="Trebuchet MS"/>
              </a:rPr>
              <a:t>Podpůrnost</a:t>
            </a:r>
            <a:endParaRPr sz="3200">
              <a:latin typeface="Trebuchet MS"/>
              <a:cs typeface="Trebuchet MS"/>
            </a:endParaRPr>
          </a:p>
          <a:p>
            <a:pPr marL="533400" indent="-520700">
              <a:lnSpc>
                <a:spcPct val="100000"/>
              </a:lnSpc>
              <a:spcBef>
                <a:spcPts val="2360"/>
              </a:spcBef>
              <a:buClr>
                <a:srgbClr val="1F497D"/>
              </a:buClr>
              <a:buSzPct val="90625"/>
              <a:buAutoNum type="arabicPeriod"/>
              <a:tabLst>
                <a:tab pos="532765" algn="l"/>
                <a:tab pos="533400" algn="l"/>
              </a:tabLst>
            </a:pPr>
            <a:r>
              <a:rPr sz="3200" spc="-125" dirty="0">
                <a:latin typeface="Trebuchet MS"/>
                <a:cs typeface="Trebuchet MS"/>
              </a:rPr>
              <a:t>Kumulativnost</a:t>
            </a:r>
            <a:endParaRPr sz="3200">
              <a:latin typeface="Trebuchet MS"/>
              <a:cs typeface="Trebuchet MS"/>
            </a:endParaRPr>
          </a:p>
          <a:p>
            <a:pPr marL="533400" indent="-520700">
              <a:lnSpc>
                <a:spcPct val="100000"/>
              </a:lnSpc>
              <a:spcBef>
                <a:spcPts val="2260"/>
              </a:spcBef>
              <a:buClr>
                <a:srgbClr val="1F497D"/>
              </a:buClr>
              <a:buSzPct val="90625"/>
              <a:buAutoNum type="arabicPeriod"/>
              <a:tabLst>
                <a:tab pos="532765" algn="l"/>
                <a:tab pos="533400" algn="l"/>
              </a:tabLst>
            </a:pPr>
            <a:r>
              <a:rPr sz="3200" spc="-105" dirty="0">
                <a:latin typeface="Trebuchet MS"/>
                <a:cs typeface="Trebuchet MS"/>
              </a:rPr>
              <a:t>Účelnost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18364" y="5768235"/>
            <a:ext cx="2833793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0" dirty="0">
                <a:latin typeface="Trebuchet MS"/>
                <a:cs typeface="Trebuchet MS"/>
              </a:rPr>
              <a:t>Alexander</a:t>
            </a:r>
            <a:r>
              <a:rPr sz="2400" spc="-405" dirty="0">
                <a:latin typeface="Trebuchet MS"/>
                <a:cs typeface="Trebuchet MS"/>
              </a:rPr>
              <a:t> </a:t>
            </a:r>
            <a:r>
              <a:rPr sz="2400" spc="-100" dirty="0">
                <a:latin typeface="Trebuchet MS"/>
                <a:cs typeface="Trebuchet MS"/>
              </a:rPr>
              <a:t>(2006)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Budování osobní značky, osobní profil, pohovor – povězte nám něco o sobě, konference, e-mail, obchodní schůzka</a:t>
            </a:r>
          </a:p>
          <a:p>
            <a:endParaRPr lang="cs-CZ" dirty="0" smtClean="0"/>
          </a:p>
          <a:p>
            <a:r>
              <a:rPr lang="cs-CZ" dirty="0" smtClean="0"/>
              <a:t>Délka 30 sekund – 2 minuty, zaujmout a získat, konkrétní, srozumitelné, ztotožnění, bez pochybností, bez negativ, energie, emoce, klíčová slova</a:t>
            </a:r>
          </a:p>
          <a:p>
            <a:endParaRPr lang="cs-CZ" dirty="0" smtClean="0"/>
          </a:p>
          <a:p>
            <a:r>
              <a:rPr lang="cs-CZ" dirty="0" smtClean="0"/>
              <a:t>Vyzkoušejte sami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Minutová řeč (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Elevator</a:t>
            </a:r>
            <a:r>
              <a:rPr lang="cs-CZ" dirty="0" smtClean="0"/>
              <a:t> </a:t>
            </a:r>
            <a:r>
              <a:rPr lang="cs-CZ" dirty="0" err="1" smtClean="0"/>
              <a:t>Pitch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dirty="0" smtClean="0"/>
          </a:p>
          <a:p>
            <a:r>
              <a:rPr lang="cs-CZ" dirty="0" smtClean="0"/>
              <a:t>učitelské otázky jsou považovány za klíčový prvek procesu učení, a to nejen ve školní třídě. </a:t>
            </a:r>
          </a:p>
          <a:p>
            <a:r>
              <a:rPr lang="cs-CZ" dirty="0" smtClean="0"/>
              <a:t>podle </a:t>
            </a:r>
            <a:r>
              <a:rPr lang="cs-CZ" dirty="0" err="1" smtClean="0"/>
              <a:t>Postmana</a:t>
            </a:r>
            <a:r>
              <a:rPr lang="cs-CZ" dirty="0" smtClean="0"/>
              <a:t> (1979) je veškeré naše poznání výsledkem tázání, a proto je možné říci, že kladení otázek učitelem je jedním z nejdůležitějších intelektuálních nástrojů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Význam kladení otázek v pedagogické komunikaci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9806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otevřené</a:t>
            </a:r>
            <a:r>
              <a:rPr lang="cs-CZ" dirty="0" smtClean="0"/>
              <a:t> (založené na obsahové volnosti odpovědi). Na otevřenou otázku neexistuje jen jedna správná odpověď, která by byla dopředu dána. V běžné komunikaci nalezneme větší množství otázek otevřených než uzavřených, zatímco ve výukové komunikaci je tomu naopak.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uzavřené</a:t>
            </a:r>
            <a:r>
              <a:rPr lang="cs-CZ" dirty="0" smtClean="0"/>
              <a:t> (založené většinou na výběru z nabídnutých možností odpovědi či jednoznačné odpovědi)</a:t>
            </a:r>
          </a:p>
          <a:p>
            <a:pPr lvl="1"/>
            <a:r>
              <a:rPr lang="cs-CZ" b="1" dirty="0" smtClean="0"/>
              <a:t>zjišťující</a:t>
            </a:r>
            <a:r>
              <a:rPr lang="cs-CZ" dirty="0" smtClean="0"/>
              <a:t> (ano – ne, vlévá se…)</a:t>
            </a:r>
            <a:endParaRPr lang="cs-CZ" b="1" dirty="0" smtClean="0"/>
          </a:p>
          <a:p>
            <a:pPr lvl="1"/>
            <a:r>
              <a:rPr lang="cs-CZ" b="1" dirty="0" smtClean="0"/>
              <a:t>doplňující </a:t>
            </a:r>
            <a:r>
              <a:rPr lang="cs-CZ" dirty="0" smtClean="0"/>
              <a:t>(Kdy se narodil…? Kam se vlévá…?)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Typologie otázek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717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systémem vyhodnocení kognitivní náročnosti otázky je taxonomický systém Benjamina </a:t>
            </a:r>
            <a:r>
              <a:rPr lang="cs-CZ" dirty="0" err="1" smtClean="0"/>
              <a:t>Blooma</a:t>
            </a:r>
            <a:r>
              <a:rPr lang="cs-CZ" dirty="0" smtClean="0"/>
              <a:t>, který odlišuje tyto kognitivní procesy: </a:t>
            </a:r>
          </a:p>
          <a:p>
            <a:pPr lvl="1"/>
            <a:r>
              <a:rPr lang="cs-CZ" dirty="0" smtClean="0"/>
              <a:t>(1) zapamatovat;</a:t>
            </a:r>
          </a:p>
          <a:p>
            <a:pPr lvl="1"/>
            <a:r>
              <a:rPr lang="cs-CZ" dirty="0" smtClean="0"/>
              <a:t>(2) porozumět;</a:t>
            </a:r>
          </a:p>
          <a:p>
            <a:pPr lvl="1"/>
            <a:r>
              <a:rPr lang="cs-CZ" dirty="0" smtClean="0"/>
              <a:t>(3) aplikovat;</a:t>
            </a:r>
          </a:p>
          <a:p>
            <a:pPr lvl="1"/>
            <a:r>
              <a:rPr lang="cs-CZ" dirty="0" smtClean="0"/>
              <a:t>(4) analyzovat; </a:t>
            </a:r>
          </a:p>
          <a:p>
            <a:pPr lvl="1"/>
            <a:r>
              <a:rPr lang="cs-CZ" dirty="0" smtClean="0"/>
              <a:t>(5) hodnotit; </a:t>
            </a:r>
          </a:p>
          <a:p>
            <a:pPr lvl="1"/>
            <a:r>
              <a:rPr lang="cs-CZ" dirty="0" smtClean="0"/>
              <a:t>(6) tvořit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Bloomova</a:t>
            </a:r>
            <a:r>
              <a:rPr lang="cs-CZ" dirty="0" smtClean="0"/>
              <a:t> taxonomie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75834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845</Words>
  <Application>Microsoft Office PowerPoint</Application>
  <PresentationFormat>Vlastní</PresentationFormat>
  <Paragraphs>168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24</vt:i4>
      </vt:variant>
    </vt:vector>
  </HeadingPairs>
  <TitlesOfParts>
    <vt:vector size="26" baseType="lpstr">
      <vt:lpstr>Shluk</vt:lpstr>
      <vt:lpstr>2_Shluk</vt:lpstr>
      <vt:lpstr>Pedagogická komunikace</vt:lpstr>
      <vt:lpstr>Jak si představuji dialogické vyučování?</vt:lpstr>
      <vt:lpstr>Co je dialogické vyučování?</vt:lpstr>
      <vt:lpstr>Dialogické vyučování</vt:lpstr>
      <vt:lpstr>Principy dialogického vyučování</vt:lpstr>
      <vt:lpstr>Minutová řeč (The Elevator Pitch)</vt:lpstr>
      <vt:lpstr>Význam kladení otázek v pedagogické komunikaci</vt:lpstr>
      <vt:lpstr> Typologie otázek </vt:lpstr>
      <vt:lpstr>Bloomova taxonomie</vt:lpstr>
      <vt:lpstr>Otázky nižší a vyšší kognitivní náročnosti</vt:lpstr>
      <vt:lpstr>Kategorizovat není vždy snadné</vt:lpstr>
      <vt:lpstr>Jsou otázky vyšší kognitivní náročnosti „lepší“?</vt:lpstr>
      <vt:lpstr>Počty otázek zaměřených na nižší a vyšší kognitivní procesy</vt:lpstr>
      <vt:lpstr>Jednotlivé typy otázek</vt:lpstr>
      <vt:lpstr>Cvičení </vt:lpstr>
      <vt:lpstr>Cvičení </vt:lpstr>
      <vt:lpstr>Rozhovor v pedagogické komunikaci</vt:lpstr>
      <vt:lpstr>Dovednosti vedení rozhovoru</vt:lpstr>
      <vt:lpstr>Dovednost dotazování</vt:lpstr>
      <vt:lpstr>Dovednost ovlivňování</vt:lpstr>
      <vt:lpstr>Dovednost naslouchání</vt:lpstr>
      <vt:lpstr>Charakteristika aktivního naslouchání </vt:lpstr>
      <vt:lpstr>Charakteristika aktivního naslouchání</vt:lpstr>
      <vt:lpstr>Otázky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komunikace</dc:title>
  <dc:creator>Lojdova</dc:creator>
  <cp:lastModifiedBy>Pospisil</cp:lastModifiedBy>
  <cp:revision>8</cp:revision>
  <dcterms:created xsi:type="dcterms:W3CDTF">2016-06-08T08:31:55Z</dcterms:created>
  <dcterms:modified xsi:type="dcterms:W3CDTF">2019-10-21T05:50:02Z</dcterms:modified>
</cp:coreProperties>
</file>