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2" r:id="rId4"/>
    <p:sldId id="261" r:id="rId5"/>
    <p:sldId id="258" r:id="rId6"/>
    <p:sldId id="259" r:id="rId7"/>
    <p:sldId id="265" r:id="rId8"/>
    <p:sldId id="264" r:id="rId9"/>
    <p:sldId id="260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4. 11. 2019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4. 11. 2019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4. 11. 2019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4. 11. 2019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4. 11. 2019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4. 11. 2019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4. 11. 2019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4. 11. 2019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4. 11. 2019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4. 11. 2019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4. 11. 2019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4. 11. 2019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Pospisil\Desktop\Radek\V&#253;uka\Pedagogick&#225;%20kumunikace19\video_uk&#225;zkov&#233;.a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br>
              <a:rPr lang="cs-CZ" sz="4800" dirty="0" smtClean="0"/>
            </a:b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 smtClean="0"/>
              <a:t>Zpětná vazba – teorie a jak jí použít</a:t>
            </a:r>
            <a:br>
              <a:rPr lang="cs-CZ" sz="2000" dirty="0" smtClean="0"/>
            </a:br>
            <a:r>
              <a:rPr lang="cs-CZ" sz="2000" dirty="0" smtClean="0"/>
              <a:t>Video ukázka</a:t>
            </a:r>
          </a:p>
          <a:p>
            <a:r>
              <a:rPr lang="cs-CZ" sz="2000" dirty="0" smtClean="0"/>
              <a:t>Hodnocení </a:t>
            </a:r>
            <a:r>
              <a:rPr lang="cs-CZ" sz="2000" dirty="0" err="1" smtClean="0"/>
              <a:t>videoukázky</a:t>
            </a:r>
            <a:endParaRPr lang="cs-CZ" sz="2000" dirty="0" smtClean="0"/>
          </a:p>
          <a:p>
            <a:r>
              <a:rPr lang="cs-CZ" sz="2000" dirty="0" smtClean="0"/>
              <a:t>Vlastní </a:t>
            </a:r>
            <a:r>
              <a:rPr lang="cs-CZ" sz="2000" dirty="0" err="1" smtClean="0"/>
              <a:t>videovýstup</a:t>
            </a:r>
            <a:r>
              <a:rPr lang="cs-CZ" sz="2000" dirty="0" smtClean="0"/>
              <a:t> a jeho hodnocení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se mi líbilo</a:t>
            </a:r>
            <a:r>
              <a:rPr lang="cs-CZ" dirty="0" smtClean="0"/>
              <a:t> </a:t>
            </a:r>
            <a:r>
              <a:rPr lang="cs-CZ" dirty="0" smtClean="0"/>
              <a:t>/ zaujalo a proč?</a:t>
            </a:r>
          </a:p>
          <a:p>
            <a:r>
              <a:rPr lang="cs-CZ" dirty="0" smtClean="0"/>
              <a:t>Co se mi nelíbilo a proč?</a:t>
            </a:r>
          </a:p>
          <a:p>
            <a:r>
              <a:rPr lang="cs-CZ" dirty="0" smtClean="0"/>
              <a:t>Co bych udělal jinak?</a:t>
            </a:r>
          </a:p>
          <a:p>
            <a:r>
              <a:rPr lang="cs-CZ" dirty="0" smtClean="0"/>
              <a:t>+</a:t>
            </a:r>
          </a:p>
          <a:p>
            <a:r>
              <a:rPr lang="cs-CZ" dirty="0" smtClean="0"/>
              <a:t>Vyzkoušení hodnocení podle jednoho z hodnotících archů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Zhodnocení video ukázky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Rozdělte se do trojic</a:t>
            </a:r>
          </a:p>
          <a:p>
            <a:r>
              <a:rPr lang="cs-CZ" dirty="0" smtClean="0"/>
              <a:t>Ve trojících si pusťte </a:t>
            </a:r>
            <a:r>
              <a:rPr lang="cs-CZ" dirty="0" err="1" smtClean="0"/>
              <a:t>videovýstup</a:t>
            </a:r>
            <a:r>
              <a:rPr lang="cs-CZ" dirty="0" smtClean="0"/>
              <a:t>, který jste připravili (6 minut na video)</a:t>
            </a:r>
          </a:p>
          <a:p>
            <a:r>
              <a:rPr lang="cs-CZ" dirty="0" smtClean="0"/>
              <a:t>Po shlédnutí jej zhodnoťte s využitím některého z hodnotících archů (2 minuty na hodnocení)</a:t>
            </a:r>
          </a:p>
          <a:p>
            <a:r>
              <a:rPr lang="cs-CZ" dirty="0" smtClean="0"/>
              <a:t>Postup zopakujte u dvou zbylých </a:t>
            </a:r>
            <a:r>
              <a:rPr lang="cs-CZ" dirty="0" err="1" smtClean="0"/>
              <a:t>videovýstupů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video výstup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mi hodnotilo?</a:t>
            </a:r>
          </a:p>
          <a:p>
            <a:r>
              <a:rPr lang="cs-CZ" dirty="0" smtClean="0"/>
              <a:t>Co bylo nejtěžší?</a:t>
            </a:r>
          </a:p>
          <a:p>
            <a:r>
              <a:rPr lang="cs-CZ" dirty="0" smtClean="0"/>
              <a:t>Co bylo nejlehčí?</a:t>
            </a:r>
          </a:p>
          <a:p>
            <a:r>
              <a:rPr lang="cs-CZ" dirty="0" smtClean="0"/>
              <a:t>Co za úskalí skýtá hodnocení někoho jiného?</a:t>
            </a:r>
          </a:p>
          <a:p>
            <a:r>
              <a:rPr lang="cs-CZ" dirty="0" smtClean="0"/>
              <a:t>O čem jsem přemýšlel při hodnocení od ostatních</a:t>
            </a:r>
            <a:r>
              <a:rPr lang="cs-CZ" sz="2400" dirty="0" smtClean="0"/>
              <a:t>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Reflexe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Nezastupitelná úloha v sociální komunikaci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 pedagogickém procesu ji chápeme jako korekční informaci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Jedná se o informaci pro žáka, díky které se dozvídá, jak probíhá proces jeho učení (Mareš a </a:t>
            </a:r>
            <a:r>
              <a:rPr lang="cs-CZ" dirty="0" err="1" smtClean="0"/>
              <a:t>Křivohlavý</a:t>
            </a:r>
            <a:r>
              <a:rPr lang="cs-CZ" dirty="0" smtClean="0"/>
              <a:t>, 1995)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regulativní</a:t>
            </a:r>
            <a:r>
              <a:rPr lang="cs-CZ" dirty="0" smtClean="0"/>
              <a:t> (umožňuje usměrňovat žákovu činnost)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sociální </a:t>
            </a:r>
            <a:r>
              <a:rPr lang="cs-CZ" dirty="0" smtClean="0"/>
              <a:t>(utvářejí se vztahy mezi učitelem a žáky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poznávací</a:t>
            </a:r>
            <a:r>
              <a:rPr lang="cs-CZ" dirty="0" smtClean="0"/>
              <a:t> (vede žáka k poznání učitele, učiva i sama sebe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rozvojovou</a:t>
            </a:r>
            <a:r>
              <a:rPr lang="cs-CZ" dirty="0" smtClean="0"/>
              <a:t> (žák se učí zpětnou vazbu využívat k vlastnímu rozvoji, tj. sebevzdělávání a sebevýchově)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zpětné vazby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Zpětná vazba by měla žákovi pomoci, nikoliv ho zastrašit nebo odradit od další činnosti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Nutné vyhnout se jakékoliv ironii, nadřazenosti či zesměšňování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Učitel může žákovi poskytnout zpětnou vazbu nejen verbálně formou předávání  určitých hodnotících zpráv, ale také nonverbálně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Poskytování zpětné vazby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</a:t>
            </a:r>
            <a:r>
              <a:rPr lang="cs-CZ" b="1" dirty="0" smtClean="0"/>
              <a:t>Akceptace</a:t>
            </a:r>
            <a:r>
              <a:rPr lang="cs-CZ" dirty="0" smtClean="0"/>
              <a:t>: jedná se o  stručné předání potvrzení správnosti odpovědi (Ano…, Hm…, 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Dobře… atp.).</a:t>
            </a:r>
            <a:endParaRPr lang="cs-CZ" b="1" dirty="0" smtClean="0"/>
          </a:p>
          <a:p>
            <a:r>
              <a:rPr lang="cs-CZ" dirty="0" smtClean="0"/>
              <a:t>2. </a:t>
            </a:r>
            <a:r>
              <a:rPr lang="cs-CZ" b="1" dirty="0" smtClean="0"/>
              <a:t>Echo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zároveň s akceptací zopakuje správnou odpověď ať doslovně, či ji 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parafrázuje.</a:t>
            </a:r>
            <a:endParaRPr lang="cs-CZ" b="1" dirty="0" smtClean="0"/>
          </a:p>
          <a:p>
            <a:r>
              <a:rPr lang="cs-CZ" dirty="0" smtClean="0"/>
              <a:t>3. </a:t>
            </a:r>
            <a:r>
              <a:rPr lang="cs-CZ" b="1" dirty="0" err="1" smtClean="0"/>
              <a:t>Elaborace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zároveň s akceptací správnou odpověď rozvine o další informace.</a:t>
            </a:r>
            <a:endParaRPr lang="cs-CZ" b="1" dirty="0" smtClean="0"/>
          </a:p>
          <a:p>
            <a:r>
              <a:rPr lang="cs-CZ" dirty="0" smtClean="0"/>
              <a:t>4. </a:t>
            </a:r>
            <a:r>
              <a:rPr lang="cs-CZ" b="1" dirty="0" smtClean="0"/>
              <a:t>Pochvala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správnou odpověď žáka/</a:t>
            </a:r>
            <a:r>
              <a:rPr lang="cs-CZ" dirty="0" err="1" smtClean="0"/>
              <a:t>yně</a:t>
            </a:r>
            <a:r>
              <a:rPr lang="cs-CZ" dirty="0" smtClean="0"/>
              <a:t> vyzdvihne, ocení.</a:t>
            </a:r>
            <a:endParaRPr lang="cs-CZ" b="1" dirty="0" smtClean="0"/>
          </a:p>
          <a:p>
            <a:endParaRPr lang="cs-CZ" b="1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0" dirty="0" smtClean="0"/>
              <a:t>Typologie reakcí na správnou odpověď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b="1" dirty="0" smtClean="0"/>
              <a:t>Detekce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oznámí žákovi/</a:t>
            </a:r>
            <a:r>
              <a:rPr lang="cs-CZ" dirty="0" err="1" smtClean="0"/>
              <a:t>yni</a:t>
            </a:r>
            <a:r>
              <a:rPr lang="cs-CZ" dirty="0" smtClean="0"/>
              <a:t>, že udělal chybu, nic víc (Ne.).</a:t>
            </a:r>
            <a:endParaRPr lang="cs-CZ" b="1" dirty="0" smtClean="0"/>
          </a:p>
          <a:p>
            <a:r>
              <a:rPr lang="cs-CZ" dirty="0" smtClean="0"/>
              <a:t>2. </a:t>
            </a:r>
            <a:r>
              <a:rPr lang="cs-CZ" b="1" dirty="0" smtClean="0"/>
              <a:t>Identifikace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doplňuje reakci o místo určení chyby.</a:t>
            </a:r>
            <a:endParaRPr lang="cs-CZ" b="1" dirty="0" smtClean="0"/>
          </a:p>
          <a:p>
            <a:r>
              <a:rPr lang="cs-CZ" dirty="0" smtClean="0"/>
              <a:t>3. I</a:t>
            </a:r>
            <a:r>
              <a:rPr lang="cs-CZ" b="1" dirty="0" smtClean="0"/>
              <a:t>nterpretace:</a:t>
            </a:r>
            <a:r>
              <a:rPr lang="cs-CZ" dirty="0" smtClean="0"/>
              <a:t> učitel/</a:t>
            </a:r>
            <a:r>
              <a:rPr lang="cs-CZ" dirty="0" err="1" smtClean="0"/>
              <a:t>ka</a:t>
            </a:r>
            <a:r>
              <a:rPr lang="cs-CZ" dirty="0" smtClean="0"/>
              <a:t> doplňuje reakci o příčinu chyby, pomáhá nalézt správnou 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odpověď.</a:t>
            </a:r>
            <a:endParaRPr lang="cs-CZ" b="1" dirty="0" smtClean="0"/>
          </a:p>
          <a:p>
            <a:r>
              <a:rPr lang="cs-CZ" dirty="0" smtClean="0"/>
              <a:t>4. </a:t>
            </a:r>
            <a:r>
              <a:rPr lang="cs-CZ" b="1" dirty="0" smtClean="0"/>
              <a:t>Korekce:</a:t>
            </a:r>
            <a:r>
              <a:rPr lang="cs-CZ" dirty="0" smtClean="0"/>
              <a:t> učitel/</a:t>
            </a:r>
            <a:r>
              <a:rPr lang="cs-CZ" dirty="0" err="1" smtClean="0"/>
              <a:t>ka</a:t>
            </a:r>
            <a:r>
              <a:rPr lang="cs-CZ" dirty="0" smtClean="0"/>
              <a:t> oznámí správnou odpověď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600" b="0" dirty="0" smtClean="0"/>
              <a:t>Typologie </a:t>
            </a:r>
            <a:r>
              <a:rPr lang="cs-CZ" sz="3600" b="0" dirty="0" smtClean="0"/>
              <a:t>reakcí na chybu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Vybrat zásadní kritéria hodnocení na která se budete soustředit</a:t>
            </a:r>
          </a:p>
          <a:p>
            <a:r>
              <a:rPr lang="cs-CZ" dirty="0" smtClean="0"/>
              <a:t>Využívat ve větší míře pozitivní zpětnou vazbu, ale vyvarovat se vynechávání // ignoraci chyb</a:t>
            </a:r>
          </a:p>
          <a:p>
            <a:r>
              <a:rPr lang="cs-CZ" dirty="0" smtClean="0"/>
              <a:t>S chybou pracovat a diskutovat o ní</a:t>
            </a:r>
          </a:p>
          <a:p>
            <a:r>
              <a:rPr lang="cs-CZ" dirty="0" smtClean="0"/>
              <a:t>V případě nutnosti hodnotit pozitivně verbálně / neverbálně přímo, negativně formou lístečků nepřímo</a:t>
            </a:r>
          </a:p>
          <a:p>
            <a:r>
              <a:rPr lang="cs-CZ" dirty="0" smtClean="0"/>
              <a:t>Z hlediska struktury – pozitivní – negativní - pozitivní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hodnotit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Existuje velké množství hodnotících archů od nejjednodušších zaměřených pouze na + a – až k složitějším – popisným</a:t>
            </a:r>
          </a:p>
          <a:p>
            <a:endParaRPr lang="cs-CZ" dirty="0" smtClean="0"/>
          </a:p>
          <a:p>
            <a:r>
              <a:rPr lang="cs-CZ" smtClean="0"/>
              <a:t>https://is.muni.cz/go/t-YMbj?strpo=500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Hodnotící archy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Video ukázka</a:t>
            </a:r>
            <a:endParaRPr lang="cs-CZ" dirty="0"/>
          </a:p>
        </p:txBody>
      </p:sp>
      <p:pic>
        <p:nvPicPr>
          <p:cNvPr id="4" name="video_ukázkové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1340768"/>
            <a:ext cx="9168341" cy="5157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365</TotalTime>
  <Words>399</Words>
  <Application>Microsoft Office PowerPoint</Application>
  <PresentationFormat>Předvádění na obrazovce (4:3)</PresentationFormat>
  <Paragraphs>66</Paragraphs>
  <Slides>12</Slides>
  <Notes>0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Shluk</vt:lpstr>
      <vt:lpstr>Pedagogická komunikace </vt:lpstr>
      <vt:lpstr>Zpětná vazba</vt:lpstr>
      <vt:lpstr>Funkce zpětné vazby</vt:lpstr>
      <vt:lpstr>Poskytování zpětné vazby</vt:lpstr>
      <vt:lpstr>Typologie reakcí na správnou odpověď </vt:lpstr>
      <vt:lpstr>Typologie reakcí na chybu </vt:lpstr>
      <vt:lpstr>Jak hodnotit</vt:lpstr>
      <vt:lpstr>Hodnotící archy</vt:lpstr>
      <vt:lpstr>Video ukázka</vt:lpstr>
      <vt:lpstr>Zhodnocení video ukázky</vt:lpstr>
      <vt:lpstr>Vlastní video výstup</vt:lpstr>
      <vt:lpstr>Reflexe 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Pospisil</cp:lastModifiedBy>
  <cp:revision>39</cp:revision>
  <dcterms:created xsi:type="dcterms:W3CDTF">2013-02-18T11:49:40Z</dcterms:created>
  <dcterms:modified xsi:type="dcterms:W3CDTF">2019-11-04T06:51:05Z</dcterms:modified>
</cp:coreProperties>
</file>