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Efektivní komunikace: rodič – žák</a:t>
            </a:r>
            <a:br>
              <a:rPr lang="cs-CZ" sz="2000" dirty="0" smtClean="0"/>
            </a:br>
            <a:r>
              <a:rPr lang="cs-CZ" sz="2000" dirty="0" smtClean="0"/>
              <a:t>učitel – žák – rodič</a:t>
            </a:r>
            <a:br>
              <a:rPr lang="cs-CZ" sz="2000" dirty="0" smtClean="0"/>
            </a:br>
            <a:r>
              <a:rPr lang="cs-CZ" sz="2000" dirty="0" smtClean="0"/>
              <a:t>pedagogičtí pracovníci</a:t>
            </a:r>
            <a:br>
              <a:rPr lang="cs-CZ" sz="2000" dirty="0" smtClean="0"/>
            </a:br>
            <a:r>
              <a:rPr lang="cs-CZ" sz="2000" dirty="0" smtClean="0"/>
              <a:t>Reflexe semináře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Úspěšná </a:t>
            </a:r>
            <a:r>
              <a:rPr lang="cs-CZ" dirty="0"/>
              <a:t>komunikace se </a:t>
            </a:r>
            <a:r>
              <a:rPr lang="cs-CZ" dirty="0" smtClean="0"/>
              <a:t>skládá </a:t>
            </a:r>
            <a:r>
              <a:rPr lang="cs-CZ" dirty="0"/>
              <a:t>ze sdělování informací a </a:t>
            </a:r>
            <a:r>
              <a:rPr lang="cs-CZ" dirty="0" smtClean="0"/>
              <a:t>naslouchání</a:t>
            </a:r>
          </a:p>
          <a:p>
            <a:endParaRPr lang="cs-CZ" dirty="0"/>
          </a:p>
          <a:p>
            <a:r>
              <a:rPr lang="cs-CZ" dirty="0" smtClean="0"/>
              <a:t>Existují </a:t>
            </a:r>
            <a:r>
              <a:rPr lang="cs-CZ" dirty="0"/>
              <a:t>tři úrovně sdělení, a sice verbální, nonverbální a </a:t>
            </a:r>
            <a:r>
              <a:rPr lang="cs-CZ" dirty="0" smtClean="0"/>
              <a:t>činy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pedagogickém procesu je základní složkou v procesu výchovy a vzdělávání i korekce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Efektivní komunikace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ke </a:t>
            </a:r>
            <a:r>
              <a:rPr lang="cs-CZ" dirty="0"/>
              <a:t>komunikaci musíme získat druhou stranu, tzn. přijít se zajímavým </a:t>
            </a:r>
            <a:r>
              <a:rPr lang="cs-CZ" dirty="0" smtClean="0"/>
              <a:t>tématem</a:t>
            </a:r>
          </a:p>
          <a:p>
            <a:endParaRPr lang="cs-CZ" dirty="0"/>
          </a:p>
          <a:p>
            <a:r>
              <a:rPr lang="cs-CZ" dirty="0" smtClean="0"/>
              <a:t>komunikace </a:t>
            </a:r>
            <a:r>
              <a:rPr lang="cs-CZ" dirty="0"/>
              <a:t>by měla být vyvážená, tzn. nechat prostor i druhé straně se </a:t>
            </a:r>
            <a:r>
              <a:rPr lang="cs-CZ" dirty="0" smtClean="0"/>
              <a:t>vyjádřit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musí </a:t>
            </a:r>
            <a:r>
              <a:rPr lang="cs-CZ" dirty="0"/>
              <a:t>být vyvážen poměr mezi sdělením a nasloucháním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efektivní komunikace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Zvolit přesný čas a místo, kde se bude </a:t>
            </a:r>
            <a:r>
              <a:rPr lang="cs-CZ" dirty="0" smtClean="0"/>
              <a:t>mluvit (je </a:t>
            </a:r>
            <a:r>
              <a:rPr lang="cs-CZ" dirty="0"/>
              <a:t>vždy vhodnější mít prostor a čas než komunikovat za pochodu a ve </a:t>
            </a:r>
            <a:r>
              <a:rPr lang="cs-CZ" dirty="0" smtClean="0"/>
              <a:t>spěchu)</a:t>
            </a:r>
          </a:p>
          <a:p>
            <a:endParaRPr lang="cs-CZ" dirty="0"/>
          </a:p>
          <a:p>
            <a:r>
              <a:rPr lang="cs-CZ" dirty="0"/>
              <a:t>Zaměřit se na intonaci </a:t>
            </a:r>
            <a:r>
              <a:rPr lang="cs-CZ" dirty="0" smtClean="0"/>
              <a:t>hlasu</a:t>
            </a:r>
          </a:p>
          <a:p>
            <a:endParaRPr lang="cs-CZ" dirty="0"/>
          </a:p>
          <a:p>
            <a:r>
              <a:rPr lang="cs-CZ" dirty="0"/>
              <a:t>Konkrétně vysvětlit to, co je potřeba, tzn. jasně a přesně, stručně a věcně, srozumitelně, jinými slovy mluvit řečí posluchačů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Nereagovat překotně ihned, ale poskytnout chvilku prostor sobě i druhé </a:t>
            </a:r>
            <a:r>
              <a:rPr lang="cs-CZ" dirty="0" smtClean="0"/>
              <a:t>straně</a:t>
            </a:r>
          </a:p>
          <a:p>
            <a:endParaRPr lang="cs-CZ" dirty="0"/>
          </a:p>
          <a:p>
            <a:r>
              <a:rPr lang="cs-CZ" dirty="0"/>
              <a:t>Pojmenovat věci, případně se nebát doptat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komunikovat aby nevznikl problém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Seznámíte </a:t>
            </a:r>
            <a:r>
              <a:rPr lang="cs-CZ" dirty="0"/>
              <a:t>se s některými skutečnými (anonymizovanými) úryvky z komunikace učitelů a rodičů, vyzkoušíte si formulace v roli učitele, budeme diskutovat vhodnost a nevhodnost formulací v kontextu efektivní komunikace a pokusíme se pojmenovat principy fungující komunikace. (5 minut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a/ Začínáme zkušeností, začtěte se do následující ukázky č.1</a:t>
            </a:r>
            <a:r>
              <a:rPr lang="cs-CZ" dirty="0" smtClean="0"/>
              <a:t>.-</a:t>
            </a:r>
            <a:r>
              <a:rPr lang="cs-CZ" dirty="0"/>
              <a:t>7</a:t>
            </a:r>
            <a:r>
              <a:rPr lang="cs-CZ" dirty="0" smtClean="0"/>
              <a:t>. </a:t>
            </a:r>
            <a:r>
              <a:rPr lang="cs-CZ" dirty="0"/>
              <a:t>(5-10 minut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b</a:t>
            </a:r>
            <a:r>
              <a:rPr lang="cs-CZ" dirty="0"/>
              <a:t>/ Co potřebujete vědět, abyste mohli formulovat </a:t>
            </a:r>
            <a:r>
              <a:rPr lang="cs-CZ" dirty="0" smtClean="0"/>
              <a:t>odpověď?</a:t>
            </a:r>
          </a:p>
          <a:p>
            <a:endParaRPr lang="cs-CZ" dirty="0"/>
          </a:p>
          <a:p>
            <a:r>
              <a:rPr lang="cs-CZ" dirty="0" smtClean="0"/>
              <a:t>c</a:t>
            </a:r>
            <a:r>
              <a:rPr lang="cs-CZ" dirty="0"/>
              <a:t>/ Každý student formuluje písemně reakci v roli </a:t>
            </a:r>
            <a:r>
              <a:rPr lang="cs-CZ" dirty="0" smtClean="0"/>
              <a:t>učitele. </a:t>
            </a:r>
            <a:r>
              <a:rPr lang="cs-CZ" dirty="0"/>
              <a:t>(5 min)</a:t>
            </a:r>
          </a:p>
          <a:p>
            <a:endParaRPr lang="cs-CZ" dirty="0" smtClean="0"/>
          </a:p>
          <a:p>
            <a:r>
              <a:rPr lang="cs-CZ" dirty="0" smtClean="0"/>
              <a:t>d/ Vytvoříte </a:t>
            </a:r>
            <a:r>
              <a:rPr lang="cs-CZ" dirty="0"/>
              <a:t>dvojice, ve dvojici si </a:t>
            </a:r>
            <a:r>
              <a:rPr lang="cs-CZ" dirty="0" smtClean="0"/>
              <a:t>vyměníte </a:t>
            </a:r>
            <a:r>
              <a:rPr lang="cs-CZ" dirty="0"/>
              <a:t>odpovědi a každý sám podtrhne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Co mu na odpovědi imponuje, co oceňuje, co považuje na způsobu komunikace dobré. Pak si teprve o tom s partnerem ve dvojici povídá. (6 minut)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200" b="0" dirty="0" smtClean="0"/>
              <a:t>Praktické cvičení – komunikace s rodiči I.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e/ </a:t>
            </a:r>
            <a:r>
              <a:rPr lang="cs-CZ" dirty="0" smtClean="0"/>
              <a:t>Co </a:t>
            </a:r>
            <a:r>
              <a:rPr lang="cs-CZ" dirty="0"/>
              <a:t>jste si tam podtrhli?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Když </a:t>
            </a:r>
            <a:r>
              <a:rPr lang="cs-CZ" dirty="0"/>
              <a:t>jste si to podtrhli, co se Vám na tom líbí? </a:t>
            </a:r>
            <a:br>
              <a:rPr lang="cs-CZ" dirty="0"/>
            </a:br>
            <a:r>
              <a:rPr lang="cs-CZ" dirty="0" smtClean="0"/>
              <a:t>     Jak </a:t>
            </a:r>
            <a:r>
              <a:rPr lang="cs-CZ" dirty="0"/>
              <a:t>se to dá pojmenovat, zobecnit.</a:t>
            </a:r>
          </a:p>
          <a:p>
            <a:endParaRPr lang="cs-CZ" dirty="0" smtClean="0"/>
          </a:p>
          <a:p>
            <a:r>
              <a:rPr lang="cs-CZ" dirty="0" smtClean="0"/>
              <a:t>f/ zajímavé návrhy vypíšeme na tabuli // kategorizujeme.</a:t>
            </a:r>
          </a:p>
          <a:p>
            <a:endParaRPr lang="cs-CZ" dirty="0"/>
          </a:p>
          <a:p>
            <a:r>
              <a:rPr lang="cs-CZ" dirty="0" smtClean="0"/>
              <a:t>g</a:t>
            </a:r>
            <a:r>
              <a:rPr lang="cs-CZ" dirty="0"/>
              <a:t>/ zajištění zpětné vazby od studentů.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0" dirty="0"/>
              <a:t>Praktické cvičení – komunikace s rodiči </a:t>
            </a:r>
            <a:r>
              <a:rPr lang="cs-CZ" sz="3600" b="0" dirty="0" smtClean="0"/>
              <a:t>II.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1/nenásilná </a:t>
            </a:r>
            <a:r>
              <a:rPr lang="cs-CZ" dirty="0"/>
              <a:t>komunikace </a:t>
            </a:r>
            <a:r>
              <a:rPr lang="cs-CZ" dirty="0" smtClean="0"/>
              <a:t> - </a:t>
            </a:r>
            <a:r>
              <a:rPr lang="cs-CZ" dirty="0"/>
              <a:t>nevyhýbáme se konfliktům, ale ani se nechceme chytit do neplodného obviňování a výčitek. K tomu pomáhá rozložit každou (konfliktní) situaci do čtyř fází:</a:t>
            </a:r>
            <a:endParaRPr lang="cs-CZ" dirty="0"/>
          </a:p>
          <a:p>
            <a:pPr marL="109728" indent="0" fontAlgn="base">
              <a:buNone/>
            </a:pPr>
            <a:r>
              <a:rPr lang="cs-CZ" dirty="0" smtClean="0"/>
              <a:t>	pozorování</a:t>
            </a:r>
            <a:endParaRPr lang="cs-CZ" dirty="0"/>
          </a:p>
          <a:p>
            <a:pPr marL="109728" indent="0" fontAlgn="base">
              <a:buNone/>
            </a:pPr>
            <a:r>
              <a:rPr lang="cs-CZ" dirty="0" smtClean="0"/>
              <a:t>	pocity</a:t>
            </a:r>
            <a:endParaRPr lang="cs-CZ" dirty="0"/>
          </a:p>
          <a:p>
            <a:pPr marL="109728" indent="0" fontAlgn="base">
              <a:buNone/>
            </a:pPr>
            <a:r>
              <a:rPr lang="cs-CZ" dirty="0" smtClean="0"/>
              <a:t>	potřeby</a:t>
            </a:r>
            <a:endParaRPr lang="cs-CZ" dirty="0"/>
          </a:p>
          <a:p>
            <a:pPr marL="109728" indent="0" fontAlgn="base">
              <a:buNone/>
            </a:pPr>
            <a:r>
              <a:rPr lang="cs-CZ" dirty="0" smtClean="0"/>
              <a:t>	prosba</a:t>
            </a:r>
          </a:p>
          <a:p>
            <a:pPr marL="109728" indent="0" fontAlgn="base">
              <a:buNone/>
            </a:pPr>
            <a:endParaRPr lang="cs-CZ" dirty="0"/>
          </a:p>
          <a:p>
            <a:r>
              <a:rPr lang="cs-CZ" dirty="0"/>
              <a:t>2/ věcná komunikace vyžaduje dostatek informací a času, je dobré nekomunikovat v časové </a:t>
            </a:r>
            <a:r>
              <a:rPr lang="cs-CZ" dirty="0" smtClean="0"/>
              <a:t>tísni</a:t>
            </a:r>
          </a:p>
          <a:p>
            <a:endParaRPr lang="cs-CZ" dirty="0"/>
          </a:p>
          <a:p>
            <a:r>
              <a:rPr lang="cs-CZ" dirty="0"/>
              <a:t>3/ v komunikaci s rodiči je vhodné využívat různé způsoby (písemné, ústní) a domlouvat se s rodiči, který  způsob je kdy vhodný (e-mail, telefon, </a:t>
            </a:r>
            <a:r>
              <a:rPr lang="cs-CZ" dirty="0" err="1"/>
              <a:t>sms</a:t>
            </a:r>
            <a:r>
              <a:rPr lang="cs-CZ" dirty="0"/>
              <a:t>, osobní schůzka apod.)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z doporučených 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769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se mi na semináři líbilo a proč?</a:t>
            </a:r>
          </a:p>
          <a:p>
            <a:endParaRPr lang="cs-CZ" dirty="0" smtClean="0"/>
          </a:p>
          <a:p>
            <a:r>
              <a:rPr lang="cs-CZ" dirty="0" smtClean="0"/>
              <a:t>Co se mi nelíbilo a proč?</a:t>
            </a:r>
          </a:p>
          <a:p>
            <a:endParaRPr lang="cs-CZ" dirty="0" smtClean="0"/>
          </a:p>
          <a:p>
            <a:r>
              <a:rPr lang="cs-CZ" dirty="0" smtClean="0"/>
              <a:t>Co bych udělal/a jinak a proč?</a:t>
            </a:r>
          </a:p>
          <a:p>
            <a:endParaRPr lang="cs-CZ" dirty="0" smtClean="0"/>
          </a:p>
          <a:p>
            <a:r>
              <a:rPr lang="cs-CZ" dirty="0" smtClean="0"/>
              <a:t>Co mi scházelo // mělo by se přidat?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Reflexe Pedagogické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581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422</TotalTime>
  <Words>262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Shluk</vt:lpstr>
      <vt:lpstr>Pedagogická komunikace </vt:lpstr>
      <vt:lpstr>Efektivní komunikace</vt:lpstr>
      <vt:lpstr>Zásady efektivní komunikace</vt:lpstr>
      <vt:lpstr>Jak komunikovat aby nevznikl problém</vt:lpstr>
      <vt:lpstr>Praktické cvičení – komunikace s rodiči I. </vt:lpstr>
      <vt:lpstr>Praktické cvičení – komunikace s rodiči II.</vt:lpstr>
      <vt:lpstr>Principy z doporučených řešení</vt:lpstr>
      <vt:lpstr>Reflexe Pedagogické komunikace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Andrea Kalusová</cp:lastModifiedBy>
  <cp:revision>43</cp:revision>
  <dcterms:created xsi:type="dcterms:W3CDTF">2013-02-18T11:49:40Z</dcterms:created>
  <dcterms:modified xsi:type="dcterms:W3CDTF">2019-12-09T07:53:02Z</dcterms:modified>
</cp:coreProperties>
</file>