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4"/>
  </p:notesMasterIdLst>
  <p:sldIdLst>
    <p:sldId id="256" r:id="rId2"/>
    <p:sldId id="317" r:id="rId3"/>
    <p:sldId id="401" r:id="rId4"/>
    <p:sldId id="324" r:id="rId5"/>
    <p:sldId id="320" r:id="rId6"/>
    <p:sldId id="328" r:id="rId7"/>
    <p:sldId id="329" r:id="rId8"/>
    <p:sldId id="330" r:id="rId9"/>
    <p:sldId id="331" r:id="rId10"/>
    <p:sldId id="380" r:id="rId11"/>
    <p:sldId id="332" r:id="rId12"/>
    <p:sldId id="333" r:id="rId13"/>
    <p:sldId id="318" r:id="rId14"/>
    <p:sldId id="319" r:id="rId15"/>
    <p:sldId id="325" r:id="rId16"/>
    <p:sldId id="321" r:id="rId17"/>
    <p:sldId id="311" r:id="rId18"/>
    <p:sldId id="363" r:id="rId19"/>
    <p:sldId id="379" r:id="rId20"/>
    <p:sldId id="381" r:id="rId21"/>
    <p:sldId id="312" r:id="rId22"/>
    <p:sldId id="313" r:id="rId23"/>
    <p:sldId id="315" r:id="rId24"/>
    <p:sldId id="378" r:id="rId25"/>
    <p:sldId id="377" r:id="rId26"/>
    <p:sldId id="366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82" r:id="rId37"/>
    <p:sldId id="383" r:id="rId38"/>
    <p:sldId id="400" r:id="rId39"/>
    <p:sldId id="384" r:id="rId40"/>
    <p:sldId id="385" r:id="rId41"/>
    <p:sldId id="386" r:id="rId42"/>
    <p:sldId id="387" r:id="rId43"/>
    <p:sldId id="388" r:id="rId44"/>
    <p:sldId id="389" r:id="rId45"/>
    <p:sldId id="390" r:id="rId46"/>
    <p:sldId id="391" r:id="rId47"/>
    <p:sldId id="392" r:id="rId48"/>
    <p:sldId id="393" r:id="rId49"/>
    <p:sldId id="394" r:id="rId50"/>
    <p:sldId id="395" r:id="rId51"/>
    <p:sldId id="396" r:id="rId52"/>
    <p:sldId id="397" r:id="rId53"/>
    <p:sldId id="398" r:id="rId54"/>
    <p:sldId id="399" r:id="rId55"/>
    <p:sldId id="335" r:id="rId56"/>
    <p:sldId id="402" r:id="rId57"/>
    <p:sldId id="403" r:id="rId58"/>
    <p:sldId id="404" r:id="rId59"/>
    <p:sldId id="405" r:id="rId60"/>
    <p:sldId id="406" r:id="rId61"/>
    <p:sldId id="407" r:id="rId62"/>
    <p:sldId id="408" r:id="rId63"/>
    <p:sldId id="409" r:id="rId64"/>
    <p:sldId id="410" r:id="rId65"/>
    <p:sldId id="411" r:id="rId66"/>
    <p:sldId id="412" r:id="rId67"/>
    <p:sldId id="413" r:id="rId68"/>
    <p:sldId id="414" r:id="rId69"/>
    <p:sldId id="415" r:id="rId70"/>
    <p:sldId id="416" r:id="rId71"/>
    <p:sldId id="417" r:id="rId72"/>
    <p:sldId id="418" r:id="rId73"/>
    <p:sldId id="419" r:id="rId74"/>
    <p:sldId id="420" r:id="rId75"/>
    <p:sldId id="421" r:id="rId76"/>
    <p:sldId id="422" r:id="rId77"/>
    <p:sldId id="423" r:id="rId78"/>
    <p:sldId id="424" r:id="rId79"/>
    <p:sldId id="425" r:id="rId80"/>
    <p:sldId id="426" r:id="rId81"/>
    <p:sldId id="427" r:id="rId82"/>
    <p:sldId id="428" r:id="rId8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57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73E78922-47E3-4A2D-86C6-8680F6132A5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511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65CDF7-9605-4F27-8D7A-810D7B4F4C5E}" type="slidenum">
              <a:rPr lang="cs-CZ"/>
              <a:pPr/>
              <a:t>1</a:t>
            </a:fld>
            <a:endParaRPr lang="cs-CZ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155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6E09D9-B71B-4E79-9493-D9501FE084AF}" type="slidenum">
              <a:rPr lang="cs-CZ" smtClean="0"/>
              <a:pPr/>
              <a:t>39</a:t>
            </a:fld>
            <a:endParaRPr lang="cs-CZ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58884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EB2A15-16C4-4BC9-9575-9D41609315D3}" type="slidenum">
              <a:rPr lang="cs-CZ" smtClean="0"/>
              <a:pPr/>
              <a:t>43</a:t>
            </a:fld>
            <a:endParaRPr lang="cs-CZ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0063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FC45E3-CB63-4B59-BDC4-6865C59F3343}" type="slidenum">
              <a:rPr lang="cs-CZ" smtClean="0"/>
              <a:pPr/>
              <a:t>53</a:t>
            </a:fld>
            <a:endParaRPr lang="cs-CZ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2985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55B71-073D-496B-99A6-8A8C16EA2D49}" type="slidenum">
              <a:rPr lang="cs-CZ" smtClean="0"/>
              <a:pPr/>
              <a:t>54</a:t>
            </a:fld>
            <a:endParaRPr lang="cs-CZ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281920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2362" cy="3700462"/>
          </a:xfrm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4462" cy="4016375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052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5D3EF-4F1B-4EDF-A614-5D11BC7C296F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896867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101B201-6BB0-49C8-82D3-391A02D134EA}" type="slidenum">
              <a:rPr lang="cs-CZ" sz="1200">
                <a:latin typeface="Times New Roman" pitchFamily="18" charset="0"/>
              </a:rPr>
              <a:pPr/>
              <a:t>21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mtClean="0"/>
              <a:t>Budování vědeckých poznatků je principielně jednodušší (kontext se snažíme epliminovat, nikoli zohledňovat).</a:t>
            </a:r>
          </a:p>
          <a:p>
            <a:r>
              <a:rPr lang="cs-CZ" smtClean="0"/>
              <a:t>Věda je sada nástrojů k učení se ze zkušenosti. (mitchell, jolley)</a:t>
            </a:r>
          </a:p>
        </p:txBody>
      </p:sp>
    </p:spTree>
    <p:extLst>
      <p:ext uri="{BB962C8B-B14F-4D97-AF65-F5344CB8AC3E}">
        <p14:creationId xmlns:p14="http://schemas.microsoft.com/office/powerpoint/2010/main" val="3959825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2A77930A-D414-4EDE-93A7-F6215844CFE0}" type="slidenum">
              <a:rPr lang="cs-CZ" sz="1200">
                <a:latin typeface="Times New Roman" pitchFamily="18" charset="0"/>
              </a:rPr>
              <a:pPr/>
              <a:t>22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mtClean="0"/>
              <a:t>Jevy = realita. Teorie = naše konstrukce, reprezentace reality. Je-li konstrukce dobrá, daří se nám lépe využívat reality ku prospěchu svému. </a:t>
            </a:r>
          </a:p>
          <a:p>
            <a:r>
              <a:rPr lang="cs-CZ" smtClean="0"/>
              <a:t>Porozumění s tím nemá co dělat. Pravda je filozofický pojem.</a:t>
            </a:r>
          </a:p>
          <a:p>
            <a:r>
              <a:rPr lang="cs-CZ" smtClean="0"/>
              <a:t>Analýza – deskriptivní.</a:t>
            </a:r>
          </a:p>
          <a:p>
            <a:r>
              <a:rPr lang="cs-CZ" smtClean="0"/>
              <a:t>Statistická indukce již je součástí indukce.</a:t>
            </a:r>
          </a:p>
          <a:p>
            <a:r>
              <a:rPr lang="cs-CZ" smtClean="0"/>
              <a:t>Co dělá vědu vědou, je především systematičnost, kontrolovatelnost tvorby dat – objektivita(intersubjektivita). V kval bychom přidali ještě badatelovy hodnoty, čas a místo….</a:t>
            </a:r>
          </a:p>
          <a:p>
            <a:r>
              <a:rPr lang="cs-CZ" smtClean="0"/>
              <a:t>Fakta jsou výsledky analýzy dat, jde o tvrzení o datech.</a:t>
            </a:r>
          </a:p>
          <a:p>
            <a:r>
              <a:rPr lang="cs-CZ" smtClean="0"/>
              <a:t>Filozofie vědy se zabývá především vztahem mezi jevy a daty.</a:t>
            </a:r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r>
              <a:rPr lang="cs-CZ" smtClean="0"/>
              <a:t> </a:t>
            </a:r>
          </a:p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687684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563951D-3B41-43BE-B483-0E710EC19F42}" type="slidenum">
              <a:rPr lang="cs-CZ" sz="1200">
                <a:latin typeface="Times New Roman" pitchFamily="18" charset="0"/>
              </a:rPr>
              <a:pPr/>
              <a:t>23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0287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4A3B5C0-B7E9-4CAD-81A9-FDF25D73E4C0}" type="slidenum">
              <a:rPr lang="cs-CZ" sz="1200">
                <a:latin typeface="Times New Roman" pitchFamily="18" charset="0"/>
              </a:rPr>
              <a:pPr/>
              <a:t>26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25981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961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FA4F33-8A74-428A-9688-9531F26282FE}" type="slidenum">
              <a:rPr lang="cs-CZ" smtClean="0"/>
              <a:pPr/>
              <a:t>36</a:t>
            </a:fld>
            <a:endParaRPr lang="cs-CZ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470476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9A2A09-7D7E-4F72-9EE6-86AA6D2B96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BB0D-6734-4049-96EE-5BA9737840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8529CDE-BB17-4423-8BB2-660E8450B8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3BD56C-3AEC-44CD-812F-19E04A8DDC1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8D05F10-99C6-42C8-8834-A3E01C4CE87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7879F4E-B272-4F30-B388-372C1956ABA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011032F-2608-4EE6-A6D6-94F21E94BFE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1B837E-254A-485A-8644-DC05ECACA3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1DEBFA-3947-4767-BD33-A83F8E9D6C8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38894A-B5C2-430A-8204-A4D05D32444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2297DB3-3FB8-43D9-80EA-61F53DC6357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B61E849-C29C-45B1-98C4-D741892626B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unispace.muni.cz/library/catalog/book/1015" TargetMode="External"/><Relationship Id="rId2" Type="http://schemas.openxmlformats.org/officeDocument/2006/relationships/hyperlink" Target="http://toiler.uiv.cz/rocenka/rocenka.asp?fbclid=IwAR1Edv6MqMGCHkaKGwGudjcpvTKu3T2YYmiX2AbZ6tXCN3Q-ZPyq7LA2LU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ges.pedf.cuni.cz/uvrv/close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d.muni.cz/komensky/" TargetMode="External"/><Relationship Id="rId13" Type="http://schemas.openxmlformats.org/officeDocument/2006/relationships/hyperlink" Target="http://pages.pedf.cuni.cz/uvrv/" TargetMode="External"/><Relationship Id="rId3" Type="http://schemas.openxmlformats.org/officeDocument/2006/relationships/hyperlink" Target="http://www.cpds.cz/" TargetMode="External"/><Relationship Id="rId7" Type="http://schemas.openxmlformats.org/officeDocument/2006/relationships/hyperlink" Target="https://journals.muni.cz/pedor" TargetMode="External"/><Relationship Id="rId12" Type="http://schemas.openxmlformats.org/officeDocument/2006/relationships/hyperlink" Target="https://www.ped.muni.cz/weduresearch/joomla/" TargetMode="External"/><Relationship Id="rId2" Type="http://schemas.openxmlformats.org/officeDocument/2006/relationships/hyperlink" Target="http://www.capv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ges.pedf.cuni.cz/pedagogika/?lang=cs" TargetMode="External"/><Relationship Id="rId11" Type="http://schemas.openxmlformats.org/officeDocument/2006/relationships/hyperlink" Target="https://pedagogika.phil.muni.cz/" TargetMode="External"/><Relationship Id="rId5" Type="http://schemas.openxmlformats.org/officeDocument/2006/relationships/hyperlink" Target="http://www.cupress.cuni.cz/ink2_stat/index.jsp?include=AUC_detail&amp;id=1201" TargetMode="External"/><Relationship Id="rId10" Type="http://schemas.openxmlformats.org/officeDocument/2006/relationships/hyperlink" Target="http://lifelonglearning.mendelu.cz/" TargetMode="External"/><Relationship Id="rId4" Type="http://schemas.openxmlformats.org/officeDocument/2006/relationships/hyperlink" Target="https://www.phil.muni.cz/journals/studia-paedagogica" TargetMode="External"/><Relationship Id="rId9" Type="http://schemas.openxmlformats.org/officeDocument/2006/relationships/hyperlink" Target="https://www.pdf.upol.cz/veda/odborne-casopisy/e-pedagogium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il.muni.cz/journals/index.php/studia-paedagogica/pages/view/citation" TargetMode="External"/><Relationship Id="rId2" Type="http://schemas.openxmlformats.org/officeDocument/2006/relationships/hyperlink" Target="https://owl.purdue.edu/owl/research_and_citation/apa_style/apa_style_introduction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d.muni.cz/wpsy/doc/pokyny_pro_zaverecne_prace_kpsy_ver_2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09620493_Velikost_a_reprezentativita_vyberoveho_souboru_v_kvantitativne_orientovanem_pedagogickem_vyzkumu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muni.cz/pedor/article/view/1225/934" TargetMode="External"/><Relationship Id="rId2" Type="http://schemas.openxmlformats.org/officeDocument/2006/relationships/hyperlink" Target="http://www.v&#253;zkum.cz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5817/PedOr2013-4-427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hool-psychology.cz/skolsky_psycholog.html" TargetMode="External"/><Relationship Id="rId13" Type="http://schemas.openxmlformats.org/officeDocument/2006/relationships/hyperlink" Target="http://www.ceskaskola.cz/" TargetMode="External"/><Relationship Id="rId3" Type="http://schemas.openxmlformats.org/officeDocument/2006/relationships/hyperlink" Target="http://katedry.ped.muni.cz/knihovna" TargetMode="External"/><Relationship Id="rId7" Type="http://schemas.openxmlformats.org/officeDocument/2006/relationships/hyperlink" Target="http://e-psycholog.eu/" TargetMode="External"/><Relationship Id="rId12" Type="http://schemas.openxmlformats.org/officeDocument/2006/relationships/hyperlink" Target="http://scholar.google.cz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psych.psu.cas.cz/index2.html" TargetMode="External"/><Relationship Id="rId11" Type="http://schemas.openxmlformats.org/officeDocument/2006/relationships/hyperlink" Target="http://versita.metapress.com/content/121797/?p=308776c098324673a757906501ceab7e&amp;pi=0" TargetMode="External"/><Relationship Id="rId5" Type="http://schemas.openxmlformats.org/officeDocument/2006/relationships/hyperlink" Target="http://www.pedf.cuni.cz/pedagogika" TargetMode="External"/><Relationship Id="rId10" Type="http://schemas.openxmlformats.org/officeDocument/2006/relationships/hyperlink" Target="http://www.casopispedagogika.sk/" TargetMode="External"/><Relationship Id="rId4" Type="http://schemas.openxmlformats.org/officeDocument/2006/relationships/hyperlink" Target="http://books.google.cz/" TargetMode="External"/><Relationship Id="rId9" Type="http://schemas.openxmlformats.org/officeDocument/2006/relationships/hyperlink" Target="http://www.oleweb.net/tvorba/reces/dokumenty.htm" TargetMode="External"/><Relationship Id="rId14" Type="http://schemas.openxmlformats.org/officeDocument/2006/relationships/hyperlink" Target="http://www.nadani.cz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-metodologia.fedu.uniba.s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katedry.ped.muni.cz/knihovna/e-zdroje/databaz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predmet/ped/podzim2019/PS_0002" TargetMode="External"/><Relationship Id="rId2" Type="http://schemas.openxmlformats.org/officeDocument/2006/relationships/hyperlink" Target="https://katedry.ped.muni.cz/knihovna/sluzby/informacni-vzdelavani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Výzkum </a:t>
            </a:r>
            <a:r>
              <a:rPr lang="cs-CZ" dirty="0"/>
              <a:t>v pedagogické praxi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700" i="1" dirty="0" smtClean="0">
                <a:latin typeface="+mn-lt"/>
              </a:rPr>
              <a:t>Jan Mareš</a:t>
            </a:r>
            <a:br>
              <a:rPr lang="cs-CZ" sz="2700" i="1" dirty="0" smtClean="0">
                <a:latin typeface="+mn-lt"/>
              </a:rPr>
            </a:br>
            <a:r>
              <a:rPr lang="cs-CZ" sz="2700" i="1" dirty="0" err="1" smtClean="0">
                <a:latin typeface="+mn-lt"/>
              </a:rPr>
              <a:t>Kpsych</a:t>
            </a:r>
            <a:r>
              <a:rPr lang="cs-CZ" sz="2700" i="1" dirty="0" smtClean="0">
                <a:latin typeface="+mn-lt"/>
              </a:rPr>
              <a:t> PdF MU, Brno</a:t>
            </a:r>
            <a:br>
              <a:rPr lang="cs-CZ" sz="2700" i="1" dirty="0" smtClean="0">
                <a:latin typeface="+mn-lt"/>
              </a:rPr>
            </a:br>
            <a:endParaRPr lang="cs-CZ" i="1" dirty="0">
              <a:latin typeface="+mn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600" i="1" dirty="0" smtClean="0"/>
              <a:t>Úvodní setkání</a:t>
            </a:r>
            <a:endParaRPr lang="cs-CZ" sz="2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Kolik je v ČR učitelů a kolik potřebujeme prostředků, když jim chceme přidat?</a:t>
            </a:r>
          </a:p>
          <a:p>
            <a:pPr lvl="1"/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toiler.uiv.cz/rocenka/rocenka.asp?fbclid=IwAR1Edv6MqMGCHkaKGwGudjcpvTKu3T2YYmiX2AbZ6tXCN3Q-ZPyq7LA2LU8</a:t>
            </a:r>
            <a:r>
              <a:rPr lang="cs-CZ" dirty="0" smtClean="0"/>
              <a:t> Hm. A kolik jich bude k 1.1.2020?</a:t>
            </a:r>
          </a:p>
          <a:p>
            <a:r>
              <a:rPr lang="cs-CZ" dirty="0" smtClean="0"/>
              <a:t>Jak funguje profesní indukce začínajících učitelů v ČR (a kolik jich vlastně je)?</a:t>
            </a:r>
          </a:p>
          <a:p>
            <a:pPr lvl="1"/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munispace.muni.cz/library/catalog/book/1015</a:t>
            </a:r>
            <a:endParaRPr lang="cs-CZ" dirty="0" smtClean="0"/>
          </a:p>
          <a:p>
            <a:r>
              <a:rPr lang="cs-CZ" dirty="0" smtClean="0"/>
              <a:t>Jak funguje česká škola </a:t>
            </a:r>
            <a:r>
              <a:rPr lang="cs-CZ" dirty="0"/>
              <a:t>z hlediska </a:t>
            </a:r>
            <a:r>
              <a:rPr lang="cs-CZ" dirty="0" smtClean="0"/>
              <a:t>práce s dovednostmi</a:t>
            </a:r>
            <a:r>
              <a:rPr lang="cs-CZ" dirty="0"/>
              <a:t>, vzděláváním a výsledky na trhu </a:t>
            </a:r>
            <a:r>
              <a:rPr lang="cs-CZ" dirty="0" smtClean="0"/>
              <a:t>práce</a:t>
            </a:r>
          </a:p>
          <a:p>
            <a:pPr lvl="1"/>
            <a:r>
              <a:rPr lang="cs-CZ" dirty="0">
                <a:hlinkClick r:id="rId4"/>
              </a:rPr>
              <a:t>https://pages.pedf.cuni.cz/uvrv/close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pPr lvl="1"/>
            <a:r>
              <a:rPr lang="cs-CZ" dirty="0" smtClean="0"/>
              <a:t>(od vstupu do školy přes víceletá gymnázia až po učňovské školství)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5636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Jaké vidíte nedostatky </a:t>
            </a:r>
            <a:br>
              <a:rPr lang="cs-CZ" dirty="0" smtClean="0"/>
            </a:br>
            <a:r>
              <a:rPr lang="cs-CZ" dirty="0" smtClean="0"/>
              <a:t>pedagogického výzkumu?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Jak jim lze předcházet?</a:t>
            </a:r>
          </a:p>
          <a:p>
            <a:r>
              <a:rPr lang="cs-CZ" dirty="0" smtClean="0"/>
              <a:t>Jak je lze kompenzovat, pokud jim nelze předcházet?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7122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0388" y="2562852"/>
            <a:ext cx="7276097" cy="99417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 čemu může být </a:t>
            </a:r>
            <a:br>
              <a:rPr lang="cs-CZ" dirty="0" smtClean="0"/>
            </a:br>
            <a:r>
              <a:rPr lang="cs-CZ" dirty="0" smtClean="0"/>
              <a:t>pedagogický výzkum a metodologie </a:t>
            </a:r>
            <a:br>
              <a:rPr lang="cs-CZ" dirty="0" smtClean="0"/>
            </a:br>
            <a:r>
              <a:rPr lang="cs-CZ" dirty="0" smtClean="0"/>
              <a:t>pro Vás osobně užitečný?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8369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612001" y="229321"/>
            <a:ext cx="8154720" cy="990720"/>
          </a:xfrm>
        </p:spPr>
        <p:txBody>
          <a:bodyPr/>
          <a:lstStyle/>
          <a:p>
            <a:r>
              <a:rPr lang="cs-CZ" dirty="0" smtClean="0"/>
              <a:t>Výzkum v pedagogické praxi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001" y="1600201"/>
            <a:ext cx="8154720" cy="449568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Výzkum a výzkumná </a:t>
            </a:r>
            <a:r>
              <a:rPr lang="cs-CZ" dirty="0" err="1" smtClean="0"/>
              <a:t>metotodolgie</a:t>
            </a:r>
            <a:r>
              <a:rPr lang="cs-CZ" dirty="0" smtClean="0"/>
              <a:t> může být chápána jako:</a:t>
            </a:r>
          </a:p>
          <a:p>
            <a:pPr lvl="1"/>
            <a:r>
              <a:rPr lang="cs-CZ" b="1" dirty="0" smtClean="0"/>
              <a:t>Vědní obor – jádrová součást oboru</a:t>
            </a:r>
          </a:p>
          <a:p>
            <a:pPr lvl="1"/>
            <a:r>
              <a:rPr lang="cs-CZ" b="1" dirty="0" smtClean="0"/>
              <a:t>Soubor profesí</a:t>
            </a:r>
            <a:r>
              <a:rPr lang="cs-CZ" dirty="0" smtClean="0"/>
              <a:t>, které poznatky využívají v praxi i ve výzkumu</a:t>
            </a:r>
          </a:p>
          <a:p>
            <a:pPr lvl="1"/>
            <a:r>
              <a:rPr lang="cs-CZ" b="1" dirty="0" smtClean="0"/>
              <a:t>Vyučovací předmět</a:t>
            </a:r>
            <a:r>
              <a:rPr lang="cs-CZ" dirty="0" smtClean="0"/>
              <a:t>(y) pro různé skupiny (a osobní zkušenost s nimi)</a:t>
            </a:r>
          </a:p>
          <a:p>
            <a:pPr lvl="1"/>
            <a:r>
              <a:rPr lang="cs-CZ" b="1" dirty="0" smtClean="0"/>
              <a:t>Kulturní a mediální fenomén </a:t>
            </a:r>
            <a:r>
              <a:rPr lang="cs-CZ" dirty="0" smtClean="0"/>
              <a:t>(soubor „aktuálních“ témat a mediálních postav) </a:t>
            </a:r>
            <a:r>
              <a:rPr lang="mr-IN" dirty="0" smtClean="0"/>
              <a:t>–</a:t>
            </a:r>
            <a:r>
              <a:rPr lang="cs-CZ" dirty="0" smtClean="0"/>
              <a:t> která témata a kteří kolegové to jsou v současnosti?</a:t>
            </a:r>
          </a:p>
          <a:p>
            <a:pPr lvl="1"/>
            <a:endParaRPr lang="cs-CZ" dirty="0" smtClean="0"/>
          </a:p>
          <a:p>
            <a:pPr lvl="1" algn="r">
              <a:buFont typeface="Wingdings 2" pitchFamily="18" charset="2"/>
              <a:buNone/>
            </a:pPr>
            <a:r>
              <a:rPr lang="cs-CZ" dirty="0" smtClean="0"/>
              <a:t>…a je potřeba je umět rozlišovat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19626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Munich</a:t>
            </a:r>
            <a:r>
              <a:rPr lang="cs-CZ" dirty="0" smtClean="0"/>
              <a:t>, CERGE institut – mezinárodní srovnání</a:t>
            </a:r>
            <a:endParaRPr lang="cs-CZ" dirty="0"/>
          </a:p>
        </p:txBody>
      </p:sp>
      <p:pic>
        <p:nvPicPr>
          <p:cNvPr id="1026" name="Picture 2" descr="https://2.bp.blogspot.com/-RzNQrfkBcaY/W8Ml40QJirI/AAAAAAAAGMc/g7kDA2iXy7ISgN90VGoL7XV3mqEHs45JACLcBGAs/s1600/Apka_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31802"/>
            <a:ext cx="8856984" cy="409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021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Věda a její infastruktura (ČR)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Odborné společnosti</a:t>
            </a:r>
          </a:p>
          <a:p>
            <a:pPr lvl="1"/>
            <a:r>
              <a:rPr lang="cs-CZ" dirty="0"/>
              <a:t>Česká asociace pedagogického výzkumu (</a:t>
            </a:r>
            <a:r>
              <a:rPr lang="cs-CZ" dirty="0" smtClean="0"/>
              <a:t>ČAPV)</a:t>
            </a:r>
          </a:p>
          <a:p>
            <a:pPr lvl="2"/>
            <a:r>
              <a:rPr lang="cs-CZ" dirty="0">
                <a:hlinkClick r:id="rId2"/>
              </a:rPr>
              <a:t>http://www.capv.cz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</a:t>
            </a:r>
            <a:endParaRPr lang="cs-CZ" dirty="0"/>
          </a:p>
          <a:p>
            <a:pPr lvl="1"/>
            <a:r>
              <a:rPr lang="cs-CZ" dirty="0" err="1" smtClean="0"/>
              <a:t>ČPdS</a:t>
            </a:r>
            <a:endParaRPr lang="cs-CZ" dirty="0" smtClean="0"/>
          </a:p>
          <a:p>
            <a:pPr lvl="2"/>
            <a:r>
              <a:rPr lang="cs-CZ" dirty="0">
                <a:hlinkClick r:id="rId3"/>
              </a:rPr>
              <a:t>http://www.cpds.cz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</a:t>
            </a:r>
          </a:p>
          <a:p>
            <a:r>
              <a:rPr lang="cs-CZ" dirty="0" smtClean="0"/>
              <a:t>Odborné konference (pořádané společnostmi aj.)</a:t>
            </a:r>
          </a:p>
          <a:p>
            <a:r>
              <a:rPr lang="cs-CZ" dirty="0" smtClean="0"/>
              <a:t>Odborné časopisy</a:t>
            </a:r>
          </a:p>
          <a:p>
            <a:pPr lvl="1"/>
            <a:r>
              <a:rPr lang="cs-CZ" dirty="0" smtClean="0">
                <a:hlinkClick r:id="rId4"/>
              </a:rPr>
              <a:t>Studia </a:t>
            </a:r>
            <a:r>
              <a:rPr lang="cs-CZ" dirty="0" err="1">
                <a:hlinkClick r:id="rId4"/>
              </a:rPr>
              <a:t>Paedagogica</a:t>
            </a:r>
            <a:r>
              <a:rPr lang="cs-CZ" dirty="0"/>
              <a:t>, </a:t>
            </a:r>
            <a:r>
              <a:rPr lang="cs-CZ" dirty="0">
                <a:hlinkClick r:id="rId5"/>
              </a:rPr>
              <a:t>Orbis </a:t>
            </a:r>
            <a:r>
              <a:rPr lang="cs-CZ" dirty="0" err="1">
                <a:hlinkClick r:id="rId5"/>
              </a:rPr>
              <a:t>Scholae</a:t>
            </a:r>
            <a:r>
              <a:rPr lang="cs-CZ" dirty="0"/>
              <a:t>, </a:t>
            </a:r>
            <a:r>
              <a:rPr lang="cs-CZ" dirty="0">
                <a:hlinkClick r:id="rId6"/>
              </a:rPr>
              <a:t>Pedagogika</a:t>
            </a:r>
            <a:r>
              <a:rPr lang="cs-CZ" dirty="0"/>
              <a:t>, </a:t>
            </a:r>
            <a:r>
              <a:rPr lang="cs-CZ" dirty="0" smtClean="0">
                <a:hlinkClick r:id="rId7"/>
              </a:rPr>
              <a:t>Pedagogická </a:t>
            </a:r>
            <a:r>
              <a:rPr lang="cs-CZ" dirty="0">
                <a:hlinkClick r:id="rId7"/>
              </a:rPr>
              <a:t>orientace</a:t>
            </a:r>
            <a:r>
              <a:rPr lang="cs-CZ" dirty="0"/>
              <a:t>, </a:t>
            </a:r>
            <a:r>
              <a:rPr lang="cs-CZ" dirty="0">
                <a:hlinkClick r:id="rId8"/>
              </a:rPr>
              <a:t>Komenský</a:t>
            </a:r>
            <a:r>
              <a:rPr lang="cs-CZ" dirty="0"/>
              <a:t>, </a:t>
            </a:r>
            <a:r>
              <a:rPr lang="cs-CZ" dirty="0" smtClean="0">
                <a:hlinkClick r:id="rId9"/>
              </a:rPr>
              <a:t>e-</a:t>
            </a:r>
            <a:r>
              <a:rPr lang="cs-CZ" dirty="0" err="1" smtClean="0">
                <a:hlinkClick r:id="rId9"/>
              </a:rPr>
              <a:t>pedagogium</a:t>
            </a:r>
            <a:r>
              <a:rPr lang="cs-CZ" dirty="0" smtClean="0"/>
              <a:t>, </a:t>
            </a:r>
            <a:r>
              <a:rPr lang="cs-CZ" dirty="0" err="1" smtClean="0">
                <a:hlinkClick r:id="rId10"/>
              </a:rPr>
              <a:t>Lifelong</a:t>
            </a:r>
            <a:r>
              <a:rPr lang="cs-CZ" dirty="0" smtClean="0">
                <a:hlinkClick r:id="rId10"/>
              </a:rPr>
              <a:t> </a:t>
            </a:r>
            <a:r>
              <a:rPr lang="cs-CZ" dirty="0" err="1" smtClean="0">
                <a:hlinkClick r:id="rId10"/>
              </a:rPr>
              <a:t>learning</a:t>
            </a:r>
            <a:r>
              <a:rPr lang="cs-CZ" dirty="0" smtClean="0"/>
              <a:t>(…)</a:t>
            </a:r>
          </a:p>
          <a:p>
            <a:r>
              <a:rPr lang="cs-CZ" dirty="0" smtClean="0"/>
              <a:t>Odborné týmy</a:t>
            </a:r>
          </a:p>
          <a:p>
            <a:pPr lvl="1"/>
            <a:r>
              <a:rPr lang="cs-CZ" dirty="0">
                <a:hlinkClick r:id="rId11"/>
              </a:rPr>
              <a:t>Ú</a:t>
            </a:r>
            <a:r>
              <a:rPr lang="cs-CZ" dirty="0" smtClean="0">
                <a:hlinkClick r:id="rId11"/>
              </a:rPr>
              <a:t>PV FF MU</a:t>
            </a:r>
            <a:r>
              <a:rPr lang="cs-CZ" dirty="0" smtClean="0"/>
              <a:t>, </a:t>
            </a:r>
            <a:r>
              <a:rPr lang="cs-CZ" dirty="0" smtClean="0">
                <a:hlinkClick r:id="rId12"/>
              </a:rPr>
              <a:t>IVŠV PdF MU</a:t>
            </a:r>
            <a:r>
              <a:rPr lang="cs-CZ" dirty="0" smtClean="0"/>
              <a:t>, </a:t>
            </a:r>
            <a:r>
              <a:rPr lang="cs-CZ" dirty="0" smtClean="0">
                <a:hlinkClick r:id="rId13"/>
              </a:rPr>
              <a:t>ÚVRV PdF UK</a:t>
            </a:r>
            <a:r>
              <a:rPr lang="cs-CZ" dirty="0" smtClean="0"/>
              <a:t>, oborové katedry…</a:t>
            </a:r>
          </a:p>
          <a:p>
            <a:pPr lvl="1"/>
            <a:r>
              <a:rPr lang="cs-CZ" dirty="0" smtClean="0"/>
              <a:t>Resortní pracoviště MŠMT (ČŠI – ÚIV, NÚV…)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0733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dobrého výzkumu (čítanka)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Studium literatury: vícečetné případové studie týmu E. Walterové </a:t>
            </a:r>
            <a:r>
              <a:rPr lang="cs-CZ" dirty="0" smtClean="0"/>
              <a:t>…</a:t>
            </a:r>
            <a:endParaRPr lang="cs-CZ" dirty="0"/>
          </a:p>
          <a:p>
            <a:r>
              <a:rPr lang="cs-CZ" dirty="0"/>
              <a:t>Školní etnografie a další. </a:t>
            </a:r>
            <a:r>
              <a:rPr lang="cs-CZ" dirty="0" smtClean="0"/>
              <a:t>Pražská skupina školní </a:t>
            </a:r>
            <a:r>
              <a:rPr lang="cs-CZ" dirty="0"/>
              <a:t>etnografie – výběr dle zájmu: např. Rvačka od Bittnerové, typy </a:t>
            </a:r>
            <a:r>
              <a:rPr lang="cs-CZ" dirty="0" smtClean="0"/>
              <a:t>žáků…  </a:t>
            </a:r>
            <a:endParaRPr lang="cs-CZ" dirty="0"/>
          </a:p>
          <a:p>
            <a:r>
              <a:rPr lang="cs-CZ" dirty="0"/>
              <a:t>Pedagogický (kvazi)experiment. </a:t>
            </a:r>
            <a:r>
              <a:rPr lang="cs-CZ" dirty="0" smtClean="0"/>
              <a:t>(Brom) </a:t>
            </a:r>
            <a:endParaRPr lang="cs-CZ" dirty="0"/>
          </a:p>
          <a:p>
            <a:r>
              <a:rPr lang="cs-CZ" dirty="0"/>
              <a:t>Evaluace. Studium literatury: Cesta ke kvalitě – evaluační nástroje, TIMSS, PISA aj. </a:t>
            </a:r>
            <a:endParaRPr lang="cs-CZ" dirty="0" smtClean="0"/>
          </a:p>
          <a:p>
            <a:r>
              <a:rPr lang="cs-CZ" dirty="0" smtClean="0"/>
              <a:t>Akční </a:t>
            </a:r>
            <a:r>
              <a:rPr lang="cs-CZ" dirty="0"/>
              <a:t>výzkum, charakteristika, fáze, příklady realizovaných </a:t>
            </a:r>
            <a:r>
              <a:rPr lang="cs-CZ" dirty="0" smtClean="0"/>
              <a:t>výzkumů – Finsko atd.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4119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VZNIKAJÍ POZNATKY?</a:t>
            </a:r>
            <a:endParaRPr lang="cs-CZ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>
              <a:spcBef>
                <a:spcPct val="80000"/>
              </a:spcBef>
              <a:buFontTx/>
              <a:buAutoNum type="arabicPeriod"/>
            </a:pPr>
            <a:r>
              <a:rPr lang="cs-CZ" sz="2800" b="1" dirty="0" smtClean="0"/>
              <a:t>Autorita (</a:t>
            </a:r>
            <a:r>
              <a:rPr lang="cs-CZ" sz="2800" b="1" dirty="0" err="1" smtClean="0"/>
              <a:t>J.A.Komenský</a:t>
            </a:r>
            <a:r>
              <a:rPr lang="cs-CZ" sz="2800" b="1" dirty="0" smtClean="0"/>
              <a:t>, Průcha, </a:t>
            </a:r>
            <a:r>
              <a:rPr lang="cs-CZ" sz="2800" b="1" dirty="0" err="1" smtClean="0"/>
              <a:t>Gavora</a:t>
            </a:r>
            <a:r>
              <a:rPr lang="cs-CZ" sz="2800" b="1" dirty="0" smtClean="0"/>
              <a:t>…)</a:t>
            </a:r>
          </a:p>
          <a:p>
            <a:pPr marL="609600" indent="-609600">
              <a:spcBef>
                <a:spcPct val="80000"/>
              </a:spcBef>
              <a:buFontTx/>
              <a:buAutoNum type="arabicPeriod"/>
            </a:pPr>
            <a:r>
              <a:rPr lang="cs-CZ" sz="2800" b="1" dirty="0" smtClean="0"/>
              <a:t>A priori – použití rozumu, logiky, intuice</a:t>
            </a:r>
          </a:p>
          <a:p>
            <a:pPr marL="609600" indent="-609600">
              <a:spcBef>
                <a:spcPct val="80000"/>
              </a:spcBef>
              <a:buFontTx/>
              <a:buAutoNum type="arabicPeriod"/>
            </a:pPr>
            <a:r>
              <a:rPr lang="cs-CZ" sz="2800" b="1" dirty="0" smtClean="0"/>
              <a:t>Zkušenost (empirie), tradice</a:t>
            </a:r>
          </a:p>
          <a:p>
            <a:pPr marL="609600" indent="-609600">
              <a:spcBef>
                <a:spcPct val="80000"/>
              </a:spcBef>
              <a:buFontTx/>
              <a:buAutoNum type="arabicPeriod"/>
            </a:pPr>
            <a:r>
              <a:rPr lang="cs-CZ" sz="2800" b="1" dirty="0" smtClean="0"/>
              <a:t>Věda = 2 + 3 + pochybování  ….. + 1</a:t>
            </a:r>
          </a:p>
          <a:p>
            <a:pPr marL="609600" indent="-609600" algn="r">
              <a:buFontTx/>
              <a:buNone/>
            </a:pPr>
            <a:endParaRPr lang="cs-CZ" sz="2800" b="1" dirty="0" smtClean="0"/>
          </a:p>
          <a:p>
            <a:pPr marL="609600" indent="-609600" algn="r">
              <a:buFontTx/>
              <a:buNone/>
            </a:pPr>
            <a:endParaRPr lang="cs-CZ" sz="1000" b="1" dirty="0" smtClean="0"/>
          </a:p>
          <a:p>
            <a:pPr marL="609600" indent="-609600" algn="r">
              <a:buFontTx/>
              <a:buNone/>
            </a:pPr>
            <a:r>
              <a:rPr lang="cs-CZ" sz="2000" b="1" dirty="0" smtClean="0"/>
              <a:t>Charles </a:t>
            </a:r>
            <a:r>
              <a:rPr lang="cs-CZ" sz="2000" b="1" dirty="0" err="1" smtClean="0"/>
              <a:t>Peirce</a:t>
            </a:r>
            <a:r>
              <a:rPr lang="cs-CZ" sz="1800" b="1" dirty="0" smtClean="0"/>
              <a:t> –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Fixation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Belief</a:t>
            </a:r>
            <a:r>
              <a:rPr lang="cs-CZ" sz="1800" dirty="0" smtClean="0"/>
              <a:t> http://www.peirce.org/writings/p107.html</a:t>
            </a:r>
            <a:r>
              <a:rPr lang="cs-CZ" sz="1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019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puzz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170622"/>
            <a:ext cx="8534400" cy="56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Věda (a odbornost) jako puzzle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5181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APA styl (jak definujeme dílky v puzzle)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APA styl - není pouze citační normou</a:t>
            </a:r>
          </a:p>
          <a:p>
            <a:r>
              <a:rPr lang="cs-CZ" dirty="0" smtClean="0"/>
              <a:t>Definuje obsah a strukturu odborného sdělení v rámci věd o edukaci a v psychologii (</a:t>
            </a:r>
            <a:r>
              <a:rPr lang="cs-CZ" dirty="0" err="1" smtClean="0"/>
              <a:t>Educational</a:t>
            </a:r>
            <a:r>
              <a:rPr lang="cs-CZ" dirty="0" smtClean="0"/>
              <a:t> science)</a:t>
            </a:r>
          </a:p>
          <a:p>
            <a:r>
              <a:rPr lang="cs-CZ" dirty="0" smtClean="0"/>
              <a:t>Požadavky v časopisech, pokynech pro práce atd.</a:t>
            </a:r>
          </a:p>
          <a:p>
            <a:r>
              <a:rPr lang="cs-CZ" dirty="0" smtClean="0"/>
              <a:t>Cílem přehlednost a srozumitelnost odborného sdělení</a:t>
            </a:r>
          </a:p>
          <a:p>
            <a:r>
              <a:rPr lang="cs-CZ" dirty="0" smtClean="0"/>
              <a:t>Viz např. </a:t>
            </a: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owl.purdue.edu/owl/research_and_citation/apa_style/apa_style_introduction.html</a:t>
            </a:r>
            <a:endParaRPr lang="cs-CZ" dirty="0" smtClean="0"/>
          </a:p>
          <a:p>
            <a:r>
              <a:rPr lang="cs-CZ" dirty="0" smtClean="0"/>
              <a:t>Ve stručnější podobě v češtině např. </a:t>
            </a:r>
            <a:r>
              <a:rPr lang="cs-CZ" dirty="0">
                <a:hlinkClick r:id="rId3"/>
              </a:rPr>
              <a:t>https://www.phil.muni.cz/journals/index.php/studia-paedagogica/pages/view/citation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9143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20" y="534378"/>
            <a:ext cx="8231040" cy="629724"/>
          </a:xfrm>
        </p:spPr>
        <p:txBody>
          <a:bodyPr vert="horz" lIns="0" tIns="0" rIns="0" bIns="0" anchor="ctr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en-GB" smtClean="0"/>
              <a:t>Kontakt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920" y="1600201"/>
            <a:ext cx="8231040" cy="3041410"/>
          </a:xfrm>
        </p:spPr>
        <p:txBody>
          <a:bodyPr vert="horz" lIns="0" tIns="0" rIns="0" bIns="0">
            <a:spAutoFit/>
          </a:bodyPr>
          <a:lstStyle/>
          <a:p>
            <a:pPr>
              <a:lnSpc>
                <a:spcPct val="93000"/>
              </a:lnSpc>
              <a:tabLst>
                <a:tab pos="649450" algn="l"/>
                <a:tab pos="1301779" algn="l"/>
                <a:tab pos="1954109" algn="l"/>
                <a:tab pos="2606438" algn="l"/>
                <a:tab pos="3258769" algn="l"/>
                <a:tab pos="3911098" algn="l"/>
                <a:tab pos="4563428" algn="l"/>
                <a:tab pos="5215757" algn="l"/>
                <a:tab pos="5868087" algn="l"/>
                <a:tab pos="6520416" algn="l"/>
                <a:tab pos="7172746" algn="l"/>
                <a:tab pos="7825075" algn="l"/>
                <a:tab pos="8477406" algn="l"/>
                <a:tab pos="9129735" algn="l"/>
                <a:tab pos="9782065" algn="l"/>
              </a:tabLst>
            </a:pPr>
            <a:r>
              <a:rPr lang="en-GB" b="1" dirty="0" smtClean="0"/>
              <a:t>Mgr. </a:t>
            </a:r>
            <a:r>
              <a:rPr lang="cs-CZ" b="1" dirty="0" err="1" smtClean="0"/>
              <a:t>et</a:t>
            </a:r>
            <a:r>
              <a:rPr lang="cs-CZ" b="1" dirty="0" smtClean="0"/>
              <a:t> Mgr. </a:t>
            </a:r>
            <a:r>
              <a:rPr lang="en-GB" b="1" dirty="0" smtClean="0"/>
              <a:t>Jan Mareš</a:t>
            </a:r>
            <a:r>
              <a:rPr lang="cs-CZ" b="1" dirty="0" smtClean="0"/>
              <a:t>, </a:t>
            </a:r>
            <a:r>
              <a:rPr lang="cs-CZ" b="1" dirty="0" err="1" smtClean="0"/>
              <a:t>Ph.D</a:t>
            </a:r>
            <a:r>
              <a:rPr lang="cs-CZ" b="1" dirty="0" smtClean="0"/>
              <a:t>.</a:t>
            </a:r>
            <a:endParaRPr lang="en-GB" b="1" dirty="0" smtClean="0"/>
          </a:p>
          <a:p>
            <a:pPr lvl="1">
              <a:tabLst>
                <a:tab pos="649450" algn="l"/>
                <a:tab pos="1301779" algn="l"/>
                <a:tab pos="1954109" algn="l"/>
                <a:tab pos="2606438" algn="l"/>
                <a:tab pos="3258769" algn="l"/>
                <a:tab pos="3911098" algn="l"/>
                <a:tab pos="4563428" algn="l"/>
                <a:tab pos="5215757" algn="l"/>
                <a:tab pos="5868087" algn="l"/>
                <a:tab pos="6520416" algn="l"/>
                <a:tab pos="7172746" algn="l"/>
                <a:tab pos="7825075" algn="l"/>
                <a:tab pos="8477406" algn="l"/>
                <a:tab pos="9129735" algn="l"/>
                <a:tab pos="9782065" algn="l"/>
              </a:tabLst>
            </a:pPr>
            <a:r>
              <a:rPr lang="en-GB" dirty="0" smtClean="0"/>
              <a:t>mares@</a:t>
            </a:r>
            <a:r>
              <a:rPr lang="cs-CZ" dirty="0" err="1" smtClean="0"/>
              <a:t>ped</a:t>
            </a:r>
            <a:r>
              <a:rPr lang="en-GB" dirty="0" smtClean="0"/>
              <a:t>.</a:t>
            </a:r>
            <a:r>
              <a:rPr lang="en-GB" dirty="0" err="1" smtClean="0"/>
              <a:t>muni.cz</a:t>
            </a:r>
            <a:r>
              <a:rPr lang="en-GB" dirty="0" smtClean="0"/>
              <a:t> </a:t>
            </a:r>
            <a:endParaRPr lang="cs-CZ" dirty="0" smtClean="0"/>
          </a:p>
          <a:p>
            <a:pPr lvl="2">
              <a:tabLst>
                <a:tab pos="649450" algn="l"/>
                <a:tab pos="1301779" algn="l"/>
                <a:tab pos="1954109" algn="l"/>
                <a:tab pos="2606438" algn="l"/>
                <a:tab pos="3258769" algn="l"/>
                <a:tab pos="3911098" algn="l"/>
                <a:tab pos="4563428" algn="l"/>
                <a:tab pos="5215757" algn="l"/>
                <a:tab pos="5868087" algn="l"/>
                <a:tab pos="6520416" algn="l"/>
                <a:tab pos="7172746" algn="l"/>
                <a:tab pos="7825075" algn="l"/>
                <a:tab pos="8477406" algn="l"/>
                <a:tab pos="9129735" algn="l"/>
                <a:tab pos="9782065" algn="l"/>
              </a:tabLst>
            </a:pPr>
            <a:r>
              <a:rPr lang="cs-CZ" dirty="0" smtClean="0">
                <a:solidFill>
                  <a:srgbClr val="FF0000"/>
                </a:solidFill>
              </a:rPr>
              <a:t>Prosím uvádět v předmětu kód předmětu!</a:t>
            </a:r>
          </a:p>
          <a:p>
            <a:pPr lvl="2">
              <a:tabLst>
                <a:tab pos="649450" algn="l"/>
                <a:tab pos="1301779" algn="l"/>
                <a:tab pos="1954109" algn="l"/>
                <a:tab pos="2606438" algn="l"/>
                <a:tab pos="3258769" algn="l"/>
                <a:tab pos="3911098" algn="l"/>
                <a:tab pos="4563428" algn="l"/>
                <a:tab pos="5215757" algn="l"/>
                <a:tab pos="5868087" algn="l"/>
                <a:tab pos="6520416" algn="l"/>
                <a:tab pos="7172746" algn="l"/>
                <a:tab pos="7825075" algn="l"/>
                <a:tab pos="8477406" algn="l"/>
                <a:tab pos="9129735" algn="l"/>
                <a:tab pos="9782065" algn="l"/>
              </a:tabLst>
            </a:pPr>
            <a:r>
              <a:rPr lang="cs-CZ" dirty="0" smtClean="0"/>
              <a:t>diskusní fórum předmětu</a:t>
            </a:r>
            <a:endParaRPr lang="en-GB" dirty="0" smtClean="0"/>
          </a:p>
          <a:p>
            <a:pPr lvl="1">
              <a:tabLst>
                <a:tab pos="649450" algn="l"/>
                <a:tab pos="1301779" algn="l"/>
                <a:tab pos="1954109" algn="l"/>
                <a:tab pos="2606438" algn="l"/>
                <a:tab pos="3258769" algn="l"/>
                <a:tab pos="3911098" algn="l"/>
                <a:tab pos="4563428" algn="l"/>
                <a:tab pos="5215757" algn="l"/>
                <a:tab pos="5868087" algn="l"/>
                <a:tab pos="6520416" algn="l"/>
                <a:tab pos="7172746" algn="l"/>
                <a:tab pos="7825075" algn="l"/>
                <a:tab pos="8477406" algn="l"/>
                <a:tab pos="9129735" algn="l"/>
                <a:tab pos="9782065" algn="l"/>
              </a:tabLst>
            </a:pPr>
            <a:r>
              <a:rPr lang="en-GB" dirty="0" err="1" smtClean="0"/>
              <a:t>konzultační</a:t>
            </a:r>
            <a:r>
              <a:rPr lang="en-GB" dirty="0" smtClean="0"/>
              <a:t> </a:t>
            </a:r>
            <a:r>
              <a:rPr lang="en-GB" dirty="0" err="1" smtClean="0"/>
              <a:t>hodiny</a:t>
            </a:r>
            <a:r>
              <a:rPr lang="en-GB" dirty="0" smtClean="0"/>
              <a:t>: </a:t>
            </a:r>
            <a:r>
              <a:rPr lang="cs-CZ" dirty="0" smtClean="0"/>
              <a:t>úterý 9:30-10:30</a:t>
            </a:r>
          </a:p>
          <a:p>
            <a:pPr lvl="2">
              <a:tabLst>
                <a:tab pos="649450" algn="l"/>
                <a:tab pos="1301779" algn="l"/>
                <a:tab pos="1954109" algn="l"/>
                <a:tab pos="2606438" algn="l"/>
                <a:tab pos="3258769" algn="l"/>
                <a:tab pos="3911098" algn="l"/>
                <a:tab pos="4563428" algn="l"/>
                <a:tab pos="5215757" algn="l"/>
                <a:tab pos="5868087" algn="l"/>
                <a:tab pos="6520416" algn="l"/>
                <a:tab pos="7172746" algn="l"/>
                <a:tab pos="7825075" algn="l"/>
                <a:tab pos="8477406" algn="l"/>
                <a:tab pos="9129735" algn="l"/>
                <a:tab pos="9782065" algn="l"/>
              </a:tabLst>
            </a:pPr>
            <a:r>
              <a:rPr lang="en-GB" dirty="0" err="1" smtClean="0"/>
              <a:t>jindy</a:t>
            </a:r>
            <a:r>
              <a:rPr lang="en-GB" dirty="0" smtClean="0"/>
              <a:t> </a:t>
            </a:r>
            <a:r>
              <a:rPr lang="cs-CZ" dirty="0" smtClean="0"/>
              <a:t>jen </a:t>
            </a:r>
            <a:r>
              <a:rPr lang="en-GB" dirty="0" err="1" smtClean="0"/>
              <a:t>po</a:t>
            </a:r>
            <a:r>
              <a:rPr lang="en-GB" dirty="0" smtClean="0"/>
              <a:t> </a:t>
            </a:r>
            <a:r>
              <a:rPr lang="en-GB" dirty="0" err="1" smtClean="0"/>
              <a:t>předchozí</a:t>
            </a:r>
            <a:r>
              <a:rPr lang="en-GB" dirty="0" smtClean="0"/>
              <a:t> </a:t>
            </a:r>
            <a:r>
              <a:rPr lang="en-GB" dirty="0" err="1" smtClean="0"/>
              <a:t>domluvě</a:t>
            </a:r>
            <a:endParaRPr lang="cs-CZ" dirty="0" smtClean="0"/>
          </a:p>
          <a:p>
            <a:pPr lvl="2">
              <a:tabLst>
                <a:tab pos="649450" algn="l"/>
                <a:tab pos="1301779" algn="l"/>
                <a:tab pos="1954109" algn="l"/>
                <a:tab pos="2606438" algn="l"/>
                <a:tab pos="3258769" algn="l"/>
                <a:tab pos="3911098" algn="l"/>
                <a:tab pos="4563428" algn="l"/>
                <a:tab pos="5215757" algn="l"/>
                <a:tab pos="5868087" algn="l"/>
                <a:tab pos="6520416" algn="l"/>
                <a:tab pos="7172746" algn="l"/>
                <a:tab pos="7825075" algn="l"/>
                <a:tab pos="8477406" algn="l"/>
                <a:tab pos="9129735" algn="l"/>
                <a:tab pos="9782065" algn="l"/>
              </a:tabLst>
            </a:pPr>
            <a:r>
              <a:rPr lang="en-GB" dirty="0" smtClean="0"/>
              <a:t>(</a:t>
            </a:r>
            <a:r>
              <a:rPr lang="en-GB" dirty="0" err="1" smtClean="0"/>
              <a:t>Katedra</a:t>
            </a:r>
            <a:r>
              <a:rPr lang="en-GB" dirty="0" smtClean="0"/>
              <a:t> </a:t>
            </a:r>
            <a:r>
              <a:rPr lang="en-GB" dirty="0" err="1" smtClean="0"/>
              <a:t>psychologie</a:t>
            </a:r>
            <a:r>
              <a:rPr lang="en-GB" dirty="0" smtClean="0"/>
              <a:t>, </a:t>
            </a:r>
            <a:r>
              <a:rPr lang="cs-CZ" dirty="0" smtClean="0"/>
              <a:t>Poříčí 31</a:t>
            </a:r>
            <a:r>
              <a:rPr lang="en-GB" dirty="0" smtClean="0"/>
              <a:t>, Brno)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613859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dirty="0" smtClean="0"/>
              <a:t>Struktura práce (volně dle APA)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cs-CZ" sz="2000" dirty="0" smtClean="0"/>
              <a:t>Abstrakt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Úvod (představení tématu v širším kontextu)</a:t>
            </a:r>
          </a:p>
          <a:p>
            <a:pPr>
              <a:lnSpc>
                <a:spcPct val="90000"/>
              </a:lnSpc>
            </a:pPr>
            <a:r>
              <a:rPr lang="cs-CZ" sz="2000" b="1" dirty="0" smtClean="0"/>
              <a:t>Část teoretická </a:t>
            </a:r>
            <a:r>
              <a:rPr lang="cs-CZ" sz="2000" dirty="0" smtClean="0"/>
              <a:t>(přehled současných informací o tématu; přehledová studie) – v závěru souhrn, který je východiskem pro výzkumnou či praktickou aplikaci</a:t>
            </a:r>
          </a:p>
          <a:p>
            <a:pPr>
              <a:lnSpc>
                <a:spcPct val="90000"/>
              </a:lnSpc>
            </a:pPr>
            <a:r>
              <a:rPr lang="cs-CZ" sz="2000" b="1" dirty="0" smtClean="0"/>
              <a:t>Část praktická </a:t>
            </a:r>
            <a:r>
              <a:rPr lang="cs-CZ" sz="2000" dirty="0" smtClean="0"/>
              <a:t>(výzkumná) – formulace problému, výzkumné otázky (a z nich vyplývající hypotézy), popis zvolených metod, popis zkoumaných osob, popis výsledků, 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Diskuse (co všechno mohlo ovlivnit výsledky, jaké jsou zkušenosti a co mělo být uděláno jinak i v porovnání s podobnými studiemi))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Závěr (stručný)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Literatura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Přílohy</a:t>
            </a:r>
          </a:p>
          <a:p>
            <a:pPr>
              <a:lnSpc>
                <a:spcPct val="90000"/>
              </a:lnSpc>
            </a:pPr>
            <a:endParaRPr lang="cs-CZ" sz="2000" dirty="0"/>
          </a:p>
          <a:p>
            <a:pPr>
              <a:lnSpc>
                <a:spcPct val="90000"/>
              </a:lnSpc>
            </a:pPr>
            <a:r>
              <a:rPr lang="cs-CZ" sz="2000" dirty="0" smtClean="0"/>
              <a:t>Popis standardu na </a:t>
            </a:r>
            <a:r>
              <a:rPr lang="cs-CZ" sz="2000" dirty="0" err="1" smtClean="0"/>
              <a:t>KPsy</a:t>
            </a:r>
            <a:r>
              <a:rPr lang="cs-CZ" sz="2000" dirty="0" smtClean="0"/>
              <a:t> PdF MU prací </a:t>
            </a:r>
            <a:r>
              <a:rPr lang="cs-CZ" sz="2000" dirty="0"/>
              <a:t>viz </a:t>
            </a:r>
            <a:r>
              <a:rPr lang="cs-CZ" sz="2000" dirty="0">
                <a:hlinkClick r:id="rId3"/>
              </a:rPr>
              <a:t>http://</a:t>
            </a:r>
            <a:r>
              <a:rPr lang="cs-CZ" sz="2000" dirty="0" smtClean="0">
                <a:hlinkClick r:id="rId3"/>
              </a:rPr>
              <a:t>www.ped.muni.cz/wpsy/doc/pokyny_pro_zaverecne_prace_kpsy_ver_2.pdf</a:t>
            </a:r>
            <a:r>
              <a:rPr lang="cs-CZ" sz="2000" dirty="0" smtClean="0"/>
              <a:t> </a:t>
            </a:r>
          </a:p>
        </p:txBody>
      </p:sp>
      <p:pic>
        <p:nvPicPr>
          <p:cNvPr id="1026" name="Picture 2" descr="Spool of thr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38992"/>
            <a:ext cx="2788656" cy="185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75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458913" y="4652963"/>
            <a:ext cx="6837362" cy="431800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400" b="1" dirty="0"/>
              <a:t>JAK POSUZOVAT PLATNOST POZNATKŮ?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58913" y="2490788"/>
            <a:ext cx="6964362" cy="1651000"/>
            <a:chOff x="995" y="1445"/>
            <a:chExt cx="4387" cy="1040"/>
          </a:xfrm>
        </p:grpSpPr>
        <p:sp>
          <p:nvSpPr>
            <p:cNvPr id="13319" name="Rectangle 6"/>
            <p:cNvSpPr>
              <a:spLocks noChangeArrowheads="1"/>
            </p:cNvSpPr>
            <p:nvPr/>
          </p:nvSpPr>
          <p:spPr bwMode="auto">
            <a:xfrm>
              <a:off x="995" y="1824"/>
              <a:ext cx="855" cy="288"/>
            </a:xfrm>
            <a:prstGeom prst="rect">
              <a:avLst/>
            </a:prstGeom>
            <a:solidFill>
              <a:srgbClr val="F4C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600" b="1" dirty="0" smtClean="0"/>
                <a:t>PSY/PED</a:t>
              </a:r>
              <a:endParaRPr lang="cs-CZ" sz="1800" b="1" dirty="0"/>
            </a:p>
          </p:txBody>
        </p:sp>
        <p:sp>
          <p:nvSpPr>
            <p:cNvPr id="13320" name="Rectangle 7"/>
            <p:cNvSpPr>
              <a:spLocks noChangeArrowheads="1"/>
            </p:cNvSpPr>
            <p:nvPr/>
          </p:nvSpPr>
          <p:spPr bwMode="auto">
            <a:xfrm>
              <a:off x="1691" y="1445"/>
              <a:ext cx="680" cy="288"/>
            </a:xfrm>
            <a:prstGeom prst="rect">
              <a:avLst/>
            </a:prstGeom>
            <a:solidFill>
              <a:srgbClr val="99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b="1" dirty="0"/>
                <a:t>VĚDA</a:t>
              </a:r>
              <a:endParaRPr lang="cs-CZ" sz="1800" b="1" dirty="0"/>
            </a:p>
          </p:txBody>
        </p:sp>
        <p:sp>
          <p:nvSpPr>
            <p:cNvPr id="13321" name="Rectangle 8"/>
            <p:cNvSpPr>
              <a:spLocks noChangeArrowheads="1"/>
            </p:cNvSpPr>
            <p:nvPr/>
          </p:nvSpPr>
          <p:spPr bwMode="auto">
            <a:xfrm>
              <a:off x="2639" y="1824"/>
              <a:ext cx="951" cy="288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800" b="1"/>
                <a:t>VÝZKUM</a:t>
              </a:r>
            </a:p>
          </p:txBody>
        </p:sp>
        <p:sp>
          <p:nvSpPr>
            <p:cNvPr id="13322" name="Rectangle 9"/>
            <p:cNvSpPr>
              <a:spLocks noChangeArrowheads="1"/>
            </p:cNvSpPr>
            <p:nvPr/>
          </p:nvSpPr>
          <p:spPr bwMode="auto">
            <a:xfrm>
              <a:off x="1679" y="2197"/>
              <a:ext cx="709" cy="288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b="1" dirty="0"/>
                <a:t>PROFESE</a:t>
              </a:r>
              <a:endParaRPr lang="cs-CZ" sz="1800" b="1" dirty="0"/>
            </a:p>
          </p:txBody>
        </p:sp>
        <p:sp>
          <p:nvSpPr>
            <p:cNvPr id="13323" name="Rectangle 10"/>
            <p:cNvSpPr>
              <a:spLocks noChangeArrowheads="1"/>
            </p:cNvSpPr>
            <p:nvPr/>
          </p:nvSpPr>
          <p:spPr bwMode="auto">
            <a:xfrm>
              <a:off x="3860" y="1479"/>
              <a:ext cx="1522" cy="288"/>
            </a:xfrm>
            <a:prstGeom prst="rect">
              <a:avLst/>
            </a:prstGeom>
            <a:solidFill>
              <a:srgbClr val="99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b="1" dirty="0"/>
                <a:t>VĚDECKÉ POZNATKY</a:t>
              </a:r>
            </a:p>
          </p:txBody>
        </p:sp>
        <p:sp>
          <p:nvSpPr>
            <p:cNvPr id="13324" name="Rectangle 11"/>
            <p:cNvSpPr>
              <a:spLocks noChangeArrowheads="1"/>
            </p:cNvSpPr>
            <p:nvPr/>
          </p:nvSpPr>
          <p:spPr bwMode="auto">
            <a:xfrm>
              <a:off x="3849" y="2192"/>
              <a:ext cx="1511" cy="288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b="1" dirty="0"/>
                <a:t>PRAKTICKÉ POZNATKY</a:t>
              </a:r>
            </a:p>
          </p:txBody>
        </p:sp>
        <p:cxnSp>
          <p:nvCxnSpPr>
            <p:cNvPr id="13325" name="AutoShape 12"/>
            <p:cNvCxnSpPr>
              <a:cxnSpLocks noChangeShapeType="1"/>
              <a:stCxn id="13319" idx="0"/>
              <a:endCxn id="13320" idx="1"/>
            </p:cNvCxnSpPr>
            <p:nvPr/>
          </p:nvCxnSpPr>
          <p:spPr bwMode="auto">
            <a:xfrm flipV="1">
              <a:off x="1423" y="1589"/>
              <a:ext cx="256" cy="22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6" name="AutoShape 13"/>
            <p:cNvCxnSpPr>
              <a:cxnSpLocks noChangeShapeType="1"/>
              <a:stCxn id="13319" idx="2"/>
              <a:endCxn id="13322" idx="1"/>
            </p:cNvCxnSpPr>
            <p:nvPr/>
          </p:nvCxnSpPr>
          <p:spPr bwMode="auto">
            <a:xfrm>
              <a:off x="1423" y="2124"/>
              <a:ext cx="244" cy="2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7" name="AutoShape 14"/>
            <p:cNvCxnSpPr>
              <a:cxnSpLocks noChangeShapeType="1"/>
              <a:stCxn id="13320" idx="3"/>
              <a:endCxn id="13321" idx="1"/>
            </p:cNvCxnSpPr>
            <p:nvPr/>
          </p:nvCxnSpPr>
          <p:spPr bwMode="auto">
            <a:xfrm>
              <a:off x="2383" y="1589"/>
              <a:ext cx="244" cy="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8" name="AutoShape 15"/>
            <p:cNvCxnSpPr>
              <a:cxnSpLocks noChangeShapeType="1"/>
              <a:stCxn id="13322" idx="3"/>
              <a:endCxn id="13321" idx="1"/>
            </p:cNvCxnSpPr>
            <p:nvPr/>
          </p:nvCxnSpPr>
          <p:spPr bwMode="auto">
            <a:xfrm flipV="1">
              <a:off x="2400" y="1968"/>
              <a:ext cx="227" cy="37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9" name="AutoShape 16"/>
            <p:cNvCxnSpPr>
              <a:cxnSpLocks noChangeShapeType="1"/>
              <a:stCxn id="13321" idx="3"/>
              <a:endCxn id="13323" idx="1"/>
            </p:cNvCxnSpPr>
            <p:nvPr/>
          </p:nvCxnSpPr>
          <p:spPr bwMode="auto">
            <a:xfrm flipV="1">
              <a:off x="3602" y="1623"/>
              <a:ext cx="246" cy="34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0" name="AutoShape 17"/>
            <p:cNvCxnSpPr>
              <a:cxnSpLocks noChangeShapeType="1"/>
              <a:stCxn id="13321" idx="3"/>
              <a:endCxn id="13324" idx="1"/>
            </p:cNvCxnSpPr>
            <p:nvPr/>
          </p:nvCxnSpPr>
          <p:spPr bwMode="auto">
            <a:xfrm>
              <a:off x="3602" y="1968"/>
              <a:ext cx="235" cy="36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31" name="AutoShape 18"/>
            <p:cNvSpPr>
              <a:spLocks noChangeArrowheads="1"/>
            </p:cNvSpPr>
            <p:nvPr/>
          </p:nvSpPr>
          <p:spPr bwMode="auto">
            <a:xfrm>
              <a:off x="1932" y="1796"/>
              <a:ext cx="225" cy="344"/>
            </a:xfrm>
            <a:prstGeom prst="upDownArrow">
              <a:avLst>
                <a:gd name="adj1" fmla="val 50000"/>
                <a:gd name="adj2" fmla="val 30578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AutoShape 19"/>
            <p:cNvSpPr>
              <a:spLocks noChangeArrowheads="1"/>
            </p:cNvSpPr>
            <p:nvPr/>
          </p:nvSpPr>
          <p:spPr bwMode="auto">
            <a:xfrm>
              <a:off x="4519" y="1808"/>
              <a:ext cx="225" cy="344"/>
            </a:xfrm>
            <a:prstGeom prst="upDownArrow">
              <a:avLst>
                <a:gd name="adj1" fmla="val 50000"/>
                <a:gd name="adj2" fmla="val 30578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1458913" y="5219700"/>
            <a:ext cx="6837362" cy="431800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400" b="1" dirty="0"/>
              <a:t>JAK VYTVOŘIT POZNATEK - UDĚLAT DOBROU </a:t>
            </a:r>
            <a:r>
              <a:rPr lang="cs-CZ" sz="1400" b="1" dirty="0" smtClean="0"/>
              <a:t>BP/DP?</a:t>
            </a:r>
            <a:endParaRPr lang="cs-CZ" sz="1400" b="1" dirty="0"/>
          </a:p>
        </p:txBody>
      </p:sp>
      <p:sp>
        <p:nvSpPr>
          <p:cNvPr id="13318" name="Text Box 22"/>
          <p:cNvSpPr txBox="1">
            <a:spLocks noChangeArrowheads="1"/>
          </p:cNvSpPr>
          <p:nvPr/>
        </p:nvSpPr>
        <p:spPr bwMode="auto">
          <a:xfrm>
            <a:off x="4643438" y="5848350"/>
            <a:ext cx="4241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cs-CZ" sz="1000" b="1" dirty="0"/>
              <a:t>AJ: </a:t>
            </a:r>
            <a:r>
              <a:rPr lang="en-US" sz="1000" b="1" dirty="0"/>
              <a:t>methodology, findings, science, profession, research, validity, </a:t>
            </a:r>
            <a:r>
              <a:rPr lang="en-US" sz="1000" b="1" dirty="0" smtClean="0"/>
              <a:t>thesis</a:t>
            </a:r>
            <a:endParaRPr lang="en-US" sz="10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6941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1436688" y="2752725"/>
            <a:ext cx="1084262" cy="911225"/>
          </a:xfrm>
          <a:prstGeom prst="irregularSeal1">
            <a:avLst/>
          </a:prstGeom>
          <a:solidFill>
            <a:srgbClr val="99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cs-CZ" sz="1600" b="1"/>
              <a:t>JEVY</a:t>
            </a:r>
            <a:endParaRPr lang="cs-CZ" sz="1800" b="1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7392988" y="3000474"/>
            <a:ext cx="1265237" cy="307777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b="1" dirty="0"/>
              <a:t>TEORIE</a:t>
            </a:r>
          </a:p>
        </p:txBody>
      </p:sp>
      <p:grpSp>
        <p:nvGrpSpPr>
          <p:cNvPr id="2053" name="Group 4"/>
          <p:cNvGrpSpPr>
            <a:grpSpLocks/>
          </p:cNvGrpSpPr>
          <p:nvPr/>
        </p:nvGrpSpPr>
        <p:grpSpPr bwMode="auto">
          <a:xfrm>
            <a:off x="1187450" y="3822700"/>
            <a:ext cx="3538538" cy="1335088"/>
            <a:chOff x="651" y="2232"/>
            <a:chExt cx="2229" cy="841"/>
          </a:xfrm>
        </p:grpSpPr>
        <p:sp>
          <p:nvSpPr>
            <p:cNvPr id="2074" name="AutoShape 5"/>
            <p:cNvSpPr>
              <a:spLocks/>
            </p:cNvSpPr>
            <p:nvPr/>
          </p:nvSpPr>
          <p:spPr bwMode="auto">
            <a:xfrm rot="5400000">
              <a:off x="1656" y="1344"/>
              <a:ext cx="336" cy="2112"/>
            </a:xfrm>
            <a:prstGeom prst="leftBrace">
              <a:avLst>
                <a:gd name="adj1" fmla="val 52381"/>
                <a:gd name="adj2" fmla="val 28602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2075" name="Group 6"/>
            <p:cNvGrpSpPr>
              <a:grpSpLocks/>
            </p:cNvGrpSpPr>
            <p:nvPr/>
          </p:nvGrpSpPr>
          <p:grpSpPr bwMode="auto">
            <a:xfrm>
              <a:off x="651" y="2769"/>
              <a:ext cx="2099" cy="304"/>
              <a:chOff x="651" y="2961"/>
              <a:chExt cx="2099" cy="304"/>
            </a:xfrm>
          </p:grpSpPr>
          <p:sp>
            <p:nvSpPr>
              <p:cNvPr id="2076" name="Rectangle 7"/>
              <p:cNvSpPr>
                <a:spLocks noChangeArrowheads="1"/>
              </p:cNvSpPr>
              <p:nvPr/>
            </p:nvSpPr>
            <p:spPr bwMode="auto">
              <a:xfrm rot="-2400000">
                <a:off x="651" y="2961"/>
                <a:ext cx="632" cy="255"/>
              </a:xfrm>
              <a:prstGeom prst="rect">
                <a:avLst/>
              </a:prstGeom>
              <a:solidFill>
                <a:srgbClr val="FFCC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VZOREK</a:t>
                </a:r>
              </a:p>
            </p:txBody>
          </p:sp>
          <p:sp>
            <p:nvSpPr>
              <p:cNvPr id="2077" name="Rectangle 8"/>
              <p:cNvSpPr>
                <a:spLocks noChangeArrowheads="1"/>
              </p:cNvSpPr>
              <p:nvPr/>
            </p:nvSpPr>
            <p:spPr bwMode="auto">
              <a:xfrm rot="-2400000">
                <a:off x="1048" y="2990"/>
                <a:ext cx="768" cy="255"/>
              </a:xfrm>
              <a:prstGeom prst="rect">
                <a:avLst/>
              </a:prstGeom>
              <a:solidFill>
                <a:srgbClr val="3399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METODA</a:t>
                </a:r>
              </a:p>
            </p:txBody>
          </p:sp>
          <p:sp>
            <p:nvSpPr>
              <p:cNvPr id="2078" name="Rectangle 9"/>
              <p:cNvSpPr>
                <a:spLocks noChangeArrowheads="1"/>
              </p:cNvSpPr>
              <p:nvPr/>
            </p:nvSpPr>
            <p:spPr bwMode="auto">
              <a:xfrm rot="-2400000">
                <a:off x="1656" y="2962"/>
                <a:ext cx="593" cy="255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DESIGN</a:t>
                </a:r>
              </a:p>
            </p:txBody>
          </p:sp>
          <p:sp>
            <p:nvSpPr>
              <p:cNvPr id="2079" name="Rectangle 10"/>
              <p:cNvSpPr>
                <a:spLocks noChangeArrowheads="1"/>
              </p:cNvSpPr>
              <p:nvPr/>
            </p:nvSpPr>
            <p:spPr bwMode="auto">
              <a:xfrm rot="-2400000">
                <a:off x="2047" y="3010"/>
                <a:ext cx="703" cy="255"/>
              </a:xfrm>
              <a:prstGeom prst="rect">
                <a:avLst/>
              </a:prstGeom>
              <a:solidFill>
                <a:srgbClr val="99CC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ANALÝZA</a:t>
                </a:r>
              </a:p>
            </p:txBody>
          </p:sp>
        </p:grpSp>
      </p:grpSp>
      <p:sp>
        <p:nvSpPr>
          <p:cNvPr id="2055" name="AutoShape 12"/>
          <p:cNvSpPr>
            <a:spLocks noChangeArrowheads="1"/>
          </p:cNvSpPr>
          <p:nvPr/>
        </p:nvSpPr>
        <p:spPr bwMode="auto">
          <a:xfrm>
            <a:off x="5449888" y="2260600"/>
            <a:ext cx="2163762" cy="533400"/>
          </a:xfrm>
          <a:custGeom>
            <a:avLst/>
            <a:gdLst>
              <a:gd name="T0" fmla="*/ 1433492 w 21600"/>
              <a:gd name="T1" fmla="*/ 0 h 21600"/>
              <a:gd name="T2" fmla="*/ 0 w 21600"/>
              <a:gd name="T3" fmla="*/ 266700 h 21600"/>
              <a:gd name="T4" fmla="*/ 1433492 w 21600"/>
              <a:gd name="T5" fmla="*/ 533400 h 21600"/>
              <a:gd name="T6" fmla="*/ 2163762 w 21600"/>
              <a:gd name="T7" fmla="*/ 266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150 h 21600"/>
              <a:gd name="T14" fmla="*/ 16436 w 21600"/>
              <a:gd name="T15" fmla="*/ 184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310" y="0"/>
                </a:moveTo>
                <a:lnTo>
                  <a:pt x="14310" y="3150"/>
                </a:lnTo>
                <a:lnTo>
                  <a:pt x="3375" y="3150"/>
                </a:lnTo>
                <a:lnTo>
                  <a:pt x="3375" y="18450"/>
                </a:lnTo>
                <a:lnTo>
                  <a:pt x="14310" y="18450"/>
                </a:lnTo>
                <a:lnTo>
                  <a:pt x="1431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150"/>
                </a:moveTo>
                <a:lnTo>
                  <a:pt x="1350" y="18450"/>
                </a:lnTo>
                <a:lnTo>
                  <a:pt x="2700" y="18450"/>
                </a:lnTo>
                <a:lnTo>
                  <a:pt x="2700" y="3150"/>
                </a:lnTo>
                <a:close/>
              </a:path>
              <a:path w="21600" h="21600">
                <a:moveTo>
                  <a:pt x="0" y="3150"/>
                </a:moveTo>
                <a:lnTo>
                  <a:pt x="0" y="18450"/>
                </a:lnTo>
                <a:lnTo>
                  <a:pt x="675" y="18450"/>
                </a:lnTo>
                <a:lnTo>
                  <a:pt x="675" y="3150"/>
                </a:ln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sz="1600" b="1" dirty="0"/>
              <a:t>INDUKCE</a:t>
            </a:r>
          </a:p>
        </p:txBody>
      </p:sp>
      <p:grpSp>
        <p:nvGrpSpPr>
          <p:cNvPr id="2056" name="Group 13"/>
          <p:cNvGrpSpPr>
            <a:grpSpLocks/>
          </p:cNvGrpSpPr>
          <p:nvPr/>
        </p:nvGrpSpPr>
        <p:grpSpPr bwMode="auto">
          <a:xfrm>
            <a:off x="5461000" y="3568698"/>
            <a:ext cx="2117725" cy="831850"/>
            <a:chOff x="3487" y="2072"/>
            <a:chExt cx="1334" cy="524"/>
          </a:xfrm>
        </p:grpSpPr>
        <p:sp>
          <p:nvSpPr>
            <p:cNvPr id="2072" name="Rectangle 14"/>
            <p:cNvSpPr>
              <a:spLocks noChangeArrowheads="1"/>
            </p:cNvSpPr>
            <p:nvPr/>
          </p:nvSpPr>
          <p:spPr bwMode="auto">
            <a:xfrm>
              <a:off x="3959" y="2402"/>
              <a:ext cx="859" cy="194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400" b="1" dirty="0"/>
                <a:t>HYPOTÉZY</a:t>
              </a:r>
            </a:p>
          </p:txBody>
        </p:sp>
        <p:sp>
          <p:nvSpPr>
            <p:cNvPr id="2073" name="AutoShape 15"/>
            <p:cNvSpPr>
              <a:spLocks noChangeArrowheads="1"/>
            </p:cNvSpPr>
            <p:nvPr/>
          </p:nvSpPr>
          <p:spPr bwMode="auto">
            <a:xfrm flipH="1">
              <a:off x="3487" y="2072"/>
              <a:ext cx="1334" cy="336"/>
            </a:xfrm>
            <a:custGeom>
              <a:avLst/>
              <a:gdLst>
                <a:gd name="T0" fmla="*/ 884 w 21600"/>
                <a:gd name="T1" fmla="*/ 0 h 21600"/>
                <a:gd name="T2" fmla="*/ 0 w 21600"/>
                <a:gd name="T3" fmla="*/ 168 h 21600"/>
                <a:gd name="T4" fmla="*/ 884 w 21600"/>
                <a:gd name="T5" fmla="*/ 336 h 21600"/>
                <a:gd name="T6" fmla="*/ 1334 w 21600"/>
                <a:gd name="T7" fmla="*/ 16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8 w 21600"/>
                <a:gd name="T13" fmla="*/ 3150 h 21600"/>
                <a:gd name="T14" fmla="*/ 16435 w 21600"/>
                <a:gd name="T15" fmla="*/ 18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4310" y="0"/>
                  </a:moveTo>
                  <a:lnTo>
                    <a:pt x="14310" y="3150"/>
                  </a:lnTo>
                  <a:lnTo>
                    <a:pt x="3375" y="3150"/>
                  </a:lnTo>
                  <a:lnTo>
                    <a:pt x="3375" y="18450"/>
                  </a:lnTo>
                  <a:lnTo>
                    <a:pt x="14310" y="18450"/>
                  </a:lnTo>
                  <a:lnTo>
                    <a:pt x="1431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3150"/>
                  </a:moveTo>
                  <a:lnTo>
                    <a:pt x="1350" y="18450"/>
                  </a:lnTo>
                  <a:lnTo>
                    <a:pt x="2700" y="18450"/>
                  </a:lnTo>
                  <a:lnTo>
                    <a:pt x="2700" y="3150"/>
                  </a:lnTo>
                  <a:close/>
                </a:path>
                <a:path w="21600" h="21600">
                  <a:moveTo>
                    <a:pt x="0" y="3150"/>
                  </a:moveTo>
                  <a:lnTo>
                    <a:pt x="0" y="18450"/>
                  </a:lnTo>
                  <a:lnTo>
                    <a:pt x="675" y="18450"/>
                  </a:lnTo>
                  <a:lnTo>
                    <a:pt x="675" y="3150"/>
                  </a:lnTo>
                  <a:close/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cs-CZ" sz="1600" b="1" dirty="0"/>
                <a:t>DEDUKCE</a:t>
              </a:r>
            </a:p>
          </p:txBody>
        </p:sp>
      </p:grpSp>
      <p:grpSp>
        <p:nvGrpSpPr>
          <p:cNvPr id="2057" name="Group 16"/>
          <p:cNvGrpSpPr>
            <a:grpSpLocks/>
          </p:cNvGrpSpPr>
          <p:nvPr/>
        </p:nvGrpSpPr>
        <p:grpSpPr bwMode="auto">
          <a:xfrm>
            <a:off x="2668588" y="2933700"/>
            <a:ext cx="2773362" cy="595313"/>
            <a:chOff x="1728" y="1672"/>
            <a:chExt cx="1747" cy="375"/>
          </a:xfrm>
        </p:grpSpPr>
        <p:grpSp>
          <p:nvGrpSpPr>
            <p:cNvPr id="2064" name="Group 17"/>
            <p:cNvGrpSpPr>
              <a:grpSpLocks/>
            </p:cNvGrpSpPr>
            <p:nvPr/>
          </p:nvGrpSpPr>
          <p:grpSpPr bwMode="auto">
            <a:xfrm>
              <a:off x="2862" y="1672"/>
              <a:ext cx="613" cy="375"/>
              <a:chOff x="2862" y="1960"/>
              <a:chExt cx="613" cy="375"/>
            </a:xfrm>
          </p:grpSpPr>
          <p:sp>
            <p:nvSpPr>
              <p:cNvPr id="2069" name="Rectangle 18"/>
              <p:cNvSpPr>
                <a:spLocks noChangeArrowheads="1"/>
              </p:cNvSpPr>
              <p:nvPr/>
            </p:nvSpPr>
            <p:spPr bwMode="auto">
              <a:xfrm>
                <a:off x="3008" y="2080"/>
                <a:ext cx="467" cy="255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800" b="1"/>
                  <a:t>DATA</a:t>
                </a:r>
              </a:p>
            </p:txBody>
          </p:sp>
          <p:sp>
            <p:nvSpPr>
              <p:cNvPr id="2070" name="Rectangle 19"/>
              <p:cNvSpPr>
                <a:spLocks noChangeArrowheads="1"/>
              </p:cNvSpPr>
              <p:nvPr/>
            </p:nvSpPr>
            <p:spPr bwMode="auto">
              <a:xfrm>
                <a:off x="2935" y="2020"/>
                <a:ext cx="467" cy="255"/>
              </a:xfrm>
              <a:prstGeom prst="rect">
                <a:avLst/>
              </a:prstGeom>
              <a:solidFill>
                <a:srgbClr val="6699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800" b="1"/>
                  <a:t>DATA</a:t>
                </a:r>
              </a:p>
            </p:txBody>
          </p:sp>
          <p:sp>
            <p:nvSpPr>
              <p:cNvPr id="2071" name="Rectangle 20"/>
              <p:cNvSpPr>
                <a:spLocks noChangeArrowheads="1"/>
              </p:cNvSpPr>
              <p:nvPr/>
            </p:nvSpPr>
            <p:spPr bwMode="auto">
              <a:xfrm>
                <a:off x="2862" y="1960"/>
                <a:ext cx="467" cy="255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DATA</a:t>
                </a:r>
                <a:endParaRPr lang="cs-CZ" sz="1800" b="1"/>
              </a:p>
            </p:txBody>
          </p:sp>
        </p:grpSp>
        <p:grpSp>
          <p:nvGrpSpPr>
            <p:cNvPr id="2065" name="Group 21"/>
            <p:cNvGrpSpPr>
              <a:grpSpLocks/>
            </p:cNvGrpSpPr>
            <p:nvPr/>
          </p:nvGrpSpPr>
          <p:grpSpPr bwMode="auto">
            <a:xfrm>
              <a:off x="1728" y="1776"/>
              <a:ext cx="1056" cy="192"/>
              <a:chOff x="1728" y="1776"/>
              <a:chExt cx="1056" cy="192"/>
            </a:xfrm>
          </p:grpSpPr>
          <p:sp>
            <p:nvSpPr>
              <p:cNvPr id="2066" name="Line 22"/>
              <p:cNvSpPr>
                <a:spLocks noChangeShapeType="1"/>
              </p:cNvSpPr>
              <p:nvPr/>
            </p:nvSpPr>
            <p:spPr bwMode="auto">
              <a:xfrm>
                <a:off x="1728" y="1776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67" name="Line 23"/>
              <p:cNvSpPr>
                <a:spLocks noChangeShapeType="1"/>
              </p:cNvSpPr>
              <p:nvPr/>
            </p:nvSpPr>
            <p:spPr bwMode="auto">
              <a:xfrm>
                <a:off x="1824" y="1872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68" name="Line 24"/>
              <p:cNvSpPr>
                <a:spLocks noChangeShapeType="1"/>
              </p:cNvSpPr>
              <p:nvPr/>
            </p:nvSpPr>
            <p:spPr bwMode="auto">
              <a:xfrm>
                <a:off x="1920" y="1968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2058" name="Text Box 26"/>
          <p:cNvSpPr txBox="1">
            <a:spLocks noChangeArrowheads="1"/>
          </p:cNvSpPr>
          <p:nvPr/>
        </p:nvSpPr>
        <p:spPr bwMode="auto">
          <a:xfrm>
            <a:off x="4572000" y="5695950"/>
            <a:ext cx="431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US" sz="1000" b="1"/>
              <a:t>AJ: phenomena, </a:t>
            </a:r>
            <a:r>
              <a:rPr lang="cs-CZ" sz="1000" b="1"/>
              <a:t>(empirical) </a:t>
            </a:r>
            <a:r>
              <a:rPr lang="en-US" sz="1000" b="1"/>
              <a:t>data, facts, induction, theory, deduction, hypotheses, sample, method, design, analysis, exploratory and confirmatory research, statistics</a:t>
            </a:r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4524375" y="1693863"/>
            <a:ext cx="3881438" cy="3124200"/>
            <a:chOff x="2897" y="891"/>
            <a:chExt cx="2445" cy="1968"/>
          </a:xfrm>
        </p:grpSpPr>
        <p:sp>
          <p:nvSpPr>
            <p:cNvPr id="2060" name="AutoShape 28"/>
            <p:cNvSpPr>
              <a:spLocks noChangeArrowheads="1"/>
            </p:cNvSpPr>
            <p:nvPr/>
          </p:nvSpPr>
          <p:spPr bwMode="auto">
            <a:xfrm>
              <a:off x="2897" y="891"/>
              <a:ext cx="2365" cy="1154"/>
            </a:xfrm>
            <a:custGeom>
              <a:avLst/>
              <a:gdLst>
                <a:gd name="T0" fmla="*/ 1174 w 21600"/>
                <a:gd name="T1" fmla="*/ 0 h 21600"/>
                <a:gd name="T2" fmla="*/ 109 w 21600"/>
                <a:gd name="T3" fmla="*/ 577 h 21600"/>
                <a:gd name="T4" fmla="*/ 1175 w 21600"/>
                <a:gd name="T5" fmla="*/ 106 h 21600"/>
                <a:gd name="T6" fmla="*/ 2660 w 21600"/>
                <a:gd name="T7" fmla="*/ 567 h 21600"/>
                <a:gd name="T8" fmla="*/ 2262 w 21600"/>
                <a:gd name="T9" fmla="*/ 767 h 21600"/>
                <a:gd name="T10" fmla="*/ 1851 w 21600"/>
                <a:gd name="T11" fmla="*/ 57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3 h 21600"/>
                <a:gd name="T20" fmla="*/ 18440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608" y="10673"/>
                  </a:moveTo>
                  <a:cubicBezTo>
                    <a:pt x="19538" y="5857"/>
                    <a:pt x="15615" y="1991"/>
                    <a:pt x="10800" y="1991"/>
                  </a:cubicBezTo>
                  <a:cubicBezTo>
                    <a:pt x="5934" y="1991"/>
                    <a:pt x="1991" y="5934"/>
                    <a:pt x="1991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03" y="-1"/>
                    <a:pt x="21513" y="4740"/>
                    <a:pt x="21598" y="10644"/>
                  </a:cubicBezTo>
                  <a:lnTo>
                    <a:pt x="24298" y="10605"/>
                  </a:lnTo>
                  <a:lnTo>
                    <a:pt x="20656" y="14353"/>
                  </a:lnTo>
                  <a:lnTo>
                    <a:pt x="16908" y="10711"/>
                  </a:lnTo>
                  <a:lnTo>
                    <a:pt x="19608" y="10673"/>
                  </a:lnTo>
                  <a:close/>
                </a:path>
              </a:pathLst>
            </a:custGeom>
            <a:solidFill>
              <a:srgbClr val="CCFFCC"/>
            </a:solidFill>
            <a:ln w="19050">
              <a:solidFill>
                <a:schemeClr val="folHlink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1" name="AutoShape 29"/>
            <p:cNvSpPr>
              <a:spLocks noChangeArrowheads="1"/>
            </p:cNvSpPr>
            <p:nvPr/>
          </p:nvSpPr>
          <p:spPr bwMode="auto">
            <a:xfrm rot="10800000">
              <a:off x="2977" y="1705"/>
              <a:ext cx="2365" cy="1154"/>
            </a:xfrm>
            <a:custGeom>
              <a:avLst/>
              <a:gdLst>
                <a:gd name="T0" fmla="*/ 1174 w 21600"/>
                <a:gd name="T1" fmla="*/ 0 h 21600"/>
                <a:gd name="T2" fmla="*/ 109 w 21600"/>
                <a:gd name="T3" fmla="*/ 577 h 21600"/>
                <a:gd name="T4" fmla="*/ 1175 w 21600"/>
                <a:gd name="T5" fmla="*/ 106 h 21600"/>
                <a:gd name="T6" fmla="*/ 2660 w 21600"/>
                <a:gd name="T7" fmla="*/ 567 h 21600"/>
                <a:gd name="T8" fmla="*/ 2262 w 21600"/>
                <a:gd name="T9" fmla="*/ 767 h 21600"/>
                <a:gd name="T10" fmla="*/ 1851 w 21600"/>
                <a:gd name="T11" fmla="*/ 57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3 h 21600"/>
                <a:gd name="T20" fmla="*/ 18440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608" y="10673"/>
                  </a:moveTo>
                  <a:cubicBezTo>
                    <a:pt x="19538" y="5857"/>
                    <a:pt x="15615" y="1991"/>
                    <a:pt x="10800" y="1991"/>
                  </a:cubicBezTo>
                  <a:cubicBezTo>
                    <a:pt x="5934" y="1991"/>
                    <a:pt x="1991" y="5934"/>
                    <a:pt x="1991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03" y="-1"/>
                    <a:pt x="21513" y="4740"/>
                    <a:pt x="21598" y="10644"/>
                  </a:cubicBezTo>
                  <a:lnTo>
                    <a:pt x="24298" y="10605"/>
                  </a:lnTo>
                  <a:lnTo>
                    <a:pt x="20656" y="14353"/>
                  </a:lnTo>
                  <a:lnTo>
                    <a:pt x="16908" y="10711"/>
                  </a:lnTo>
                  <a:lnTo>
                    <a:pt x="19608" y="10673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FF5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2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3533" y="955"/>
              <a:ext cx="1083" cy="18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82532"/>
                </a:avLst>
              </a:prstTxWarp>
            </a:bodyPr>
            <a:lstStyle/>
            <a:p>
              <a:pPr algn="ctr"/>
              <a:r>
                <a:rPr lang="cs-CZ" sz="14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EXPLORAČNÍ VÝZKUM</a:t>
              </a:r>
            </a:p>
          </p:txBody>
        </p:sp>
        <p:sp>
          <p:nvSpPr>
            <p:cNvPr id="2063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3622" y="2663"/>
              <a:ext cx="1077" cy="145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87058"/>
                </a:avLst>
              </a:prstTxWarp>
            </a:bodyPr>
            <a:lstStyle/>
            <a:p>
              <a:pPr algn="ctr"/>
              <a:r>
                <a:rPr lang="cs-CZ" sz="1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KONFIRMAČNÍ VÝZKUM</a:t>
              </a: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Když se řekne… věda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6087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5117516" y="1524624"/>
            <a:ext cx="1166813" cy="1644650"/>
            <a:chOff x="3210" y="694"/>
            <a:chExt cx="735" cy="1124"/>
          </a:xfrm>
        </p:grpSpPr>
        <p:sp>
          <p:nvSpPr>
            <p:cNvPr id="3098" name="AutoShape 16"/>
            <p:cNvSpPr>
              <a:spLocks noChangeArrowheads="1"/>
            </p:cNvSpPr>
            <p:nvPr/>
          </p:nvSpPr>
          <p:spPr bwMode="auto">
            <a:xfrm>
              <a:off x="3210" y="694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 dirty="0"/>
                <a:t>DESKRIPCE</a:t>
              </a:r>
            </a:p>
          </p:txBody>
        </p:sp>
        <p:sp>
          <p:nvSpPr>
            <p:cNvPr id="3099" name="AutoShape 17"/>
            <p:cNvSpPr>
              <a:spLocks noChangeArrowheads="1"/>
            </p:cNvSpPr>
            <p:nvPr/>
          </p:nvSpPr>
          <p:spPr bwMode="auto">
            <a:xfrm>
              <a:off x="3219" y="1078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 dirty="0"/>
                <a:t>PREDIKCE</a:t>
              </a:r>
            </a:p>
          </p:txBody>
        </p:sp>
        <p:sp>
          <p:nvSpPr>
            <p:cNvPr id="3100" name="AutoShape 18"/>
            <p:cNvSpPr>
              <a:spLocks noChangeArrowheads="1"/>
            </p:cNvSpPr>
            <p:nvPr/>
          </p:nvSpPr>
          <p:spPr bwMode="auto">
            <a:xfrm>
              <a:off x="3210" y="1462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VYSVĚTLENÍ</a:t>
              </a: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5110885" y="3355181"/>
            <a:ext cx="1152525" cy="1082675"/>
            <a:chOff x="3210" y="1904"/>
            <a:chExt cx="726" cy="740"/>
          </a:xfrm>
        </p:grpSpPr>
        <p:sp>
          <p:nvSpPr>
            <p:cNvPr id="3096" name="AutoShape 20"/>
            <p:cNvSpPr>
              <a:spLocks noChangeArrowheads="1"/>
            </p:cNvSpPr>
            <p:nvPr/>
          </p:nvSpPr>
          <p:spPr bwMode="auto">
            <a:xfrm>
              <a:off x="3210" y="1904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NENÁHODNÝ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VÝBĚR</a:t>
              </a:r>
            </a:p>
          </p:txBody>
        </p:sp>
        <p:sp>
          <p:nvSpPr>
            <p:cNvPr id="3097" name="AutoShape 21"/>
            <p:cNvSpPr>
              <a:spLocks noChangeArrowheads="1"/>
            </p:cNvSpPr>
            <p:nvPr/>
          </p:nvSpPr>
          <p:spPr bwMode="auto">
            <a:xfrm>
              <a:off x="3210" y="2288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NÁHODNÝ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VÝBĚR</a:t>
              </a: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5116901" y="4679950"/>
            <a:ext cx="1152525" cy="1644650"/>
            <a:chOff x="3210" y="2734"/>
            <a:chExt cx="726" cy="1124"/>
          </a:xfrm>
        </p:grpSpPr>
        <p:sp>
          <p:nvSpPr>
            <p:cNvPr id="3093" name="AutoShape 23"/>
            <p:cNvSpPr>
              <a:spLocks noChangeArrowheads="1"/>
            </p:cNvSpPr>
            <p:nvPr/>
          </p:nvSpPr>
          <p:spPr bwMode="auto">
            <a:xfrm>
              <a:off x="3210" y="2734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POZOROVÁNÍ</a:t>
              </a:r>
            </a:p>
          </p:txBody>
        </p:sp>
        <p:sp>
          <p:nvSpPr>
            <p:cNvPr id="3094" name="AutoShape 24"/>
            <p:cNvSpPr>
              <a:spLocks noChangeArrowheads="1"/>
            </p:cNvSpPr>
            <p:nvPr/>
          </p:nvSpPr>
          <p:spPr bwMode="auto">
            <a:xfrm>
              <a:off x="3210" y="3118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DOTAZOVÁNÍ</a:t>
              </a:r>
            </a:p>
          </p:txBody>
        </p:sp>
        <p:sp>
          <p:nvSpPr>
            <p:cNvPr id="3095" name="AutoShape 25"/>
            <p:cNvSpPr>
              <a:spLocks noChangeArrowheads="1"/>
            </p:cNvSpPr>
            <p:nvPr/>
          </p:nvSpPr>
          <p:spPr bwMode="auto">
            <a:xfrm>
              <a:off x="3210" y="3502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ANALÝZA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PRODUKTŮ</a:t>
              </a:r>
            </a:p>
          </p:txBody>
        </p: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1222372" y="2578894"/>
            <a:ext cx="1593850" cy="3027362"/>
            <a:chOff x="774" y="1410"/>
            <a:chExt cx="1004" cy="1907"/>
          </a:xfrm>
        </p:grpSpPr>
        <p:sp>
          <p:nvSpPr>
            <p:cNvPr id="3089" name="AutoShape 8"/>
            <p:cNvSpPr>
              <a:spLocks noChangeArrowheads="1"/>
            </p:cNvSpPr>
            <p:nvPr/>
          </p:nvSpPr>
          <p:spPr bwMode="auto">
            <a:xfrm>
              <a:off x="774" y="1410"/>
              <a:ext cx="1002" cy="508"/>
            </a:xfrm>
            <a:prstGeom prst="homePlate">
              <a:avLst>
                <a:gd name="adj" fmla="val 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NÁPAD</a:t>
              </a:r>
            </a:p>
          </p:txBody>
        </p:sp>
        <p:sp>
          <p:nvSpPr>
            <p:cNvPr id="3090" name="AutoShape 9"/>
            <p:cNvSpPr>
              <a:spLocks noChangeArrowheads="1"/>
            </p:cNvSpPr>
            <p:nvPr/>
          </p:nvSpPr>
          <p:spPr bwMode="auto">
            <a:xfrm>
              <a:off x="774" y="1986"/>
              <a:ext cx="1002" cy="508"/>
            </a:xfrm>
            <a:prstGeom prst="homePlate">
              <a:avLst>
                <a:gd name="adj" fmla="val 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VÝZKUMNÁ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OTÁZKA</a:t>
              </a:r>
            </a:p>
          </p:txBody>
        </p:sp>
        <p:sp>
          <p:nvSpPr>
            <p:cNvPr id="3091" name="AutoShape 10"/>
            <p:cNvSpPr>
              <a:spLocks noChangeArrowheads="1"/>
            </p:cNvSpPr>
            <p:nvPr/>
          </p:nvSpPr>
          <p:spPr bwMode="auto">
            <a:xfrm>
              <a:off x="774" y="2562"/>
              <a:ext cx="1002" cy="508"/>
            </a:xfrm>
            <a:prstGeom prst="homePlate">
              <a:avLst>
                <a:gd name="adj" fmla="val 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HYPOTÉZY</a:t>
              </a:r>
            </a:p>
          </p:txBody>
        </p:sp>
        <p:sp>
          <p:nvSpPr>
            <p:cNvPr id="51228" name="Text Box 28"/>
            <p:cNvSpPr txBox="1">
              <a:spLocks noChangeArrowheads="1"/>
            </p:cNvSpPr>
            <p:nvPr/>
          </p:nvSpPr>
          <p:spPr bwMode="auto">
            <a:xfrm>
              <a:off x="808" y="3125"/>
              <a:ext cx="9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1400" b="1" dirty="0">
                  <a:latin typeface="Garamond" pitchFamily="18" charset="0"/>
                </a:rPr>
                <a:t>Co chci zkoumat?</a:t>
              </a:r>
              <a:endParaRPr lang="cs-CZ" sz="1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3405576" y="1737349"/>
            <a:ext cx="2287588" cy="5100637"/>
            <a:chOff x="2112" y="872"/>
            <a:chExt cx="1441" cy="3213"/>
          </a:xfrm>
        </p:grpSpPr>
        <p:sp>
          <p:nvSpPr>
            <p:cNvPr id="3085" name="AutoShape 12"/>
            <p:cNvSpPr>
              <a:spLocks noChangeArrowheads="1"/>
            </p:cNvSpPr>
            <p:nvPr/>
          </p:nvSpPr>
          <p:spPr bwMode="auto">
            <a:xfrm>
              <a:off x="2112" y="872"/>
              <a:ext cx="1002" cy="768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TYP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VÝZKUMU</a:t>
              </a:r>
            </a:p>
          </p:txBody>
        </p:sp>
        <p:sp>
          <p:nvSpPr>
            <p:cNvPr id="3086" name="AutoShape 13"/>
            <p:cNvSpPr>
              <a:spLocks noChangeArrowheads="1"/>
            </p:cNvSpPr>
            <p:nvPr/>
          </p:nvSpPr>
          <p:spPr bwMode="auto">
            <a:xfrm>
              <a:off x="2112" y="1890"/>
              <a:ext cx="1002" cy="768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VÝBĚR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ZKOUMANÝCH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OSOB</a:t>
              </a:r>
            </a:p>
          </p:txBody>
        </p:sp>
        <p:sp>
          <p:nvSpPr>
            <p:cNvPr id="3087" name="AutoShape 14"/>
            <p:cNvSpPr>
              <a:spLocks noChangeArrowheads="1"/>
            </p:cNvSpPr>
            <p:nvPr/>
          </p:nvSpPr>
          <p:spPr bwMode="auto">
            <a:xfrm>
              <a:off x="2112" y="2926"/>
              <a:ext cx="1002" cy="768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METODA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SBĚRU DAT</a:t>
              </a:r>
            </a:p>
          </p:txBody>
        </p:sp>
        <p:sp>
          <p:nvSpPr>
            <p:cNvPr id="51233" name="Text Box 33"/>
            <p:cNvSpPr txBox="1">
              <a:spLocks noChangeArrowheads="1"/>
            </p:cNvSpPr>
            <p:nvPr/>
          </p:nvSpPr>
          <p:spPr bwMode="auto">
            <a:xfrm>
              <a:off x="2440" y="3893"/>
              <a:ext cx="11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1400" b="1">
                  <a:latin typeface="Garamond" pitchFamily="18" charset="0"/>
                </a:rPr>
                <a:t>Jak to chci zkoumat?</a:t>
              </a:r>
              <a:endParaRPr lang="cs-CZ" sz="1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6651625" y="2669155"/>
            <a:ext cx="1609725" cy="3027363"/>
            <a:chOff x="4276" y="1554"/>
            <a:chExt cx="1014" cy="1907"/>
          </a:xfrm>
        </p:grpSpPr>
        <p:sp>
          <p:nvSpPr>
            <p:cNvPr id="3082" name="Text Box 38"/>
            <p:cNvSpPr txBox="1">
              <a:spLocks noChangeArrowheads="1"/>
            </p:cNvSpPr>
            <p:nvPr/>
          </p:nvSpPr>
          <p:spPr bwMode="auto">
            <a:xfrm>
              <a:off x="4370" y="3269"/>
              <a:ext cx="83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r>
                <a:rPr lang="cs-CZ" sz="1400" b="1">
                  <a:latin typeface="Garamond" pitchFamily="18" charset="0"/>
                </a:rPr>
                <a:t>Co jsem zjistil?</a:t>
              </a:r>
            </a:p>
          </p:txBody>
        </p:sp>
        <p:sp>
          <p:nvSpPr>
            <p:cNvPr id="3083" name="AutoShape 43"/>
            <p:cNvSpPr>
              <a:spLocks noChangeArrowheads="1"/>
            </p:cNvSpPr>
            <p:nvPr/>
          </p:nvSpPr>
          <p:spPr bwMode="auto">
            <a:xfrm>
              <a:off x="4276" y="1554"/>
              <a:ext cx="1014" cy="740"/>
            </a:xfrm>
            <a:prstGeom prst="homePlate">
              <a:avLst>
                <a:gd name="adj" fmla="val 0"/>
              </a:avLst>
            </a:prstGeom>
            <a:solidFill>
              <a:srgbClr val="F4C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ANALÝZA A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INTERPRETACE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DAT</a:t>
              </a:r>
            </a:p>
          </p:txBody>
        </p:sp>
        <p:sp>
          <p:nvSpPr>
            <p:cNvPr id="3084" name="AutoShape 44"/>
            <p:cNvSpPr>
              <a:spLocks noChangeArrowheads="1"/>
            </p:cNvSpPr>
            <p:nvPr/>
          </p:nvSpPr>
          <p:spPr bwMode="auto">
            <a:xfrm>
              <a:off x="4276" y="2418"/>
              <a:ext cx="1014" cy="740"/>
            </a:xfrm>
            <a:prstGeom prst="homePlate">
              <a:avLst>
                <a:gd name="adj" fmla="val 0"/>
              </a:avLst>
            </a:prstGeom>
            <a:solidFill>
              <a:srgbClr val="F4C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KOMUNIKACE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VÝSLEDKŮ</a:t>
              </a:r>
            </a:p>
          </p:txBody>
        </p:sp>
      </p:grp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MAPA VÝZKUMU</a:t>
            </a:r>
            <a:br>
              <a:rPr lang="cs-CZ" dirty="0"/>
            </a:br>
            <a:r>
              <a:rPr lang="cs-CZ" dirty="0"/>
              <a:t>CO VŠECHNO PATŘÍ DO VÝZKUMU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572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Výzkumný vzorek (Soukup, Kočvarová, 2016)</a:t>
            </a:r>
            <a:endParaRPr lang="cs-CZ" sz="3200" dirty="0"/>
          </a:p>
        </p:txBody>
      </p:sp>
      <p:pic>
        <p:nvPicPr>
          <p:cNvPr id="3074" name="Picture 2" descr="https://www.researchgate.net/publication/309620493/figure/fig1/AS:614173666992131@1523441821359/figure-fig1_W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6096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971600" y="558924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https://www.researchgate.net/publication/309620493_Velikost_a_reprezentativita_vyberoveho_souboru_v_kvantitativne_orientovanem_pedagogickem_vyzkumu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0106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Etické aspekty výzkumu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GDPR – ochrana osobních údajů (dat) v elektronických systémech (vč. biometrických – hlas, pohyb)</a:t>
            </a:r>
          </a:p>
          <a:p>
            <a:r>
              <a:rPr lang="cs-CZ" dirty="0" smtClean="0"/>
              <a:t>Standardy na úrovni národní i oborové úrovni (vč. odborných společností)</a:t>
            </a:r>
          </a:p>
          <a:p>
            <a:pPr lvl="1"/>
            <a:r>
              <a:rPr lang="cs-CZ" dirty="0" smtClean="0">
                <a:hlinkClick r:id="rId2"/>
              </a:rPr>
              <a:t>www.výzkum.cz</a:t>
            </a:r>
            <a:endParaRPr lang="cs-CZ" dirty="0" smtClean="0"/>
          </a:p>
          <a:p>
            <a:pPr lvl="1"/>
            <a:r>
              <a:rPr lang="cs-CZ" dirty="0"/>
              <a:t>Etický kodex české pedagogické vědy a </a:t>
            </a:r>
            <a:r>
              <a:rPr lang="cs-CZ" dirty="0" smtClean="0"/>
              <a:t>výzkumu</a:t>
            </a:r>
          </a:p>
          <a:p>
            <a:pPr lvl="2"/>
            <a:r>
              <a:rPr lang="cs-CZ" dirty="0">
                <a:hlinkClick r:id="rId3"/>
              </a:rPr>
              <a:t>https://journals.muni.cz/pedor/article/view/1225/934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2000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2209800" y="1600200"/>
            <a:ext cx="5486400" cy="533400"/>
            <a:chOff x="1392" y="1008"/>
            <a:chExt cx="3456" cy="336"/>
          </a:xfrm>
        </p:grpSpPr>
        <p:sp>
          <p:nvSpPr>
            <p:cNvPr id="14370" name="Rectangle 3"/>
            <p:cNvSpPr>
              <a:spLocks noChangeArrowheads="1"/>
            </p:cNvSpPr>
            <p:nvPr/>
          </p:nvSpPr>
          <p:spPr bwMode="auto">
            <a:xfrm>
              <a:off x="1392" y="1008"/>
              <a:ext cx="1680" cy="336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8000" rIns="234000" anchor="ctr"/>
            <a:lstStyle/>
            <a:p>
              <a:pPr algn="ctr"/>
              <a:r>
                <a:rPr kumimoji="1" lang="cs-CZ" sz="1800" b="1"/>
                <a:t>VÝZKUMNÁ OTÁZKA</a:t>
              </a:r>
              <a:endParaRPr kumimoji="1" lang="en-US" sz="1800" b="1"/>
            </a:p>
          </p:txBody>
        </p:sp>
        <p:sp>
          <p:nvSpPr>
            <p:cNvPr id="14371" name="Rectangle 4"/>
            <p:cNvSpPr>
              <a:spLocks noChangeArrowheads="1"/>
            </p:cNvSpPr>
            <p:nvPr/>
          </p:nvSpPr>
          <p:spPr bwMode="auto">
            <a:xfrm>
              <a:off x="3168" y="1008"/>
              <a:ext cx="1680" cy="336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8000" rIns="234000" anchor="ctr"/>
            <a:lstStyle/>
            <a:p>
              <a:pPr algn="ctr"/>
              <a:r>
                <a:rPr kumimoji="1" lang="cs-CZ" sz="1800" b="1"/>
                <a:t>HYPOTÉZA</a:t>
              </a:r>
              <a:endParaRPr kumimoji="1" lang="en-US" sz="1800" b="1"/>
            </a:p>
          </p:txBody>
        </p:sp>
      </p:grp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990600" y="6237312"/>
            <a:ext cx="3168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000" rIns="234000" anchor="ctr"/>
          <a:lstStyle/>
          <a:p>
            <a:pPr algn="ctr"/>
            <a:r>
              <a:rPr kumimoji="1" lang="cs-CZ" sz="1000" dirty="0"/>
              <a:t>upraveno dle </a:t>
            </a:r>
            <a:r>
              <a:rPr kumimoji="1" lang="cs-CZ" sz="1000" dirty="0" err="1" smtClean="0"/>
              <a:t>Trochim</a:t>
            </a:r>
            <a:r>
              <a:rPr kumimoji="1" lang="cs-CZ" sz="1000" dirty="0"/>
              <a:t>, </a:t>
            </a:r>
            <a:r>
              <a:rPr kumimoji="1" lang="cs-CZ" sz="1000" dirty="0" err="1"/>
              <a:t>Donnelly</a:t>
            </a:r>
            <a:r>
              <a:rPr kumimoji="1" lang="cs-CZ" sz="1000" dirty="0"/>
              <a:t>, www.socialresearchmethods.net</a:t>
            </a:r>
            <a:r>
              <a:rPr kumimoji="1" lang="cs-CZ" sz="1400" dirty="0"/>
              <a:t> </a:t>
            </a:r>
            <a:endParaRPr kumimoji="1" lang="en-US" sz="1400" dirty="0"/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990600" y="3233529"/>
            <a:ext cx="3505200" cy="338554"/>
          </a:xfrm>
          <a:prstGeom prst="rect">
            <a:avLst/>
          </a:prstGeom>
          <a:solidFill>
            <a:srgbClr val="3399FF">
              <a:alpha val="50195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 b="1" dirty="0"/>
              <a:t>EXTERNÍ VALIDITA</a:t>
            </a: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990600" y="3819317"/>
            <a:ext cx="3505200" cy="338554"/>
          </a:xfrm>
          <a:prstGeom prst="rect">
            <a:avLst/>
          </a:prstGeom>
          <a:solidFill>
            <a:srgbClr val="FFCC00">
              <a:alpha val="50195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 b="1" dirty="0"/>
              <a:t>KONSTRUKTOVÁ VALIDITA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990600" y="4428917"/>
            <a:ext cx="3505200" cy="338554"/>
          </a:xfrm>
          <a:prstGeom prst="rect">
            <a:avLst/>
          </a:prstGeom>
          <a:solidFill>
            <a:srgbClr val="FF6600">
              <a:alpha val="50195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 b="1" dirty="0"/>
              <a:t>INTERNÍ VALIDITA</a:t>
            </a: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990600" y="5038517"/>
            <a:ext cx="3505200" cy="338554"/>
          </a:xfrm>
          <a:prstGeom prst="rect">
            <a:avLst/>
          </a:prstGeom>
          <a:solidFill>
            <a:srgbClr val="99CC00">
              <a:alpha val="50195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 b="1" dirty="0"/>
              <a:t>VALIDITA ZÁVĚRŮ</a:t>
            </a:r>
          </a:p>
        </p:txBody>
      </p:sp>
      <p:sp>
        <p:nvSpPr>
          <p:cNvPr id="14346" name="Rectangle 28"/>
          <p:cNvSpPr>
            <a:spLocks noChangeArrowheads="1"/>
          </p:cNvSpPr>
          <p:nvPr/>
        </p:nvSpPr>
        <p:spPr bwMode="auto">
          <a:xfrm>
            <a:off x="5181600" y="3233529"/>
            <a:ext cx="3581400" cy="338554"/>
          </a:xfrm>
          <a:prstGeom prst="rect">
            <a:avLst/>
          </a:prstGeom>
          <a:solidFill>
            <a:srgbClr val="33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 b="1" dirty="0"/>
              <a:t>ZKOUMANÝ SOUBOR</a:t>
            </a:r>
          </a:p>
        </p:txBody>
      </p:sp>
      <p:sp>
        <p:nvSpPr>
          <p:cNvPr id="14347" name="Rectangle 29"/>
          <p:cNvSpPr>
            <a:spLocks noChangeArrowheads="1"/>
          </p:cNvSpPr>
          <p:nvPr/>
        </p:nvSpPr>
        <p:spPr bwMode="auto">
          <a:xfrm>
            <a:off x="5181600" y="3696207"/>
            <a:ext cx="3581400" cy="584775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 b="1" dirty="0"/>
              <a:t>METODA SBĚRU (TVORBY) DAT</a:t>
            </a:r>
          </a:p>
        </p:txBody>
      </p:sp>
      <p:sp>
        <p:nvSpPr>
          <p:cNvPr id="14348" name="Rectangle 30"/>
          <p:cNvSpPr>
            <a:spLocks noChangeArrowheads="1"/>
          </p:cNvSpPr>
          <p:nvPr/>
        </p:nvSpPr>
        <p:spPr bwMode="auto">
          <a:xfrm>
            <a:off x="5181600" y="4428917"/>
            <a:ext cx="3581400" cy="338554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 b="1" dirty="0"/>
              <a:t>DESIGN VÝZKUMU</a:t>
            </a:r>
          </a:p>
        </p:txBody>
      </p:sp>
      <p:sp>
        <p:nvSpPr>
          <p:cNvPr id="14349" name="Rectangle 31"/>
          <p:cNvSpPr>
            <a:spLocks noChangeArrowheads="1"/>
          </p:cNvSpPr>
          <p:nvPr/>
        </p:nvSpPr>
        <p:spPr bwMode="auto">
          <a:xfrm>
            <a:off x="5181600" y="5038517"/>
            <a:ext cx="3581400" cy="338554"/>
          </a:xfrm>
          <a:prstGeom prst="rect">
            <a:avLst/>
          </a:prstGeom>
          <a:solidFill>
            <a:srgbClr val="99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 b="1" dirty="0"/>
              <a:t>ANALÝZA DAT</a:t>
            </a:r>
          </a:p>
        </p:txBody>
      </p:sp>
      <p:sp>
        <p:nvSpPr>
          <p:cNvPr id="14350" name="Rectangle 33"/>
          <p:cNvSpPr>
            <a:spLocks noChangeArrowheads="1"/>
          </p:cNvSpPr>
          <p:nvPr/>
        </p:nvSpPr>
        <p:spPr bwMode="auto">
          <a:xfrm>
            <a:off x="1257300" y="2438400"/>
            <a:ext cx="2971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000" rIns="234000" anchor="ctr"/>
          <a:lstStyle/>
          <a:p>
            <a:pPr algn="ctr"/>
            <a:r>
              <a:rPr kumimoji="1" lang="cs-CZ" sz="1800" b="1"/>
              <a:t>KONCEPČNÍ</a:t>
            </a:r>
          </a:p>
          <a:p>
            <a:pPr algn="ctr"/>
            <a:r>
              <a:rPr kumimoji="1" lang="cs-CZ" sz="1400" b="1"/>
              <a:t>STRÁNKA VÝZKUMU</a:t>
            </a:r>
            <a:endParaRPr kumimoji="1" lang="en-US" sz="1800" b="1"/>
          </a:p>
        </p:txBody>
      </p:sp>
      <p:sp>
        <p:nvSpPr>
          <p:cNvPr id="14351" name="Rectangle 34"/>
          <p:cNvSpPr>
            <a:spLocks noChangeArrowheads="1"/>
          </p:cNvSpPr>
          <p:nvPr/>
        </p:nvSpPr>
        <p:spPr bwMode="auto">
          <a:xfrm>
            <a:off x="5486400" y="2438400"/>
            <a:ext cx="2971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000" rIns="234000" anchor="ctr"/>
          <a:lstStyle/>
          <a:p>
            <a:pPr algn="ctr"/>
            <a:r>
              <a:rPr kumimoji="1" lang="cs-CZ" sz="1800" b="1"/>
              <a:t>PRAKTICKÁ</a:t>
            </a:r>
          </a:p>
          <a:p>
            <a:pPr algn="ctr"/>
            <a:r>
              <a:rPr kumimoji="1" lang="cs-CZ" sz="1400" b="1"/>
              <a:t>STRÁNKA VÝZKUMU</a:t>
            </a:r>
            <a:endParaRPr kumimoji="1" lang="en-US" sz="1800" b="1"/>
          </a:p>
        </p:txBody>
      </p:sp>
      <p:sp>
        <p:nvSpPr>
          <p:cNvPr id="14352" name="Text Box 35"/>
          <p:cNvSpPr txBox="1">
            <a:spLocks noChangeArrowheads="1"/>
          </p:cNvSpPr>
          <p:nvPr/>
        </p:nvSpPr>
        <p:spPr bwMode="auto">
          <a:xfrm>
            <a:off x="4140200" y="5695950"/>
            <a:ext cx="4859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US" sz="1000" b="1"/>
              <a:t>AJ: research question, hypothesis, external validity, construct </a:t>
            </a:r>
            <a:r>
              <a:rPr lang="cs-CZ" sz="1000" b="1"/>
              <a:t>validity</a:t>
            </a:r>
            <a:r>
              <a:rPr lang="en-US" sz="1000" b="1"/>
              <a:t>, internal </a:t>
            </a:r>
            <a:r>
              <a:rPr lang="cs-CZ" sz="1000" b="1"/>
              <a:t>validity</a:t>
            </a:r>
            <a:r>
              <a:rPr lang="en-US" sz="1000" b="1"/>
              <a:t>, </a:t>
            </a:r>
            <a:r>
              <a:rPr lang="cs-CZ" sz="1000" b="1"/>
              <a:t>validity</a:t>
            </a:r>
            <a:r>
              <a:rPr lang="en-US" sz="1000" b="1"/>
              <a:t>of findings, research sample, method of data collection, research design, data analysis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KONCEPČNÍ A PRAKTICKÁ STRÁNKA </a:t>
            </a:r>
            <a:r>
              <a:rPr lang="cs-CZ" dirty="0" smtClean="0"/>
              <a:t>VÝZKUMU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5710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123554" y="1661320"/>
            <a:ext cx="7126288" cy="2233612"/>
            <a:chOff x="748" y="765"/>
            <a:chExt cx="4489" cy="1407"/>
          </a:xfrm>
        </p:grpSpPr>
        <p:grpSp>
          <p:nvGrpSpPr>
            <p:cNvPr id="17423" name="Group 20"/>
            <p:cNvGrpSpPr>
              <a:grpSpLocks/>
            </p:cNvGrpSpPr>
            <p:nvPr/>
          </p:nvGrpSpPr>
          <p:grpSpPr bwMode="auto">
            <a:xfrm>
              <a:off x="748" y="765"/>
              <a:ext cx="4489" cy="404"/>
              <a:chOff x="748" y="765"/>
              <a:chExt cx="4489" cy="404"/>
            </a:xfrm>
          </p:grpSpPr>
          <p:sp>
            <p:nvSpPr>
              <p:cNvPr id="17428" name="AutoShape 21"/>
              <p:cNvSpPr>
                <a:spLocks noChangeArrowheads="1"/>
              </p:cNvSpPr>
              <p:nvPr/>
            </p:nvSpPr>
            <p:spPr bwMode="auto">
              <a:xfrm>
                <a:off x="1156" y="798"/>
                <a:ext cx="4081" cy="340"/>
              </a:xfrm>
              <a:prstGeom prst="homePlate">
                <a:avLst>
                  <a:gd name="adj" fmla="val 0"/>
                </a:avLst>
              </a:prstGeom>
              <a:solidFill>
                <a:srgbClr val="F4C6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cs-CZ" sz="1600" b="1"/>
                  <a:t>VÝZKUMNÁ OTÁZKA JE ZODPOVĚDITELNÁ</a:t>
                </a:r>
              </a:p>
            </p:txBody>
          </p:sp>
          <p:sp>
            <p:nvSpPr>
              <p:cNvPr id="17429" name="Rectangle 22"/>
              <p:cNvSpPr>
                <a:spLocks noChangeArrowheads="1"/>
              </p:cNvSpPr>
              <p:nvPr/>
            </p:nvSpPr>
            <p:spPr bwMode="auto">
              <a:xfrm>
                <a:off x="748" y="765"/>
                <a:ext cx="373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sz="3600" b="1">
                    <a:sym typeface="Wingdings" pitchFamily="2" charset="2"/>
                  </a:rPr>
                  <a:t></a:t>
                </a:r>
              </a:p>
            </p:txBody>
          </p:sp>
        </p:grpSp>
        <p:grpSp>
          <p:nvGrpSpPr>
            <p:cNvPr id="17424" name="Group 23"/>
            <p:cNvGrpSpPr>
              <a:grpSpLocks/>
            </p:cNvGrpSpPr>
            <p:nvPr/>
          </p:nvGrpSpPr>
          <p:grpSpPr bwMode="auto">
            <a:xfrm>
              <a:off x="1156" y="1207"/>
              <a:ext cx="4081" cy="965"/>
              <a:chOff x="1156" y="1207"/>
              <a:chExt cx="4081" cy="965"/>
            </a:xfrm>
          </p:grpSpPr>
          <p:sp>
            <p:nvSpPr>
              <p:cNvPr id="17425" name="AutoShape 24"/>
              <p:cNvSpPr>
                <a:spLocks noChangeArrowheads="1"/>
              </p:cNvSpPr>
              <p:nvPr/>
            </p:nvSpPr>
            <p:spPr bwMode="auto">
              <a:xfrm>
                <a:off x="1156" y="1207"/>
                <a:ext cx="4081" cy="295"/>
              </a:xfrm>
              <a:prstGeom prst="homePlate">
                <a:avLst>
                  <a:gd name="adj" fmla="val 0"/>
                </a:avLst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cs-CZ" sz="1600" b="1">
                    <a:latin typeface="Garamond" pitchFamily="18" charset="0"/>
                  </a:rPr>
                  <a:t>Kolik andělů může tančit na špičce špendlíku?</a:t>
                </a:r>
              </a:p>
            </p:txBody>
          </p:sp>
          <p:sp>
            <p:nvSpPr>
              <p:cNvPr id="17426" name="AutoShape 25"/>
              <p:cNvSpPr>
                <a:spLocks noChangeArrowheads="1"/>
              </p:cNvSpPr>
              <p:nvPr/>
            </p:nvSpPr>
            <p:spPr bwMode="auto">
              <a:xfrm>
                <a:off x="1156" y="1537"/>
                <a:ext cx="4081" cy="295"/>
              </a:xfrm>
              <a:prstGeom prst="homePlate">
                <a:avLst>
                  <a:gd name="adj" fmla="val 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cs-CZ" sz="1600" b="1">
                    <a:latin typeface="Garamond" pitchFamily="18" charset="0"/>
                  </a:rPr>
                  <a:t>Sledované proměnné musí být měřitelné</a:t>
                </a:r>
              </a:p>
            </p:txBody>
          </p:sp>
          <p:sp>
            <p:nvSpPr>
              <p:cNvPr id="17427" name="AutoShape 26"/>
              <p:cNvSpPr>
                <a:spLocks noChangeArrowheads="1"/>
              </p:cNvSpPr>
              <p:nvPr/>
            </p:nvSpPr>
            <p:spPr bwMode="auto">
              <a:xfrm>
                <a:off x="1156" y="1877"/>
                <a:ext cx="4081" cy="295"/>
              </a:xfrm>
              <a:prstGeom prst="homePlate">
                <a:avLst>
                  <a:gd name="adj" fmla="val 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cs-CZ" sz="1600" b="1">
                    <a:latin typeface="Garamond" pitchFamily="18" charset="0"/>
                  </a:rPr>
                  <a:t>Často měříme jevy nepřímo</a:t>
                </a:r>
              </a:p>
            </p:txBody>
          </p:sp>
        </p:grpSp>
      </p:grpSp>
      <p:grpSp>
        <p:nvGrpSpPr>
          <p:cNvPr id="17414" name="Group 43"/>
          <p:cNvGrpSpPr>
            <a:grpSpLocks/>
          </p:cNvGrpSpPr>
          <p:nvPr/>
        </p:nvGrpSpPr>
        <p:grpSpPr bwMode="auto">
          <a:xfrm>
            <a:off x="1052117" y="4020345"/>
            <a:ext cx="7200900" cy="2370137"/>
            <a:chOff x="703" y="2251"/>
            <a:chExt cx="4536" cy="1493"/>
          </a:xfrm>
        </p:grpSpPr>
        <p:grpSp>
          <p:nvGrpSpPr>
            <p:cNvPr id="17416" name="Group 41"/>
            <p:cNvGrpSpPr>
              <a:grpSpLocks/>
            </p:cNvGrpSpPr>
            <p:nvPr/>
          </p:nvGrpSpPr>
          <p:grpSpPr bwMode="auto">
            <a:xfrm>
              <a:off x="1156" y="2686"/>
              <a:ext cx="4081" cy="1058"/>
              <a:chOff x="1156" y="2686"/>
              <a:chExt cx="4081" cy="1058"/>
            </a:xfrm>
          </p:grpSpPr>
          <p:sp>
            <p:nvSpPr>
              <p:cNvPr id="17420" name="Rectangle 35"/>
              <p:cNvSpPr>
                <a:spLocks noChangeArrowheads="1"/>
              </p:cNvSpPr>
              <p:nvPr/>
            </p:nvSpPr>
            <p:spPr bwMode="auto">
              <a:xfrm>
                <a:off x="1156" y="2686"/>
                <a:ext cx="4081" cy="295"/>
              </a:xfrm>
              <a:prstGeom prst="rect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s-CZ" sz="1600" b="1" dirty="0">
                    <a:latin typeface="Garamond" pitchFamily="18" charset="0"/>
                  </a:rPr>
                  <a:t>Život </a:t>
                </a:r>
                <a:r>
                  <a:rPr lang="cs-CZ" sz="1600" b="1" dirty="0" smtClean="0">
                    <a:latin typeface="Garamond" pitchFamily="18" charset="0"/>
                  </a:rPr>
                  <a:t>nadaných žáků.</a:t>
                </a:r>
                <a:endParaRPr lang="cs-CZ" sz="1600" b="1" dirty="0">
                  <a:latin typeface="Garamond" pitchFamily="18" charset="0"/>
                </a:endParaRPr>
              </a:p>
            </p:txBody>
          </p:sp>
          <p:sp>
            <p:nvSpPr>
              <p:cNvPr id="17421" name="Rectangle 36"/>
              <p:cNvSpPr>
                <a:spLocks noChangeArrowheads="1"/>
              </p:cNvSpPr>
              <p:nvPr/>
            </p:nvSpPr>
            <p:spPr bwMode="auto">
              <a:xfrm>
                <a:off x="1156" y="3068"/>
                <a:ext cx="4081" cy="29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r>
                  <a:rPr lang="cs-CZ" sz="1600" b="1">
                    <a:latin typeface="Garamond" pitchFamily="18" charset="0"/>
                  </a:rPr>
                  <a:t>Je jasné co chceme zkoumat?</a:t>
                </a:r>
              </a:p>
            </p:txBody>
          </p:sp>
          <p:sp>
            <p:nvSpPr>
              <p:cNvPr id="17422" name="Rectangle 37"/>
              <p:cNvSpPr>
                <a:spLocks noChangeArrowheads="1"/>
              </p:cNvSpPr>
              <p:nvPr/>
            </p:nvSpPr>
            <p:spPr bwMode="auto">
              <a:xfrm>
                <a:off x="1156" y="3449"/>
                <a:ext cx="4081" cy="29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r>
                  <a:rPr lang="cs-CZ" sz="1600" b="1">
                    <a:latin typeface="Garamond" pitchFamily="18" charset="0"/>
                  </a:rPr>
                  <a:t>Je jasné k čemu chceme dospět?</a:t>
                </a:r>
              </a:p>
            </p:txBody>
          </p:sp>
        </p:grpSp>
        <p:grpSp>
          <p:nvGrpSpPr>
            <p:cNvPr id="17417" name="Group 42"/>
            <p:cNvGrpSpPr>
              <a:grpSpLocks/>
            </p:cNvGrpSpPr>
            <p:nvPr/>
          </p:nvGrpSpPr>
          <p:grpSpPr bwMode="auto">
            <a:xfrm>
              <a:off x="703" y="2251"/>
              <a:ext cx="4536" cy="404"/>
              <a:chOff x="703" y="2251"/>
              <a:chExt cx="4536" cy="404"/>
            </a:xfrm>
          </p:grpSpPr>
          <p:sp>
            <p:nvSpPr>
              <p:cNvPr id="17418" name="Rectangle 39"/>
              <p:cNvSpPr>
                <a:spLocks noChangeArrowheads="1"/>
              </p:cNvSpPr>
              <p:nvPr/>
            </p:nvSpPr>
            <p:spPr bwMode="auto">
              <a:xfrm>
                <a:off x="1158" y="2295"/>
                <a:ext cx="4081" cy="317"/>
              </a:xfrm>
              <a:prstGeom prst="rect">
                <a:avLst/>
              </a:prstGeom>
              <a:solidFill>
                <a:srgbClr val="3399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s-CZ" sz="1600" b="1"/>
                  <a:t>JE FORMULOVÁNA VÝZKUMNÁ OTÁZKA NE POUZE TÉMA</a:t>
                </a:r>
              </a:p>
            </p:txBody>
          </p:sp>
          <p:sp>
            <p:nvSpPr>
              <p:cNvPr id="17419" name="Rectangle 40"/>
              <p:cNvSpPr>
                <a:spLocks noChangeArrowheads="1"/>
              </p:cNvSpPr>
              <p:nvPr/>
            </p:nvSpPr>
            <p:spPr bwMode="auto">
              <a:xfrm>
                <a:off x="703" y="2251"/>
                <a:ext cx="373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sz="3600" b="1">
                    <a:sym typeface="Wingdings" pitchFamily="2" charset="2"/>
                  </a:rPr>
                  <a:t></a:t>
                </a:r>
              </a:p>
            </p:txBody>
          </p:sp>
        </p:grpSp>
      </p:grp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JAK POZNÁM DOBROU VÝZKUMNOU OTÁZKU</a:t>
            </a:r>
            <a:r>
              <a:rPr lang="pl-PL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5791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45" name="Group 57"/>
          <p:cNvGrpSpPr>
            <a:grpSpLocks/>
          </p:cNvGrpSpPr>
          <p:nvPr/>
        </p:nvGrpSpPr>
        <p:grpSpPr bwMode="auto">
          <a:xfrm>
            <a:off x="1116013" y="1539195"/>
            <a:ext cx="7126287" cy="1693863"/>
            <a:chOff x="748" y="765"/>
            <a:chExt cx="4489" cy="1067"/>
          </a:xfrm>
        </p:grpSpPr>
        <p:sp>
          <p:nvSpPr>
            <p:cNvPr id="18447" name="AutoShape 51"/>
            <p:cNvSpPr>
              <a:spLocks noChangeArrowheads="1"/>
            </p:cNvSpPr>
            <p:nvPr/>
          </p:nvSpPr>
          <p:spPr bwMode="auto">
            <a:xfrm>
              <a:off x="1156" y="798"/>
              <a:ext cx="4081" cy="340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600" b="1"/>
                <a:t>VÝZKUMNÁ OTÁZKA JE PŘIMĚŘENĚ ÚZKÁ</a:t>
              </a:r>
            </a:p>
          </p:txBody>
        </p:sp>
        <p:sp>
          <p:nvSpPr>
            <p:cNvPr id="18448" name="Rectangle 52"/>
            <p:cNvSpPr>
              <a:spLocks noChangeArrowheads="1"/>
            </p:cNvSpPr>
            <p:nvPr/>
          </p:nvSpPr>
          <p:spPr bwMode="auto">
            <a:xfrm>
              <a:off x="748" y="765"/>
              <a:ext cx="37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cs-CZ" sz="3600" b="1" dirty="0">
                  <a:sym typeface="Wingdings" pitchFamily="2" charset="2"/>
                </a:rPr>
                <a:t></a:t>
              </a:r>
            </a:p>
          </p:txBody>
        </p:sp>
        <p:sp>
          <p:nvSpPr>
            <p:cNvPr id="18449" name="AutoShape 54"/>
            <p:cNvSpPr>
              <a:spLocks noChangeArrowheads="1"/>
            </p:cNvSpPr>
            <p:nvPr/>
          </p:nvSpPr>
          <p:spPr bwMode="auto">
            <a:xfrm>
              <a:off x="1156" y="1207"/>
              <a:ext cx="4081" cy="295"/>
            </a:xfrm>
            <a:prstGeom prst="homePlate">
              <a:avLst>
                <a:gd name="adj" fmla="val 0"/>
              </a:avLst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600" b="1" dirty="0" smtClean="0">
                  <a:latin typeface="Garamond" pitchFamily="18" charset="0"/>
                </a:rPr>
                <a:t>Proč žáky nebaví škola?</a:t>
              </a:r>
              <a:endParaRPr lang="cs-CZ" sz="1600" b="1" dirty="0">
                <a:latin typeface="Garamond" pitchFamily="18" charset="0"/>
              </a:endParaRPr>
            </a:p>
          </p:txBody>
        </p:sp>
        <p:sp>
          <p:nvSpPr>
            <p:cNvPr id="18450" name="AutoShape 55"/>
            <p:cNvSpPr>
              <a:spLocks noChangeArrowheads="1"/>
            </p:cNvSpPr>
            <p:nvPr/>
          </p:nvSpPr>
          <p:spPr bwMode="auto">
            <a:xfrm>
              <a:off x="1156" y="1537"/>
              <a:ext cx="4081" cy="295"/>
            </a:xfrm>
            <a:prstGeom prst="homePlate">
              <a:avLst>
                <a:gd name="adj" fmla="val 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600" b="1">
                  <a:latin typeface="Garamond" pitchFamily="18" charset="0"/>
                </a:rPr>
                <a:t>Zúžení výzkumné otázky zpřesňuje výzkumný projekt. </a:t>
              </a:r>
            </a:p>
          </p:txBody>
        </p:sp>
      </p:grpSp>
      <p:grpSp>
        <p:nvGrpSpPr>
          <p:cNvPr id="18438" name="Group 70"/>
          <p:cNvGrpSpPr>
            <a:grpSpLocks/>
          </p:cNvGrpSpPr>
          <p:nvPr/>
        </p:nvGrpSpPr>
        <p:grpSpPr bwMode="auto">
          <a:xfrm>
            <a:off x="1116013" y="3447370"/>
            <a:ext cx="7126287" cy="2268538"/>
            <a:chOff x="748" y="1979"/>
            <a:chExt cx="4489" cy="1429"/>
          </a:xfrm>
        </p:grpSpPr>
        <p:sp>
          <p:nvSpPr>
            <p:cNvPr id="18440" name="AutoShape 65"/>
            <p:cNvSpPr>
              <a:spLocks noChangeArrowheads="1"/>
            </p:cNvSpPr>
            <p:nvPr/>
          </p:nvSpPr>
          <p:spPr bwMode="auto">
            <a:xfrm>
              <a:off x="1156" y="2012"/>
              <a:ext cx="4081" cy="340"/>
            </a:xfrm>
            <a:prstGeom prst="homePlate">
              <a:avLst>
                <a:gd name="adj" fmla="val 0"/>
              </a:avLst>
            </a:prstGeom>
            <a:solidFill>
              <a:srgbClr val="FF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600" b="1" dirty="0"/>
                <a:t>VÝZKUMNÁ OTÁZKA JE HODNOTNÁ, </a:t>
              </a:r>
              <a:endParaRPr lang="cs-CZ" sz="1600" b="1" dirty="0" smtClean="0"/>
            </a:p>
            <a:p>
              <a:pPr algn="ctr"/>
              <a:r>
                <a:rPr lang="cs-CZ" sz="1600" b="1" dirty="0" smtClean="0"/>
                <a:t>SMYSLUPLNÁ</a:t>
              </a:r>
              <a:r>
                <a:rPr lang="cs-CZ" sz="1600" b="1" dirty="0"/>
                <a:t>, NENÍ BANÁLNÍ</a:t>
              </a:r>
            </a:p>
          </p:txBody>
        </p:sp>
        <p:sp>
          <p:nvSpPr>
            <p:cNvPr id="18441" name="Rectangle 66"/>
            <p:cNvSpPr>
              <a:spLocks noChangeArrowheads="1"/>
            </p:cNvSpPr>
            <p:nvPr/>
          </p:nvSpPr>
          <p:spPr bwMode="auto">
            <a:xfrm>
              <a:off x="748" y="1979"/>
              <a:ext cx="37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cs-CZ" sz="3600" b="1">
                  <a:sym typeface="Wingdings" pitchFamily="2" charset="2"/>
                </a:rPr>
                <a:t></a:t>
              </a:r>
            </a:p>
          </p:txBody>
        </p:sp>
        <p:sp>
          <p:nvSpPr>
            <p:cNvPr id="18442" name="AutoShape 67"/>
            <p:cNvSpPr>
              <a:spLocks noChangeArrowheads="1"/>
            </p:cNvSpPr>
            <p:nvPr/>
          </p:nvSpPr>
          <p:spPr bwMode="auto">
            <a:xfrm>
              <a:off x="1156" y="2421"/>
              <a:ext cx="4081" cy="295"/>
            </a:xfrm>
            <a:prstGeom prst="homePlate">
              <a:avLst>
                <a:gd name="adj" fmla="val 0"/>
              </a:avLst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600" dirty="0" smtClean="0">
                  <a:latin typeface="Garamond" pitchFamily="18" charset="0"/>
                </a:rPr>
                <a:t>Ovlivňují nějak SPU únavu žáků ve výuce?</a:t>
              </a:r>
              <a:endParaRPr lang="cs-CZ" sz="1600" b="1" dirty="0">
                <a:latin typeface="Garamond" pitchFamily="18" charset="0"/>
              </a:endParaRPr>
            </a:p>
          </p:txBody>
        </p:sp>
        <p:sp>
          <p:nvSpPr>
            <p:cNvPr id="18443" name="AutoShape 68"/>
            <p:cNvSpPr>
              <a:spLocks noChangeArrowheads="1"/>
            </p:cNvSpPr>
            <p:nvPr/>
          </p:nvSpPr>
          <p:spPr bwMode="auto">
            <a:xfrm>
              <a:off x="1156" y="2772"/>
              <a:ext cx="4081" cy="295"/>
            </a:xfrm>
            <a:prstGeom prst="homePlate">
              <a:avLst>
                <a:gd name="adj" fmla="val 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600" b="1">
                  <a:latin typeface="Garamond" pitchFamily="18" charset="0"/>
                </a:rPr>
                <a:t>Zkoumání přináší nové informace</a:t>
              </a:r>
            </a:p>
          </p:txBody>
        </p:sp>
        <p:sp>
          <p:nvSpPr>
            <p:cNvPr id="18444" name="AutoShape 69"/>
            <p:cNvSpPr>
              <a:spLocks noChangeArrowheads="1"/>
            </p:cNvSpPr>
            <p:nvPr/>
          </p:nvSpPr>
          <p:spPr bwMode="auto">
            <a:xfrm>
              <a:off x="1156" y="3113"/>
              <a:ext cx="4081" cy="295"/>
            </a:xfrm>
            <a:prstGeom prst="homePlate">
              <a:avLst>
                <a:gd name="adj" fmla="val 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600" b="1">
                  <a:latin typeface="Garamond" pitchFamily="18" charset="0"/>
                </a:rPr>
                <a:t>Není zbytečné ji zkoumat</a:t>
              </a: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JAK POZNÁM DOBROU VÝZKUMNOU OTÁZKU</a:t>
            </a:r>
            <a:r>
              <a:rPr lang="pl-PL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6414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8" name="Group 40"/>
          <p:cNvGrpSpPr>
            <a:grpSpLocks/>
          </p:cNvGrpSpPr>
          <p:nvPr/>
        </p:nvGrpSpPr>
        <p:grpSpPr bwMode="auto">
          <a:xfrm>
            <a:off x="1295400" y="1793875"/>
            <a:ext cx="7010400" cy="3825875"/>
            <a:chOff x="816" y="920"/>
            <a:chExt cx="4416" cy="2410"/>
          </a:xfrm>
        </p:grpSpPr>
        <p:grpSp>
          <p:nvGrpSpPr>
            <p:cNvPr id="6150" name="Group 33"/>
            <p:cNvGrpSpPr>
              <a:grpSpLocks/>
            </p:cNvGrpSpPr>
            <p:nvPr/>
          </p:nvGrpSpPr>
          <p:grpSpPr bwMode="auto">
            <a:xfrm>
              <a:off x="816" y="920"/>
              <a:ext cx="4416" cy="442"/>
              <a:chOff x="768" y="1038"/>
              <a:chExt cx="4416" cy="442"/>
            </a:xfrm>
          </p:grpSpPr>
          <p:sp>
            <p:nvSpPr>
              <p:cNvPr id="6163" name="Rectangle 6"/>
              <p:cNvSpPr>
                <a:spLocks noChangeArrowheads="1"/>
              </p:cNvSpPr>
              <p:nvPr/>
            </p:nvSpPr>
            <p:spPr bwMode="auto">
              <a:xfrm>
                <a:off x="1248" y="1056"/>
                <a:ext cx="3936" cy="384"/>
              </a:xfrm>
              <a:prstGeom prst="rect">
                <a:avLst/>
              </a:prstGeom>
              <a:solidFill>
                <a:srgbClr val="99CC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s-CZ" sz="1600" b="1"/>
                  <a:t>MALÁ NEBO ŽÁDNÁ ORIENTACE V LITERATUŘE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cs-CZ" sz="1200" b="1"/>
                  <a:t>NEZNALOST ZDROJŮ, MÁLO ČASU NA STUDIUM</a:t>
                </a:r>
                <a:endParaRPr lang="cs-CZ" sz="1600" b="1"/>
              </a:p>
            </p:txBody>
          </p:sp>
          <p:sp>
            <p:nvSpPr>
              <p:cNvPr id="6164" name="Rectangle 22"/>
              <p:cNvSpPr>
                <a:spLocks noChangeArrowheads="1"/>
              </p:cNvSpPr>
              <p:nvPr/>
            </p:nvSpPr>
            <p:spPr bwMode="auto">
              <a:xfrm>
                <a:off x="768" y="1038"/>
                <a:ext cx="401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sz="4000">
                    <a:latin typeface="Times New Roman" pitchFamily="18" charset="0"/>
                    <a:sym typeface="Wingdings" pitchFamily="2" charset="2"/>
                  </a:rPr>
                  <a:t></a:t>
                </a:r>
              </a:p>
            </p:txBody>
          </p:sp>
        </p:grpSp>
        <p:grpSp>
          <p:nvGrpSpPr>
            <p:cNvPr id="6151" name="Group 32"/>
            <p:cNvGrpSpPr>
              <a:grpSpLocks/>
            </p:cNvGrpSpPr>
            <p:nvPr/>
          </p:nvGrpSpPr>
          <p:grpSpPr bwMode="auto">
            <a:xfrm>
              <a:off x="816" y="1544"/>
              <a:ext cx="4416" cy="442"/>
              <a:chOff x="768" y="1566"/>
              <a:chExt cx="4416" cy="442"/>
            </a:xfrm>
          </p:grpSpPr>
          <p:sp>
            <p:nvSpPr>
              <p:cNvPr id="6161" name="Rectangle 16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3936" cy="384"/>
              </a:xfrm>
              <a:prstGeom prst="rect">
                <a:avLst/>
              </a:prstGeom>
              <a:solidFill>
                <a:srgbClr val="3399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s-CZ" sz="1600" b="1"/>
                  <a:t>NESYSTEMATICKÉ ZPRACOVÁNÍ LITERATURY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cs-CZ" sz="1200" b="1"/>
                  <a:t>ZPRACOVÁNÍ TOHO, CO MI PŘIŠLO POD RUKU</a:t>
                </a:r>
                <a:endParaRPr lang="cs-CZ" sz="1600" b="1"/>
              </a:p>
            </p:txBody>
          </p:sp>
          <p:sp>
            <p:nvSpPr>
              <p:cNvPr id="6162" name="Rectangle 25"/>
              <p:cNvSpPr>
                <a:spLocks noChangeArrowheads="1"/>
              </p:cNvSpPr>
              <p:nvPr/>
            </p:nvSpPr>
            <p:spPr bwMode="auto">
              <a:xfrm>
                <a:off x="768" y="1566"/>
                <a:ext cx="401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sz="4000">
                    <a:latin typeface="Times New Roman" pitchFamily="18" charset="0"/>
                    <a:sym typeface="Wingdings" pitchFamily="2" charset="2"/>
                  </a:rPr>
                  <a:t></a:t>
                </a:r>
              </a:p>
            </p:txBody>
          </p:sp>
        </p:grpSp>
        <p:grpSp>
          <p:nvGrpSpPr>
            <p:cNvPr id="6157" name="Group 31"/>
            <p:cNvGrpSpPr>
              <a:grpSpLocks/>
            </p:cNvGrpSpPr>
            <p:nvPr/>
          </p:nvGrpSpPr>
          <p:grpSpPr bwMode="auto">
            <a:xfrm>
              <a:off x="816" y="2187"/>
              <a:ext cx="4416" cy="442"/>
              <a:chOff x="768" y="2113"/>
              <a:chExt cx="4416" cy="442"/>
            </a:xfrm>
          </p:grpSpPr>
          <p:sp>
            <p:nvSpPr>
              <p:cNvPr id="6159" name="Rectangle 17"/>
              <p:cNvSpPr>
                <a:spLocks noChangeArrowheads="1"/>
              </p:cNvSpPr>
              <p:nvPr/>
            </p:nvSpPr>
            <p:spPr bwMode="auto">
              <a:xfrm>
                <a:off x="1248" y="2131"/>
                <a:ext cx="3936" cy="384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s-CZ" sz="1600" b="1"/>
                  <a:t>STUDIUM JEN DOMÁCÍ LITERATURY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cs-CZ" sz="1200" b="1"/>
                  <a:t>NEZNALOST JAZYKA NEBO VÍRA V DOSTATEČNOST DOMÁCÍCH ZDROJŮ</a:t>
                </a:r>
                <a:endParaRPr lang="cs-CZ" sz="1600" b="1"/>
              </a:p>
            </p:txBody>
          </p:sp>
          <p:sp>
            <p:nvSpPr>
              <p:cNvPr id="6160" name="Rectangle 28"/>
              <p:cNvSpPr>
                <a:spLocks noChangeArrowheads="1"/>
              </p:cNvSpPr>
              <p:nvPr/>
            </p:nvSpPr>
            <p:spPr bwMode="auto">
              <a:xfrm>
                <a:off x="768" y="2113"/>
                <a:ext cx="401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sz="4000">
                    <a:latin typeface="Times New Roman" pitchFamily="18" charset="0"/>
                    <a:sym typeface="Wingdings" pitchFamily="2" charset="2"/>
                  </a:rPr>
                  <a:t></a:t>
                </a:r>
              </a:p>
            </p:txBody>
          </p:sp>
        </p:grpSp>
        <p:grpSp>
          <p:nvGrpSpPr>
            <p:cNvPr id="6154" name="Group 30"/>
            <p:cNvGrpSpPr>
              <a:grpSpLocks/>
            </p:cNvGrpSpPr>
            <p:nvPr/>
          </p:nvGrpSpPr>
          <p:grpSpPr bwMode="auto">
            <a:xfrm>
              <a:off x="816" y="2888"/>
              <a:ext cx="4416" cy="442"/>
              <a:chOff x="768" y="2718"/>
              <a:chExt cx="4416" cy="442"/>
            </a:xfrm>
          </p:grpSpPr>
          <p:sp>
            <p:nvSpPr>
              <p:cNvPr id="6155" name="Rectangle 18"/>
              <p:cNvSpPr>
                <a:spLocks noChangeArrowheads="1"/>
              </p:cNvSpPr>
              <p:nvPr/>
            </p:nvSpPr>
            <p:spPr bwMode="auto">
              <a:xfrm>
                <a:off x="1248" y="2736"/>
                <a:ext cx="3936" cy="384"/>
              </a:xfrm>
              <a:prstGeom prst="rect">
                <a:avLst/>
              </a:prstGeom>
              <a:solidFill>
                <a:srgbClr val="FFCC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s-CZ" sz="1600" b="1"/>
                  <a:t>NEKVALITNÍ ZDROJE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cs-CZ" sz="1200" b="1"/>
                  <a:t>STUDIUM UČEBNIC, NEVHODNÉ ČASOPISY, POCHYBNÉ INTERNETOVÉ ZDROJE, AUTORITY</a:t>
                </a:r>
                <a:endParaRPr lang="cs-CZ" sz="1600" b="1"/>
              </a:p>
            </p:txBody>
          </p:sp>
          <p:sp>
            <p:nvSpPr>
              <p:cNvPr id="6156" name="Rectangle 29"/>
              <p:cNvSpPr>
                <a:spLocks noChangeArrowheads="1"/>
              </p:cNvSpPr>
              <p:nvPr/>
            </p:nvSpPr>
            <p:spPr bwMode="auto">
              <a:xfrm>
                <a:off x="768" y="2718"/>
                <a:ext cx="401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sz="4000">
                    <a:latin typeface="Times New Roman" pitchFamily="18" charset="0"/>
                    <a:sym typeface="Wingdings" pitchFamily="2" charset="2"/>
                  </a:rPr>
                  <a:t></a:t>
                </a:r>
              </a:p>
            </p:txBody>
          </p: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CHYBY PŘI FORMULOVÁNÍ VÝZKUMNÉ </a:t>
            </a:r>
            <a:r>
              <a:rPr lang="cs-CZ" dirty="0" smtClean="0"/>
              <a:t>OTÁZKY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4229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 kdy do kdy a co za to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Seminární </a:t>
            </a:r>
            <a:r>
              <a:rPr lang="cs-CZ" dirty="0" smtClean="0"/>
              <a:t>projekt – zpráva z výzkumu:</a:t>
            </a:r>
          </a:p>
          <a:p>
            <a:pPr lvl="2"/>
            <a:r>
              <a:rPr lang="cs-CZ" dirty="0" err="1" smtClean="0"/>
              <a:t>Transkript</a:t>
            </a:r>
            <a:r>
              <a:rPr lang="cs-CZ" dirty="0" smtClean="0"/>
              <a:t> 10-15 min výukového videa z </a:t>
            </a:r>
            <a:r>
              <a:rPr lang="cs-CZ" dirty="0" err="1" smtClean="0"/>
              <a:t>youtube</a:t>
            </a:r>
            <a:r>
              <a:rPr lang="cs-CZ" dirty="0" smtClean="0"/>
              <a:t> </a:t>
            </a:r>
          </a:p>
          <a:p>
            <a:pPr lvl="2"/>
            <a:r>
              <a:rPr lang="cs-CZ" dirty="0" smtClean="0"/>
              <a:t>dle pravidel a jeho kvalitativní analýza (viz pokyny v </a:t>
            </a:r>
            <a:r>
              <a:rPr lang="cs-CZ" dirty="0" err="1" smtClean="0"/>
              <a:t>Isu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Kvantitativní analýza dat z </a:t>
            </a:r>
            <a:r>
              <a:rPr lang="cs-CZ" dirty="0" err="1" smtClean="0"/>
              <a:t>transkriptu</a:t>
            </a:r>
            <a:endParaRPr lang="cs-CZ" dirty="0" smtClean="0"/>
          </a:p>
          <a:p>
            <a:pPr lvl="3"/>
            <a:r>
              <a:rPr lang="cs-CZ" dirty="0" smtClean="0"/>
              <a:t>Podíl projevu učitele a žáků/ chlapci dívky/ čas nechávaný na odpověď žákům…. (deskriptivní statistika, tabulka, graf)</a:t>
            </a:r>
          </a:p>
          <a:p>
            <a:pPr lvl="1"/>
            <a:r>
              <a:rPr lang="cs-CZ" dirty="0" smtClean="0"/>
              <a:t>Vlastní zpráva z výzkumu v požadované struktuře (do </a:t>
            </a:r>
            <a:r>
              <a:rPr lang="cs-CZ" dirty="0" smtClean="0"/>
              <a:t>15.12</a:t>
            </a:r>
            <a:r>
              <a:rPr lang="cs-CZ" dirty="0" smtClean="0"/>
              <a:t>.)</a:t>
            </a:r>
          </a:p>
          <a:p>
            <a:r>
              <a:rPr lang="cs-CZ" dirty="0" smtClean="0"/>
              <a:t>Písemný test ve zkouškovém období (70% min.)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60934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1258888" y="4133665"/>
            <a:ext cx="6880225" cy="2328862"/>
            <a:chOff x="793" y="2281"/>
            <a:chExt cx="4334" cy="1467"/>
          </a:xfrm>
        </p:grpSpPr>
        <p:grpSp>
          <p:nvGrpSpPr>
            <p:cNvPr id="19471" name="Group 40"/>
            <p:cNvGrpSpPr>
              <a:grpSpLocks/>
            </p:cNvGrpSpPr>
            <p:nvPr/>
          </p:nvGrpSpPr>
          <p:grpSpPr bwMode="auto">
            <a:xfrm>
              <a:off x="793" y="2281"/>
              <a:ext cx="4334" cy="442"/>
              <a:chOff x="793" y="829"/>
              <a:chExt cx="4334" cy="442"/>
            </a:xfrm>
          </p:grpSpPr>
          <p:sp>
            <p:nvSpPr>
              <p:cNvPr id="19476" name="Rectangle 41"/>
              <p:cNvSpPr>
                <a:spLocks noChangeArrowheads="1"/>
              </p:cNvSpPr>
              <p:nvPr/>
            </p:nvSpPr>
            <p:spPr bwMode="auto">
              <a:xfrm>
                <a:off x="1273" y="857"/>
                <a:ext cx="3854" cy="363"/>
              </a:xfrm>
              <a:prstGeom prst="rect">
                <a:avLst/>
              </a:prstGeom>
              <a:solidFill>
                <a:srgbClr val="99CC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s-CZ" sz="1600" b="1" dirty="0"/>
                  <a:t>PREDIKCE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cs-CZ" sz="1200" b="1" dirty="0"/>
                  <a:t>KORELAČNÍ VÝZKUMNÝ PROJEKT</a:t>
                </a:r>
              </a:p>
            </p:txBody>
          </p:sp>
          <p:sp>
            <p:nvSpPr>
              <p:cNvPr id="19477" name="Rectangle 42"/>
              <p:cNvSpPr>
                <a:spLocks noChangeArrowheads="1"/>
              </p:cNvSpPr>
              <p:nvPr/>
            </p:nvSpPr>
            <p:spPr bwMode="auto">
              <a:xfrm>
                <a:off x="793" y="829"/>
                <a:ext cx="401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sz="4000">
                    <a:latin typeface="Times New Roman" pitchFamily="18" charset="0"/>
                    <a:sym typeface="Wingdings" pitchFamily="2" charset="2"/>
                  </a:rPr>
                  <a:t></a:t>
                </a:r>
              </a:p>
            </p:txBody>
          </p:sp>
        </p:grpSp>
        <p:grpSp>
          <p:nvGrpSpPr>
            <p:cNvPr id="19472" name="Group 43"/>
            <p:cNvGrpSpPr>
              <a:grpSpLocks/>
            </p:cNvGrpSpPr>
            <p:nvPr/>
          </p:nvGrpSpPr>
          <p:grpSpPr bwMode="auto">
            <a:xfrm>
              <a:off x="1273" y="2761"/>
              <a:ext cx="3854" cy="987"/>
              <a:chOff x="1273" y="1298"/>
              <a:chExt cx="3854" cy="987"/>
            </a:xfrm>
          </p:grpSpPr>
          <p:sp>
            <p:nvSpPr>
              <p:cNvPr id="19473" name="AutoShape 44"/>
              <p:cNvSpPr>
                <a:spLocks noChangeArrowheads="1"/>
              </p:cNvSpPr>
              <p:nvPr/>
            </p:nvSpPr>
            <p:spPr bwMode="auto">
              <a:xfrm>
                <a:off x="1273" y="1298"/>
                <a:ext cx="3854" cy="295"/>
              </a:xfrm>
              <a:prstGeom prst="homePlate">
                <a:avLst>
                  <a:gd name="adj" fmla="val 0"/>
                </a:avLst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cs-CZ" sz="1600" b="1" dirty="0">
                    <a:latin typeface="Garamond" pitchFamily="18" charset="0"/>
                  </a:rPr>
                  <a:t>Souvisí míra </a:t>
                </a:r>
                <a:r>
                  <a:rPr lang="cs-CZ" sz="1600" b="1" dirty="0" smtClean="0">
                    <a:latin typeface="Garamond" pitchFamily="18" charset="0"/>
                  </a:rPr>
                  <a:t>studijní úspěšnosti </a:t>
                </a:r>
                <a:r>
                  <a:rPr lang="cs-CZ" sz="1600" b="1" dirty="0">
                    <a:latin typeface="Garamond" pitchFamily="18" charset="0"/>
                  </a:rPr>
                  <a:t>s </a:t>
                </a:r>
                <a:r>
                  <a:rPr lang="cs-CZ" sz="1600" dirty="0" smtClean="0">
                    <a:latin typeface="Garamond" pitchFamily="18" charset="0"/>
                  </a:rPr>
                  <a:t>množstvím strategií učení žáka</a:t>
                </a:r>
                <a:r>
                  <a:rPr lang="cs-CZ" sz="1600" b="1" dirty="0" smtClean="0">
                    <a:latin typeface="Garamond" pitchFamily="18" charset="0"/>
                  </a:rPr>
                  <a:t>?</a:t>
                </a:r>
                <a:endParaRPr lang="cs-CZ" sz="1600" b="1" dirty="0">
                  <a:latin typeface="Garamond" pitchFamily="18" charset="0"/>
                </a:endParaRPr>
              </a:p>
            </p:txBody>
          </p:sp>
          <p:sp>
            <p:nvSpPr>
              <p:cNvPr id="19474" name="AutoShape 45"/>
              <p:cNvSpPr>
                <a:spLocks noChangeArrowheads="1"/>
              </p:cNvSpPr>
              <p:nvPr/>
            </p:nvSpPr>
            <p:spPr bwMode="auto">
              <a:xfrm>
                <a:off x="1273" y="1649"/>
                <a:ext cx="3854" cy="295"/>
              </a:xfrm>
              <a:prstGeom prst="homePlate">
                <a:avLst>
                  <a:gd name="adj" fmla="val 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cs-CZ" sz="1600" b="1">
                    <a:latin typeface="Garamond" pitchFamily="18" charset="0"/>
                  </a:rPr>
                  <a:t>Zda a jak těsně spolu jevy souvisejí</a:t>
                </a:r>
              </a:p>
            </p:txBody>
          </p:sp>
          <p:sp>
            <p:nvSpPr>
              <p:cNvPr id="19475" name="AutoShape 46"/>
              <p:cNvSpPr>
                <a:spLocks noChangeArrowheads="1"/>
              </p:cNvSpPr>
              <p:nvPr/>
            </p:nvSpPr>
            <p:spPr bwMode="auto">
              <a:xfrm>
                <a:off x="1273" y="1990"/>
                <a:ext cx="3854" cy="295"/>
              </a:xfrm>
              <a:prstGeom prst="homePlate">
                <a:avLst>
                  <a:gd name="adj" fmla="val 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cs-CZ" sz="1600" b="1">
                    <a:latin typeface="Garamond" pitchFamily="18" charset="0"/>
                  </a:rPr>
                  <a:t>Umožňuje predikci jevů</a:t>
                </a:r>
              </a:p>
            </p:txBody>
          </p:sp>
        </p:grpSp>
      </p:grpSp>
      <p:grpSp>
        <p:nvGrpSpPr>
          <p:cNvPr id="19462" name="Group 51"/>
          <p:cNvGrpSpPr>
            <a:grpSpLocks/>
          </p:cNvGrpSpPr>
          <p:nvPr/>
        </p:nvGrpSpPr>
        <p:grpSpPr bwMode="auto">
          <a:xfrm>
            <a:off x="1258888" y="1790009"/>
            <a:ext cx="6880225" cy="2117148"/>
            <a:chOff x="793" y="738"/>
            <a:chExt cx="4334" cy="1467"/>
          </a:xfrm>
        </p:grpSpPr>
        <p:grpSp>
          <p:nvGrpSpPr>
            <p:cNvPr id="19464" name="Group 26"/>
            <p:cNvGrpSpPr>
              <a:grpSpLocks/>
            </p:cNvGrpSpPr>
            <p:nvPr/>
          </p:nvGrpSpPr>
          <p:grpSpPr bwMode="auto">
            <a:xfrm>
              <a:off x="793" y="738"/>
              <a:ext cx="4334" cy="442"/>
              <a:chOff x="793" y="829"/>
              <a:chExt cx="4334" cy="442"/>
            </a:xfrm>
          </p:grpSpPr>
          <p:sp>
            <p:nvSpPr>
              <p:cNvPr id="19469" name="Rectangle 24"/>
              <p:cNvSpPr>
                <a:spLocks noChangeArrowheads="1"/>
              </p:cNvSpPr>
              <p:nvPr/>
            </p:nvSpPr>
            <p:spPr bwMode="auto">
              <a:xfrm>
                <a:off x="1273" y="857"/>
                <a:ext cx="3854" cy="363"/>
              </a:xfrm>
              <a:prstGeom prst="rect">
                <a:avLst/>
              </a:prstGeom>
              <a:solidFill>
                <a:srgbClr val="FFCC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s-CZ" sz="1600" b="1"/>
                  <a:t>DESKRIPCE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cs-CZ" sz="1200" b="1"/>
                  <a:t>DESKRIPTIVNÍ VÝZKUMNÝ PROJEKT</a:t>
                </a:r>
              </a:p>
            </p:txBody>
          </p:sp>
          <p:sp>
            <p:nvSpPr>
              <p:cNvPr id="19470" name="Rectangle 25"/>
              <p:cNvSpPr>
                <a:spLocks noChangeArrowheads="1"/>
              </p:cNvSpPr>
              <p:nvPr/>
            </p:nvSpPr>
            <p:spPr bwMode="auto">
              <a:xfrm>
                <a:off x="793" y="829"/>
                <a:ext cx="401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sz="4000">
                    <a:latin typeface="Times New Roman" pitchFamily="18" charset="0"/>
                    <a:sym typeface="Wingdings" pitchFamily="2" charset="2"/>
                  </a:rPr>
                  <a:t></a:t>
                </a:r>
              </a:p>
            </p:txBody>
          </p:sp>
        </p:grpSp>
        <p:grpSp>
          <p:nvGrpSpPr>
            <p:cNvPr id="19465" name="Group 39"/>
            <p:cNvGrpSpPr>
              <a:grpSpLocks/>
            </p:cNvGrpSpPr>
            <p:nvPr/>
          </p:nvGrpSpPr>
          <p:grpSpPr bwMode="auto">
            <a:xfrm>
              <a:off x="1273" y="1218"/>
              <a:ext cx="3854" cy="987"/>
              <a:chOff x="1273" y="1298"/>
              <a:chExt cx="3854" cy="987"/>
            </a:xfrm>
          </p:grpSpPr>
          <p:sp>
            <p:nvSpPr>
              <p:cNvPr id="19466" name="AutoShape 35"/>
              <p:cNvSpPr>
                <a:spLocks noChangeArrowheads="1"/>
              </p:cNvSpPr>
              <p:nvPr/>
            </p:nvSpPr>
            <p:spPr bwMode="auto">
              <a:xfrm>
                <a:off x="1273" y="1298"/>
                <a:ext cx="3854" cy="295"/>
              </a:xfrm>
              <a:prstGeom prst="homePlate">
                <a:avLst>
                  <a:gd name="adj" fmla="val 0"/>
                </a:avLst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cs-CZ" sz="1600" b="1" dirty="0">
                    <a:latin typeface="Garamond" pitchFamily="18" charset="0"/>
                  </a:rPr>
                  <a:t>Jaké </a:t>
                </a:r>
                <a:r>
                  <a:rPr lang="cs-CZ" sz="1600" b="1" dirty="0" smtClean="0">
                    <a:latin typeface="Garamond" pitchFamily="18" charset="0"/>
                  </a:rPr>
                  <a:t>strategie učení používají úspěšní studenti?</a:t>
                </a:r>
                <a:endParaRPr lang="cs-CZ" sz="1600" b="1" dirty="0">
                  <a:latin typeface="Garamond" pitchFamily="18" charset="0"/>
                </a:endParaRPr>
              </a:p>
            </p:txBody>
          </p:sp>
          <p:sp>
            <p:nvSpPr>
              <p:cNvPr id="19467" name="AutoShape 36"/>
              <p:cNvSpPr>
                <a:spLocks noChangeArrowheads="1"/>
              </p:cNvSpPr>
              <p:nvPr/>
            </p:nvSpPr>
            <p:spPr bwMode="auto">
              <a:xfrm>
                <a:off x="1273" y="1649"/>
                <a:ext cx="3854" cy="295"/>
              </a:xfrm>
              <a:prstGeom prst="homePlate">
                <a:avLst>
                  <a:gd name="adj" fmla="val 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cs-CZ" sz="1600" b="1">
                    <a:latin typeface="Garamond" pitchFamily="18" charset="0"/>
                  </a:rPr>
                  <a:t>Co je to? Kolik toho je? Jak často se to vyskytuje?</a:t>
                </a:r>
              </a:p>
            </p:txBody>
          </p:sp>
          <p:sp>
            <p:nvSpPr>
              <p:cNvPr id="19468" name="AutoShape 37"/>
              <p:cNvSpPr>
                <a:spLocks noChangeArrowheads="1"/>
              </p:cNvSpPr>
              <p:nvPr/>
            </p:nvSpPr>
            <p:spPr bwMode="auto">
              <a:xfrm>
                <a:off x="1273" y="1990"/>
                <a:ext cx="3854" cy="295"/>
              </a:xfrm>
              <a:prstGeom prst="homePlate">
                <a:avLst>
                  <a:gd name="adj" fmla="val 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cs-CZ" sz="1600" b="1">
                    <a:latin typeface="Garamond" pitchFamily="18" charset="0"/>
                  </a:rPr>
                  <a:t>Popis a klasifikace sledovaného jevu</a:t>
                </a:r>
              </a:p>
            </p:txBody>
          </p:sp>
        </p:grpSp>
      </p:grp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JAKÉ JSOU ZÁKLADNÍ CÍLE VĚDECKÉHO SNAŽENÍ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6839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5" name="Group 22"/>
          <p:cNvGrpSpPr>
            <a:grpSpLocks/>
          </p:cNvGrpSpPr>
          <p:nvPr/>
        </p:nvGrpSpPr>
        <p:grpSpPr bwMode="auto">
          <a:xfrm>
            <a:off x="1258888" y="1633538"/>
            <a:ext cx="6880225" cy="2328863"/>
            <a:chOff x="793" y="2281"/>
            <a:chExt cx="4334" cy="1467"/>
          </a:xfrm>
        </p:grpSpPr>
        <p:grpSp>
          <p:nvGrpSpPr>
            <p:cNvPr id="20487" name="Group 23"/>
            <p:cNvGrpSpPr>
              <a:grpSpLocks/>
            </p:cNvGrpSpPr>
            <p:nvPr/>
          </p:nvGrpSpPr>
          <p:grpSpPr bwMode="auto">
            <a:xfrm>
              <a:off x="793" y="2281"/>
              <a:ext cx="4334" cy="442"/>
              <a:chOff x="793" y="829"/>
              <a:chExt cx="4334" cy="442"/>
            </a:xfrm>
          </p:grpSpPr>
          <p:sp>
            <p:nvSpPr>
              <p:cNvPr id="20492" name="Rectangle 24"/>
              <p:cNvSpPr>
                <a:spLocks noChangeArrowheads="1"/>
              </p:cNvSpPr>
              <p:nvPr/>
            </p:nvSpPr>
            <p:spPr bwMode="auto">
              <a:xfrm>
                <a:off x="1273" y="857"/>
                <a:ext cx="3854" cy="363"/>
              </a:xfrm>
              <a:prstGeom prst="rect">
                <a:avLst/>
              </a:prstGeom>
              <a:solidFill>
                <a:srgbClr val="3399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s-CZ" sz="1600" b="1"/>
                  <a:t>VYSVĚTLENÍ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cs-CZ" sz="1200" b="1"/>
                  <a:t>EXPERIMENTÁLNÍ VÝZKUMNÝ PROJEKT</a:t>
                </a:r>
              </a:p>
            </p:txBody>
          </p:sp>
          <p:sp>
            <p:nvSpPr>
              <p:cNvPr id="20493" name="Rectangle 25"/>
              <p:cNvSpPr>
                <a:spLocks noChangeArrowheads="1"/>
              </p:cNvSpPr>
              <p:nvPr/>
            </p:nvSpPr>
            <p:spPr bwMode="auto">
              <a:xfrm>
                <a:off x="793" y="829"/>
                <a:ext cx="401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sz="4000">
                    <a:latin typeface="Times New Roman" pitchFamily="18" charset="0"/>
                    <a:sym typeface="Wingdings" pitchFamily="2" charset="2"/>
                  </a:rPr>
                  <a:t></a:t>
                </a:r>
              </a:p>
            </p:txBody>
          </p:sp>
        </p:grpSp>
        <p:grpSp>
          <p:nvGrpSpPr>
            <p:cNvPr id="20488" name="Group 26"/>
            <p:cNvGrpSpPr>
              <a:grpSpLocks/>
            </p:cNvGrpSpPr>
            <p:nvPr/>
          </p:nvGrpSpPr>
          <p:grpSpPr bwMode="auto">
            <a:xfrm>
              <a:off x="1273" y="2761"/>
              <a:ext cx="3854" cy="987"/>
              <a:chOff x="1273" y="1298"/>
              <a:chExt cx="3854" cy="987"/>
            </a:xfrm>
          </p:grpSpPr>
          <p:sp>
            <p:nvSpPr>
              <p:cNvPr id="20489" name="AutoShape 27"/>
              <p:cNvSpPr>
                <a:spLocks noChangeArrowheads="1"/>
              </p:cNvSpPr>
              <p:nvPr/>
            </p:nvSpPr>
            <p:spPr bwMode="auto">
              <a:xfrm>
                <a:off x="1273" y="1298"/>
                <a:ext cx="3854" cy="295"/>
              </a:xfrm>
              <a:prstGeom prst="homePlate">
                <a:avLst>
                  <a:gd name="adj" fmla="val 0"/>
                </a:avLst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cs-CZ" sz="1600" b="1" dirty="0">
                    <a:latin typeface="Garamond" pitchFamily="18" charset="0"/>
                  </a:rPr>
                  <a:t>Je nízké sebehodnocení příčinou užívání drog?</a:t>
                </a:r>
              </a:p>
            </p:txBody>
          </p:sp>
          <p:sp>
            <p:nvSpPr>
              <p:cNvPr id="20490" name="AutoShape 28"/>
              <p:cNvSpPr>
                <a:spLocks noChangeArrowheads="1"/>
              </p:cNvSpPr>
              <p:nvPr/>
            </p:nvSpPr>
            <p:spPr bwMode="auto">
              <a:xfrm>
                <a:off x="1273" y="1649"/>
                <a:ext cx="3854" cy="295"/>
              </a:xfrm>
              <a:prstGeom prst="homePlate">
                <a:avLst>
                  <a:gd name="adj" fmla="val 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cs-CZ" sz="1600" b="1">
                    <a:latin typeface="Garamond" pitchFamily="18" charset="0"/>
                  </a:rPr>
                  <a:t>Co zapříčiňuje co?</a:t>
                </a:r>
              </a:p>
            </p:txBody>
          </p:sp>
          <p:sp>
            <p:nvSpPr>
              <p:cNvPr id="20491" name="AutoShape 29"/>
              <p:cNvSpPr>
                <a:spLocks noChangeArrowheads="1"/>
              </p:cNvSpPr>
              <p:nvPr/>
            </p:nvSpPr>
            <p:spPr bwMode="auto">
              <a:xfrm>
                <a:off x="1273" y="1990"/>
                <a:ext cx="3854" cy="295"/>
              </a:xfrm>
              <a:prstGeom prst="homePlate">
                <a:avLst>
                  <a:gd name="adj" fmla="val 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cs-CZ" sz="1600" b="1">
                    <a:latin typeface="Garamond" pitchFamily="18" charset="0"/>
                  </a:rPr>
                  <a:t>Umožňuje identifikovat kauzalitu vztahu</a:t>
                </a:r>
              </a:p>
            </p:txBody>
          </p: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JAKÉ JSOU ZÁKLADNÍ CÍLE VĚDECKÉHO SNAŽENÍ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4640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1340768" y="2615534"/>
            <a:ext cx="7053535" cy="503238"/>
          </a:xfrm>
          <a:prstGeom prst="homePlate">
            <a:avLst>
              <a:gd name="adj" fmla="val 0"/>
            </a:avLst>
          </a:prstGeom>
          <a:solidFill>
            <a:srgbClr val="33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 b="1"/>
              <a:t>HYPOTÉZY SPECIFIKUJÍ VÝZKUMNÝ PROBLÉM</a:t>
            </a:r>
          </a:p>
        </p:txBody>
      </p:sp>
      <p:sp>
        <p:nvSpPr>
          <p:cNvPr id="21507" name="AutoShape 7"/>
          <p:cNvSpPr>
            <a:spLocks noChangeArrowheads="1"/>
          </p:cNvSpPr>
          <p:nvPr/>
        </p:nvSpPr>
        <p:spPr bwMode="auto">
          <a:xfrm>
            <a:off x="1340768" y="1735787"/>
            <a:ext cx="7053535" cy="693088"/>
          </a:xfrm>
          <a:prstGeom prst="homePlate">
            <a:avLst>
              <a:gd name="adj" fmla="val 0"/>
            </a:avLst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 b="1" dirty="0"/>
              <a:t>PŘEDPOKLÁDANÝ VÝSLEDEK VÝZKUMNÉHO PROJEKTU</a:t>
            </a:r>
          </a:p>
          <a:p>
            <a:pPr algn="ctr"/>
            <a:r>
              <a:rPr lang="cs-CZ" sz="1400" b="1" dirty="0"/>
              <a:t>CO OČEKÁVÁM, ŽE VYJDE</a:t>
            </a:r>
            <a:endParaRPr lang="cs-CZ" sz="1800" b="1" dirty="0"/>
          </a:p>
        </p:txBody>
      </p:sp>
      <p:sp>
        <p:nvSpPr>
          <p:cNvPr id="44048" name="AutoShape 16"/>
          <p:cNvSpPr>
            <a:spLocks noChangeArrowheads="1"/>
          </p:cNvSpPr>
          <p:nvPr/>
        </p:nvSpPr>
        <p:spPr bwMode="auto">
          <a:xfrm>
            <a:off x="1340768" y="3310859"/>
            <a:ext cx="7053535" cy="914400"/>
          </a:xfrm>
          <a:prstGeom prst="homePlate">
            <a:avLst>
              <a:gd name="adj" fmla="val 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cs-CZ" sz="1400" b="1">
                <a:latin typeface="Garamond" pitchFamily="18" charset="0"/>
              </a:rPr>
              <a:t>VÝZKUMNÁ OTÁZKA</a:t>
            </a:r>
            <a:endParaRPr lang="cs-CZ" sz="1600" b="1">
              <a:latin typeface="Garamond" pitchFamily="18" charset="0"/>
            </a:endParaRPr>
          </a:p>
          <a:p>
            <a:pPr algn="ctr"/>
            <a:r>
              <a:rPr lang="cs-CZ" sz="1600" b="1">
                <a:latin typeface="Garamond" pitchFamily="18" charset="0"/>
              </a:rPr>
              <a:t>Existuje vztah mezi tendencí chovat se prosociálně a vyžadováním</a:t>
            </a:r>
          </a:p>
          <a:p>
            <a:pPr algn="ctr"/>
            <a:r>
              <a:rPr lang="cs-CZ" sz="1600" b="1">
                <a:latin typeface="Garamond" pitchFamily="18" charset="0"/>
              </a:rPr>
              <a:t>prosociálního chování od druhých?</a:t>
            </a:r>
          </a:p>
        </p:txBody>
      </p:sp>
      <p:sp>
        <p:nvSpPr>
          <p:cNvPr id="21512" name="AutoShape 17"/>
          <p:cNvSpPr>
            <a:spLocks noChangeArrowheads="1"/>
          </p:cNvSpPr>
          <p:nvPr/>
        </p:nvSpPr>
        <p:spPr bwMode="auto">
          <a:xfrm>
            <a:off x="1340768" y="4453858"/>
            <a:ext cx="7053535" cy="914400"/>
          </a:xfrm>
          <a:prstGeom prst="homePlate">
            <a:avLst>
              <a:gd name="adj" fmla="val 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cs-CZ" sz="1400" b="1">
                <a:latin typeface="Garamond" pitchFamily="18" charset="0"/>
              </a:rPr>
              <a:t>HYPOTÉZA</a:t>
            </a:r>
            <a:endParaRPr lang="cs-CZ" sz="1600" b="1">
              <a:latin typeface="Garamond" pitchFamily="18" charset="0"/>
            </a:endParaRPr>
          </a:p>
          <a:p>
            <a:pPr algn="ctr"/>
            <a:r>
              <a:rPr lang="cs-CZ" sz="1600" b="1">
                <a:latin typeface="Garamond" pitchFamily="18" charset="0"/>
              </a:rPr>
              <a:t>Lidé s větší tendencí k prosociálnímu chování více vyžadují</a:t>
            </a:r>
          </a:p>
          <a:p>
            <a:pPr algn="ctr"/>
            <a:r>
              <a:rPr lang="cs-CZ" sz="1600" b="1">
                <a:latin typeface="Garamond" pitchFamily="18" charset="0"/>
              </a:rPr>
              <a:t>prosociální chování od ostatních.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pl-PL" dirty="0"/>
              <a:t>CO JE TO HYPOTÉZA A JAK VZNIKÁ</a:t>
            </a:r>
            <a:r>
              <a:rPr lang="pl-PL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0931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 autoUpdateAnimBg="0"/>
      <p:bldP spid="44048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Výzkumná otázka a dotazování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Výzkumná otázka je tím, na co hledáme v celém projektu odpověď</a:t>
            </a:r>
          </a:p>
          <a:p>
            <a:r>
              <a:rPr lang="cs-CZ" dirty="0" smtClean="0"/>
              <a:t>Dotazování – metoda, kterou operacionalizujeme indikátory jevu či jevů, které nás zajímají</a:t>
            </a:r>
          </a:p>
          <a:p>
            <a:endParaRPr lang="cs-CZ" dirty="0"/>
          </a:p>
          <a:p>
            <a:r>
              <a:rPr lang="cs-CZ" i="1" u="sng" dirty="0" smtClean="0"/>
              <a:t>Jedná se tedy o dvě odlišné části řešení (výzkumného) problému!</a:t>
            </a:r>
            <a:endParaRPr lang="cs-CZ" i="1" u="sng" dirty="0"/>
          </a:p>
        </p:txBody>
      </p:sp>
    </p:spTree>
    <p:extLst>
      <p:ext uri="{BB962C8B-B14F-4D97-AF65-F5344CB8AC3E}">
        <p14:creationId xmlns:p14="http://schemas.microsoft.com/office/powerpoint/2010/main" val="2708514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6122"/>
            <a:ext cx="7528696" cy="682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885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001" y="229321"/>
            <a:ext cx="8154720" cy="9907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4082" dirty="0"/>
              <a:t>Přínos </a:t>
            </a:r>
            <a:r>
              <a:rPr lang="cs-CZ" sz="4082" dirty="0" err="1" smtClean="0"/>
              <a:t>Educational</a:t>
            </a:r>
            <a:r>
              <a:rPr lang="cs-CZ" sz="4082" dirty="0" smtClean="0"/>
              <a:t> Science </a:t>
            </a:r>
            <a:r>
              <a:rPr lang="cs-CZ" sz="4082" dirty="0"/>
              <a:t>pro další obory </a:t>
            </a:r>
            <a:br>
              <a:rPr lang="cs-CZ" sz="4082" dirty="0"/>
            </a:br>
            <a:r>
              <a:rPr lang="cs-CZ" sz="4082" dirty="0"/>
              <a:t>- Aster (1990) uvádí: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001" y="1600201"/>
            <a:ext cx="8154720" cy="449568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49"/>
              <a:t>regresní analýzu (R.T. Thorndike), </a:t>
            </a:r>
          </a:p>
          <a:p>
            <a:pPr>
              <a:lnSpc>
                <a:spcPct val="80000"/>
              </a:lnSpc>
            </a:pPr>
            <a:r>
              <a:rPr lang="cs-CZ" sz="2449"/>
              <a:t>analýzu kovariance (A. Porter), </a:t>
            </a:r>
          </a:p>
          <a:p>
            <a:pPr>
              <a:lnSpc>
                <a:spcPct val="80000"/>
              </a:lnSpc>
            </a:pPr>
            <a:r>
              <a:rPr lang="cs-CZ" sz="2449"/>
              <a:t>zjišťování reliability testů a dotazníků (L. Cronbach), </a:t>
            </a:r>
          </a:p>
          <a:p>
            <a:pPr>
              <a:lnSpc>
                <a:spcPct val="80000"/>
              </a:lnSpc>
            </a:pPr>
            <a:r>
              <a:rPr lang="cs-CZ" sz="2449"/>
              <a:t>multivariační metody později zužitkované ve statistických počítačových programech typu SPSS - Statistical Programs for Social Scienes (B. Cooley, P. Lohnes) </a:t>
            </a:r>
          </a:p>
          <a:p>
            <a:pPr>
              <a:lnSpc>
                <a:spcPct val="80000"/>
              </a:lnSpc>
            </a:pPr>
            <a:r>
              <a:rPr lang="cs-CZ" sz="2449"/>
              <a:t>meta-analýzu výsledků empirických výzkumů (G. Glass, I.V. Hedges).</a:t>
            </a:r>
          </a:p>
          <a:p>
            <a:pPr>
              <a:lnSpc>
                <a:spcPct val="80000"/>
              </a:lnSpc>
            </a:pPr>
            <a:endParaRPr lang="cs-CZ" sz="2449"/>
          </a:p>
          <a:p>
            <a:pPr>
              <a:lnSpc>
                <a:spcPct val="80000"/>
              </a:lnSpc>
            </a:pPr>
            <a:r>
              <a:rPr lang="cs-CZ" sz="2449"/>
              <a:t>jedná se ale i např. o action research, practice-based research...</a:t>
            </a:r>
          </a:p>
        </p:txBody>
      </p:sp>
    </p:spTree>
    <p:extLst>
      <p:ext uri="{BB962C8B-B14F-4D97-AF65-F5344CB8AC3E}">
        <p14:creationId xmlns:p14="http://schemas.microsoft.com/office/powerpoint/2010/main" val="208409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Práce s literaturou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sz="2400" dirty="0" smtClean="0"/>
              <a:t>K tématu je vhodné si obstarat </a:t>
            </a:r>
            <a:r>
              <a:rPr lang="cs-CZ" sz="2400" u="sng" dirty="0" smtClean="0"/>
              <a:t>přiměřené</a:t>
            </a:r>
            <a:r>
              <a:rPr lang="cs-CZ" sz="2400" dirty="0" smtClean="0"/>
              <a:t> množství literatury ;)</a:t>
            </a:r>
          </a:p>
          <a:p>
            <a:r>
              <a:rPr lang="cs-CZ" sz="2400" dirty="0" smtClean="0"/>
              <a:t>Literaturu může doporučit vedoucí, důležitý je i vlastní výběr</a:t>
            </a:r>
          </a:p>
          <a:p>
            <a:r>
              <a:rPr lang="cs-CZ" sz="2400" dirty="0" smtClean="0"/>
              <a:t>Průběžně je velmi dobré psát si poznámky a vytvářet seznam literatury </a:t>
            </a:r>
          </a:p>
          <a:p>
            <a:pPr lvl="1"/>
            <a:r>
              <a:rPr lang="cs-CZ" sz="2000" dirty="0" smtClean="0"/>
              <a:t>(„Odkud, </a:t>
            </a:r>
            <a:r>
              <a:rPr lang="cs-CZ" sz="2000" dirty="0" err="1" smtClean="0"/>
              <a:t>doprčic</a:t>
            </a:r>
            <a:r>
              <a:rPr lang="cs-CZ" sz="2000" dirty="0" smtClean="0"/>
              <a:t>, byla ta modrá knížka? A tohle jsem našel kde?“)</a:t>
            </a:r>
          </a:p>
          <a:p>
            <a:pPr lvl="1"/>
            <a:r>
              <a:rPr lang="cs-CZ" sz="2000" dirty="0" smtClean="0"/>
              <a:t>Od začátku podle normy APA</a:t>
            </a:r>
          </a:p>
          <a:p>
            <a:pPr lvl="2"/>
            <a:r>
              <a:rPr lang="cs-CZ" sz="1800" dirty="0" smtClean="0"/>
              <a:t>Užitečný on-line nástroj </a:t>
            </a:r>
            <a:r>
              <a:rPr lang="cs-CZ" sz="1800" dirty="0" smtClean="0">
                <a:hlinkClick r:id="rId3"/>
              </a:rPr>
              <a:t>http://www.citace.com/</a:t>
            </a:r>
            <a:r>
              <a:rPr lang="cs-CZ" sz="1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186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Šipka doprava 2"/>
          <p:cNvSpPr/>
          <p:nvPr/>
        </p:nvSpPr>
        <p:spPr>
          <a:xfrm rot="18511805">
            <a:off x="6732240" y="2132856"/>
            <a:ext cx="360040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0967"/>
            <a:ext cx="9113289" cy="663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Výsledkem práce s literaturou je přehledová studie (teoretický úvod) a také dobrá diskuse výsledků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srv</a:t>
            </a:r>
            <a:r>
              <a:rPr lang="cs-CZ" dirty="0" smtClean="0"/>
              <a:t>. </a:t>
            </a:r>
            <a:r>
              <a:rPr lang="cs-CZ" dirty="0"/>
              <a:t>Mareš, </a:t>
            </a:r>
            <a:r>
              <a:rPr lang="cs-CZ" dirty="0" smtClean="0"/>
              <a:t>Jiří </a:t>
            </a:r>
            <a:r>
              <a:rPr lang="cs-CZ" dirty="0"/>
              <a:t>(2014). Přehledové studie: jejich typologie, funkce a způsob vytváření. </a:t>
            </a:r>
            <a:r>
              <a:rPr lang="cs-CZ" i="1" dirty="0"/>
              <a:t>Pedagogická orientace, 23</a:t>
            </a:r>
            <a:r>
              <a:rPr lang="cs-CZ" dirty="0"/>
              <a:t>(4), 427–454. </a:t>
            </a:r>
            <a:r>
              <a:rPr lang="cs-CZ" dirty="0" err="1"/>
              <a:t>doi</a:t>
            </a:r>
            <a:r>
              <a:rPr lang="cs-CZ" dirty="0" smtClean="0"/>
              <a:t>: </a:t>
            </a:r>
            <a:r>
              <a:rPr lang="cs-CZ" u="sng" dirty="0" smtClean="0">
                <a:hlinkClick r:id="rId2"/>
              </a:rPr>
              <a:t>http</a:t>
            </a:r>
            <a:r>
              <a:rPr lang="cs-CZ" u="sng" dirty="0">
                <a:hlinkClick r:id="rId2"/>
              </a:rPr>
              <a:t>://</a:t>
            </a:r>
            <a:r>
              <a:rPr lang="cs-CZ" u="sng" dirty="0" smtClean="0">
                <a:hlinkClick r:id="rId2"/>
              </a:rPr>
              <a:t>dx.doi.org/10.5817/PedOr2013-4-427</a:t>
            </a:r>
            <a:endParaRPr lang="cs-CZ" u="sng" dirty="0" smtClean="0"/>
          </a:p>
          <a:p>
            <a:r>
              <a:rPr lang="cs-CZ" dirty="0" smtClean="0"/>
              <a:t>Kde vzít podklady k přehledu?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58007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Práce s literaturou (2)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Zdroje – dostupné nejčastěji v knihovnách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 err="1" smtClean="0"/>
              <a:t>PedF</a:t>
            </a:r>
            <a:r>
              <a:rPr lang="cs-CZ" sz="2000" dirty="0" smtClean="0"/>
              <a:t> </a:t>
            </a:r>
            <a:r>
              <a:rPr lang="cs-CZ" sz="2000" dirty="0"/>
              <a:t>MU - </a:t>
            </a:r>
            <a:r>
              <a:rPr lang="cs-CZ" sz="2000" dirty="0">
                <a:hlinkClick r:id="rId3"/>
              </a:rPr>
              <a:t>http://</a:t>
            </a:r>
            <a:r>
              <a:rPr lang="cs-CZ" sz="2000" dirty="0" smtClean="0">
                <a:hlinkClick r:id="rId3"/>
              </a:rPr>
              <a:t>katedry.ped.muni.cz/knihovna</a:t>
            </a:r>
            <a:endParaRPr lang="cs-CZ" sz="2000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b="1" dirty="0" smtClean="0"/>
              <a:t>Odborné </a:t>
            </a:r>
            <a:r>
              <a:rPr lang="cs-CZ" sz="2000" b="1" dirty="0"/>
              <a:t>knihy</a:t>
            </a:r>
            <a:r>
              <a:rPr lang="cs-CZ" sz="2000" dirty="0"/>
              <a:t> – monografie (učebnice konzultovat s vedoucím)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 smtClean="0"/>
              <a:t>V angličtině - </a:t>
            </a:r>
            <a:r>
              <a:rPr lang="cs-CZ" sz="1800" dirty="0" smtClean="0">
                <a:hlinkClick r:id="rId3"/>
              </a:rPr>
              <a:t>http://katedry.ped.muni.cz/knihovna</a:t>
            </a:r>
            <a:r>
              <a:rPr lang="cs-CZ" sz="1800" dirty="0" smtClean="0"/>
              <a:t> (doporučuji encyklopedie </a:t>
            </a:r>
            <a:r>
              <a:rPr lang="cs-CZ" sz="1800" dirty="0"/>
              <a:t>a </a:t>
            </a:r>
            <a:r>
              <a:rPr lang="cs-CZ" sz="1800" dirty="0" err="1"/>
              <a:t>Taylor</a:t>
            </a:r>
            <a:r>
              <a:rPr lang="cs-CZ" sz="1800" dirty="0"/>
              <a:t> &amp; Francis – kolekce </a:t>
            </a:r>
            <a:r>
              <a:rPr lang="cs-CZ" sz="1800" dirty="0" err="1"/>
              <a:t>Social</a:t>
            </a:r>
            <a:r>
              <a:rPr lang="cs-CZ" sz="1800" dirty="0"/>
              <a:t> Science &amp; </a:t>
            </a:r>
            <a:r>
              <a:rPr lang="cs-CZ" sz="1800" dirty="0" err="1"/>
              <a:t>Humanities</a:t>
            </a:r>
            <a:r>
              <a:rPr lang="cs-CZ" sz="1800" dirty="0"/>
              <a:t> </a:t>
            </a:r>
            <a:r>
              <a:rPr lang="cs-CZ" sz="1800" dirty="0" err="1"/>
              <a:t>Library</a:t>
            </a:r>
            <a:r>
              <a:rPr lang="cs-CZ" sz="1800" dirty="0"/>
              <a:t>)</a:t>
            </a:r>
            <a:endParaRPr lang="cs-CZ" sz="1800" dirty="0" smtClean="0"/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 smtClean="0"/>
              <a:t>Google </a:t>
            </a:r>
            <a:r>
              <a:rPr lang="cs-CZ" sz="1800" dirty="0" err="1" smtClean="0"/>
              <a:t>books</a:t>
            </a:r>
            <a:r>
              <a:rPr lang="cs-CZ" sz="1800" dirty="0" smtClean="0"/>
              <a:t> </a:t>
            </a:r>
            <a:r>
              <a:rPr lang="cs-CZ" sz="1800" dirty="0" smtClean="0">
                <a:hlinkClick r:id="rId4"/>
              </a:rPr>
              <a:t>http://books.google.cz/</a:t>
            </a:r>
            <a:endParaRPr lang="cs-CZ" sz="1800" dirty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b="1" dirty="0"/>
              <a:t>Odborné časopisy</a:t>
            </a:r>
            <a:r>
              <a:rPr lang="cs-CZ" sz="2000" dirty="0"/>
              <a:t> – </a:t>
            </a:r>
            <a:r>
              <a:rPr lang="cs-CZ" sz="2000" dirty="0" smtClean="0">
                <a:hlinkClick r:id="rId5"/>
              </a:rPr>
              <a:t>Pedagogika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6"/>
              </a:rPr>
              <a:t>Čs. psychologie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7"/>
              </a:rPr>
              <a:t>e-psychologie</a:t>
            </a:r>
            <a:r>
              <a:rPr lang="cs-CZ" sz="2000" dirty="0" smtClean="0"/>
              <a:t>, Studia </a:t>
            </a:r>
            <a:r>
              <a:rPr lang="cs-CZ" sz="2000" dirty="0" err="1" smtClean="0"/>
              <a:t>Paedagogica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8"/>
              </a:rPr>
              <a:t>Školský </a:t>
            </a:r>
            <a:r>
              <a:rPr lang="cs-CZ" sz="2000" dirty="0" err="1" smtClean="0">
                <a:hlinkClick r:id="rId8"/>
              </a:rPr>
              <a:t>psychológ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9"/>
              </a:rPr>
              <a:t>Orbis </a:t>
            </a:r>
            <a:r>
              <a:rPr lang="cs-CZ" sz="2000" dirty="0" err="1" smtClean="0">
                <a:hlinkClick r:id="rId9"/>
              </a:rPr>
              <a:t>Scholae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10"/>
              </a:rPr>
              <a:t>Pedagogika.sk</a:t>
            </a:r>
            <a:r>
              <a:rPr lang="cs-CZ" sz="2000" dirty="0" smtClean="0"/>
              <a:t>, </a:t>
            </a:r>
            <a:r>
              <a:rPr lang="cs-CZ" sz="2000" dirty="0" err="1" smtClean="0">
                <a:hlinkClick r:id="rId11"/>
              </a:rPr>
              <a:t>Journal</a:t>
            </a:r>
            <a:r>
              <a:rPr lang="cs-CZ" sz="2000" dirty="0" smtClean="0">
                <a:hlinkClick r:id="rId11"/>
              </a:rPr>
              <a:t> </a:t>
            </a:r>
            <a:r>
              <a:rPr lang="cs-CZ" sz="2000" dirty="0" err="1" smtClean="0">
                <a:hlinkClick r:id="rId11"/>
              </a:rPr>
              <a:t>of</a:t>
            </a:r>
            <a:r>
              <a:rPr lang="cs-CZ" sz="2000" dirty="0" smtClean="0">
                <a:hlinkClick r:id="rId11"/>
              </a:rPr>
              <a:t> Pedagogy / Pedagogický </a:t>
            </a:r>
            <a:r>
              <a:rPr lang="cs-CZ" sz="2000" dirty="0" err="1" smtClean="0">
                <a:hlinkClick r:id="rId11"/>
              </a:rPr>
              <a:t>casopis</a:t>
            </a:r>
            <a:r>
              <a:rPr lang="cs-CZ" sz="2000" dirty="0" smtClean="0"/>
              <a:t>...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cs-CZ" sz="1600" dirty="0" err="1" smtClean="0"/>
              <a:t>Scholar</a:t>
            </a:r>
            <a:r>
              <a:rPr lang="cs-CZ" sz="1600" dirty="0" smtClean="0"/>
              <a:t> </a:t>
            </a:r>
            <a:r>
              <a:rPr lang="cs-CZ" sz="1600" dirty="0" err="1" smtClean="0"/>
              <a:t>google</a:t>
            </a:r>
            <a:r>
              <a:rPr lang="cs-CZ" sz="1600" dirty="0" smtClean="0"/>
              <a:t> </a:t>
            </a:r>
            <a:r>
              <a:rPr lang="cs-CZ" sz="1600" dirty="0" smtClean="0">
                <a:hlinkClick r:id="rId12"/>
              </a:rPr>
              <a:t>http://scholar.google.cz/</a:t>
            </a:r>
            <a:endParaRPr lang="cs-CZ" sz="1600" dirty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b="1" dirty="0"/>
              <a:t>Sborníky z konferencí</a:t>
            </a:r>
            <a:r>
              <a:rPr lang="cs-CZ" sz="2000" dirty="0"/>
              <a:t> 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např. ČAPV,…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Vzdělávací portály – </a:t>
            </a:r>
            <a:r>
              <a:rPr lang="cs-CZ" sz="2000" dirty="0">
                <a:hlinkClick r:id="rId13"/>
              </a:rPr>
              <a:t>http://www.</a:t>
            </a:r>
            <a:r>
              <a:rPr lang="cs-CZ" sz="2000" dirty="0" err="1">
                <a:hlinkClick r:id="rId13"/>
              </a:rPr>
              <a:t>ceskaskola.cz</a:t>
            </a:r>
            <a:r>
              <a:rPr lang="cs-CZ" sz="2000" dirty="0">
                <a:hlinkClick r:id="rId13"/>
              </a:rPr>
              <a:t>/</a:t>
            </a:r>
            <a:r>
              <a:rPr lang="cs-CZ" sz="2000" dirty="0"/>
              <a:t> (…)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Stránky občanských sdružení a neziskových </a:t>
            </a:r>
            <a:r>
              <a:rPr lang="cs-CZ" sz="2000" dirty="0" smtClean="0"/>
              <a:t>organizací </a:t>
            </a:r>
            <a:r>
              <a:rPr lang="cs-CZ" sz="2000" dirty="0" smtClean="0">
                <a:hlinkClick r:id="rId14"/>
              </a:rPr>
              <a:t>www.nadani.cz</a:t>
            </a:r>
            <a:r>
              <a:rPr lang="cs-CZ" sz="2000" dirty="0" smtClean="0"/>
              <a:t> aj.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 smtClean="0"/>
              <a:t>Veřejné zdroje informací – MŠMT, weby škol, ČŠI atd.</a:t>
            </a:r>
            <a:endParaRPr lang="cs-CZ" sz="2000" dirty="0"/>
          </a:p>
          <a:p>
            <a:pPr lvl="2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1800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97932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číst?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687544" cy="4495800"/>
          </a:xfrm>
        </p:spPr>
        <p:txBody>
          <a:bodyPr>
            <a:normAutofit fontScale="92500"/>
          </a:bodyPr>
          <a:lstStyle/>
          <a:p>
            <a:r>
              <a:rPr lang="cs-CZ" dirty="0"/>
              <a:t>Švaříček, R. a K. Šeďová. (2014). </a:t>
            </a:r>
            <a:r>
              <a:rPr lang="cs-CZ" i="1" dirty="0"/>
              <a:t>Kvalitativní výzkum v pedagogických vědách</a:t>
            </a:r>
            <a:r>
              <a:rPr lang="cs-CZ" dirty="0"/>
              <a:t>. Vydání druhé. Praha: Portál. 377 stran. ISBN 9788026206446</a:t>
            </a:r>
            <a:r>
              <a:rPr lang="cs-CZ" dirty="0" smtClean="0"/>
              <a:t>.</a:t>
            </a:r>
          </a:p>
          <a:p>
            <a:r>
              <a:rPr lang="cs-CZ" dirty="0" err="1"/>
              <a:t>Gavora</a:t>
            </a:r>
            <a:r>
              <a:rPr lang="cs-CZ" dirty="0"/>
              <a:t>, P., et al. (2010). </a:t>
            </a:r>
            <a:r>
              <a:rPr lang="cs-CZ" i="1" dirty="0"/>
              <a:t>Elektronická </a:t>
            </a:r>
            <a:r>
              <a:rPr lang="cs-CZ" i="1" dirty="0" err="1"/>
              <a:t>učebnica</a:t>
            </a:r>
            <a:r>
              <a:rPr lang="cs-CZ" i="1" dirty="0"/>
              <a:t> pedagogického </a:t>
            </a:r>
            <a:r>
              <a:rPr lang="cs-CZ" i="1" dirty="0" err="1"/>
              <a:t>výskumu</a:t>
            </a:r>
            <a:r>
              <a:rPr lang="cs-CZ" dirty="0"/>
              <a:t>. [online]. Bratislava: Univerzita Komenského. Dostupné </a:t>
            </a:r>
            <a:r>
              <a:rPr lang="cs-CZ" dirty="0" smtClean="0"/>
              <a:t>z </a:t>
            </a: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www.e-metodologia.fedu.uniba.sk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  <p:pic>
        <p:nvPicPr>
          <p:cNvPr id="4" name="Picture 4" descr="VÃ½sledek obrÃ¡zku pro KvalitativnÃ­ vÃ½zkum v pedagogickÃ½ch vÄdÃ¡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4276" y="1644869"/>
            <a:ext cx="155177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538" y="4149080"/>
            <a:ext cx="2843696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627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8" y="116632"/>
            <a:ext cx="10297144" cy="672994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 rot="19244123">
            <a:off x="7144734" y="4485496"/>
            <a:ext cx="2123728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 smtClean="0"/>
          </a:p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Legislativa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7563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1" y="0"/>
            <a:ext cx="8948847" cy="693182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 rot="19244123">
            <a:off x="313712" y="4477666"/>
            <a:ext cx="2123728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 smtClean="0"/>
          </a:p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Veřejně dostupné informace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26660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994"/>
            <a:ext cx="9144000" cy="703970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 rot="19244123">
            <a:off x="313712" y="4477666"/>
            <a:ext cx="2123728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 smtClean="0"/>
          </a:p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Veřejně dostupné informace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63848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Práce s literaturou (3)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 smtClean="0"/>
              <a:t>Nutnost definovat klíčová slova (a jejich varianty) i v angličtině – užitečná pomůcka - slovníky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Vyhledávání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V katalogu knihovny </a:t>
            </a:r>
            <a:r>
              <a:rPr lang="cs-CZ" sz="2000" dirty="0" err="1" smtClean="0"/>
              <a:t>PedF</a:t>
            </a:r>
            <a:r>
              <a:rPr lang="cs-CZ" sz="2000" dirty="0" smtClean="0"/>
              <a:t> MU a dalších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V českém </a:t>
            </a:r>
            <a:r>
              <a:rPr lang="cs-CZ" sz="2000" dirty="0" err="1" smtClean="0"/>
              <a:t>interentu</a:t>
            </a:r>
            <a:r>
              <a:rPr lang="cs-CZ" sz="2000" dirty="0" smtClean="0"/>
              <a:t> (seznam, </a:t>
            </a:r>
            <a:r>
              <a:rPr lang="cs-CZ" sz="2000" dirty="0" err="1" smtClean="0"/>
              <a:t>google</a:t>
            </a:r>
            <a:r>
              <a:rPr lang="cs-CZ" sz="20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V anglických odborných časopisech </a:t>
            </a:r>
          </a:p>
          <a:p>
            <a:pPr lvl="2">
              <a:lnSpc>
                <a:spcPct val="90000"/>
              </a:lnSpc>
            </a:pPr>
            <a:r>
              <a:rPr lang="cs-CZ" sz="1800" dirty="0">
                <a:hlinkClick r:id="rId3"/>
              </a:rPr>
              <a:t>http://</a:t>
            </a:r>
            <a:r>
              <a:rPr lang="cs-CZ" sz="1800" dirty="0" smtClean="0">
                <a:hlinkClick r:id="rId3"/>
              </a:rPr>
              <a:t>katedry.ped.muni.cz/knihovna/e-zdroje/databaze</a:t>
            </a:r>
            <a:endParaRPr lang="cs-CZ" sz="1800" dirty="0" smtClean="0"/>
          </a:p>
          <a:p>
            <a:pPr lvl="3">
              <a:lnSpc>
                <a:spcPct val="90000"/>
              </a:lnSpc>
            </a:pPr>
            <a:r>
              <a:rPr lang="cs-CZ" sz="1600" dirty="0" smtClean="0"/>
              <a:t>EBSCO, </a:t>
            </a:r>
          </a:p>
          <a:p>
            <a:pPr lvl="3">
              <a:lnSpc>
                <a:spcPct val="90000"/>
              </a:lnSpc>
            </a:pPr>
            <a:r>
              <a:rPr lang="cs-CZ" sz="1600" dirty="0" smtClean="0"/>
              <a:t>SCOPUS</a:t>
            </a:r>
          </a:p>
          <a:p>
            <a:pPr lvl="3">
              <a:lnSpc>
                <a:spcPct val="90000"/>
              </a:lnSpc>
            </a:pPr>
            <a:r>
              <a:rPr lang="cs-CZ" sz="1600" dirty="0" smtClean="0"/>
              <a:t>ERIC - </a:t>
            </a:r>
            <a:r>
              <a:rPr lang="cs-CZ" sz="1600" dirty="0" err="1" smtClean="0"/>
              <a:t>Educational</a:t>
            </a:r>
            <a:r>
              <a:rPr lang="cs-CZ" sz="1600" dirty="0" smtClean="0"/>
              <a:t> </a:t>
            </a:r>
            <a:r>
              <a:rPr lang="cs-CZ" sz="1600" dirty="0" err="1" smtClean="0"/>
              <a:t>Resource</a:t>
            </a:r>
            <a:r>
              <a:rPr lang="cs-CZ" sz="1600" dirty="0" smtClean="0"/>
              <a:t> </a:t>
            </a:r>
            <a:r>
              <a:rPr lang="cs-CZ" sz="1600" dirty="0" err="1" smtClean="0"/>
              <a:t>Information</a:t>
            </a:r>
            <a:r>
              <a:rPr lang="cs-CZ" sz="1600" dirty="0" smtClean="0"/>
              <a:t> Center </a:t>
            </a:r>
          </a:p>
          <a:p>
            <a:pPr lvl="3">
              <a:lnSpc>
                <a:spcPct val="90000"/>
              </a:lnSpc>
            </a:pPr>
            <a:r>
              <a:rPr lang="cs-CZ" sz="1600" dirty="0" smtClean="0"/>
              <a:t>JSTOR (…)</a:t>
            </a:r>
          </a:p>
        </p:txBody>
      </p:sp>
    </p:spTree>
    <p:extLst>
      <p:ext uri="{BB962C8B-B14F-4D97-AF65-F5344CB8AC3E}">
        <p14:creationId xmlns:p14="http://schemas.microsoft.com/office/powerpoint/2010/main" val="7696991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093" y="188640"/>
            <a:ext cx="10097116" cy="666936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 rot="19244123">
            <a:off x="313712" y="4631554"/>
            <a:ext cx="2123728" cy="12618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 smtClean="0"/>
          </a:p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Odborné zdroje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53691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2" y="188640"/>
            <a:ext cx="8958717" cy="583264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 rot="19244123">
            <a:off x="313712" y="4631554"/>
            <a:ext cx="2123728" cy="12618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 smtClean="0"/>
          </a:p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Odborné zdroje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17154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009837" cy="590893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 rot="19244123">
            <a:off x="313712" y="4631554"/>
            <a:ext cx="2123728" cy="12618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 smtClean="0"/>
          </a:p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Odborné zdroje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81445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11245054" cy="747495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 rot="19244123">
            <a:off x="313712" y="4631554"/>
            <a:ext cx="2123728" cy="12618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 smtClean="0"/>
          </a:p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Odborné zdroje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72425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časopisy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 rot="19244123">
            <a:off x="313712" y="4631554"/>
            <a:ext cx="2123728" cy="12618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 smtClean="0"/>
          </a:p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Odborné zdroje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76301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8160693" cy="618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5425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 čemu může být učiteli dobrá znalost metodologie pedagogického výzkumu?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6711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691" y="260648"/>
            <a:ext cx="8993309" cy="567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5896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568952" cy="617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51443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260648"/>
            <a:ext cx="8810669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32520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Technické aspekty práce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sz="2400" dirty="0" smtClean="0"/>
              <a:t>Nepracujte s programovým vybavením, se kterým neumíte ;)</a:t>
            </a:r>
          </a:p>
          <a:p>
            <a:r>
              <a:rPr lang="cs-CZ" sz="2400" dirty="0" smtClean="0"/>
              <a:t>Zálohujte průběžně svou práci a nejméně 2x a na různé datové nosiče (</a:t>
            </a:r>
            <a:r>
              <a:rPr lang="cs-CZ" sz="2400" dirty="0" err="1" smtClean="0"/>
              <a:t>flash</a:t>
            </a:r>
            <a:r>
              <a:rPr lang="cs-CZ" sz="2400" dirty="0" smtClean="0"/>
              <a:t> disk, </a:t>
            </a:r>
            <a:r>
              <a:rPr lang="cs-CZ" sz="2400" dirty="0" err="1" smtClean="0"/>
              <a:t>cloud</a:t>
            </a:r>
            <a:r>
              <a:rPr lang="cs-CZ" sz="2400" dirty="0" smtClean="0"/>
              <a:t>) a aspoň jednu zálohu mějte jinde, než máte PC (krádež, požár… ;)</a:t>
            </a:r>
          </a:p>
          <a:p>
            <a:r>
              <a:rPr lang="cs-CZ" sz="2400" dirty="0" smtClean="0"/>
              <a:t>Udržujte i archiv starších verzí práce… pro případ, že aktuální dokument zhavaruje</a:t>
            </a:r>
          </a:p>
          <a:p>
            <a:r>
              <a:rPr lang="cs-CZ" sz="2400" dirty="0" smtClean="0"/>
              <a:t>Sežeňte si někoho, kdo si po Vás práci přečte (20x viděná hloupost je „neviditelná“)</a:t>
            </a:r>
          </a:p>
          <a:p>
            <a:r>
              <a:rPr lang="cs-CZ" sz="2400" dirty="0" smtClean="0"/>
              <a:t>Nezapomeňte zkontrolovat titulní stranu ;)</a:t>
            </a:r>
          </a:p>
        </p:txBody>
      </p:sp>
    </p:spTree>
    <p:extLst>
      <p:ext uri="{BB962C8B-B14F-4D97-AF65-F5344CB8AC3E}">
        <p14:creationId xmlns:p14="http://schemas.microsoft.com/office/powerpoint/2010/main" val="42615430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Prezentace práce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smtClean="0"/>
              <a:t>Naučte se o své práci mluvit (5-6 vět které stručně popíší podstatu problému a Váš přístup k němu)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Na obhajobu si nachystejte stručný projev, který popíše: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Problém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Metodu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Výsledky </a:t>
            </a:r>
          </a:p>
          <a:p>
            <a:pPr lvl="1">
              <a:lnSpc>
                <a:spcPct val="80000"/>
              </a:lnSpc>
            </a:pPr>
            <a:endParaRPr lang="cs-CZ" sz="2000" smtClean="0"/>
          </a:p>
          <a:p>
            <a:pPr>
              <a:lnSpc>
                <a:spcPct val="80000"/>
              </a:lnSpc>
            </a:pPr>
            <a:r>
              <a:rPr lang="cs-CZ" sz="2400" smtClean="0"/>
              <a:t>Oponent není Váš nepřítel, ale člověk, který je placen za to, aby na Vaší práci našel to dobré i to špatné… a že může mít jiný názor pro Vás může být přínosné ;)</a:t>
            </a:r>
          </a:p>
        </p:txBody>
      </p:sp>
    </p:spTree>
    <p:extLst>
      <p:ext uri="{BB962C8B-B14F-4D97-AF65-F5344CB8AC3E}">
        <p14:creationId xmlns:p14="http://schemas.microsoft.com/office/powerpoint/2010/main" val="26231469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Rozšiřující kurzy pro zájemce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Kurzy Ústřední knihovny PdF MUNI</a:t>
            </a:r>
          </a:p>
          <a:p>
            <a:pPr lvl="1"/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katedry.ped.muni.cz/knihovna/sluzby/informacni-vzdelavani</a:t>
            </a:r>
            <a:endParaRPr lang="cs-CZ" dirty="0" smtClean="0"/>
          </a:p>
          <a:p>
            <a:r>
              <a:rPr lang="cs-CZ" dirty="0" smtClean="0"/>
              <a:t>Kurz </a:t>
            </a:r>
            <a:r>
              <a:rPr lang="cs-CZ" dirty="0" err="1" smtClean="0"/>
              <a:t>KPsy</a:t>
            </a:r>
            <a:r>
              <a:rPr lang="cs-CZ" dirty="0" smtClean="0"/>
              <a:t> PdF </a:t>
            </a:r>
            <a:r>
              <a:rPr lang="cs-CZ" dirty="0" smtClean="0"/>
              <a:t>MUNI (pro ty co jsou z Brna a mají v úterý odpoledne volno </a:t>
            </a:r>
            <a:r>
              <a:rPr lang="cs-CZ" dirty="0" smtClean="0">
                <a:sym typeface="Wingdings" panose="05000000000000000000" pitchFamily="2" charset="2"/>
              </a:rPr>
              <a:t>)</a:t>
            </a:r>
            <a:endParaRPr lang="cs-CZ" dirty="0" smtClean="0"/>
          </a:p>
          <a:p>
            <a:pPr lvl="1"/>
            <a:r>
              <a:rPr lang="cs-CZ" dirty="0">
                <a:hlinkClick r:id="rId3"/>
              </a:rPr>
              <a:t>Ps_0002 Metodologický seminář k přípravě diplomových </a:t>
            </a:r>
            <a:r>
              <a:rPr lang="cs-CZ" dirty="0" smtClean="0">
                <a:hlinkClick r:id="rId3"/>
              </a:rPr>
              <a:t>prací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06838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cs-CZ" altLang="cs-CZ" dirty="0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5400" b="1" dirty="0" smtClean="0">
                <a:solidFill>
                  <a:schemeClr val="tx1"/>
                </a:solidFill>
              </a:rPr>
              <a:t>Kvalitativní výzkum</a:t>
            </a:r>
          </a:p>
        </p:txBody>
      </p:sp>
      <p:sp>
        <p:nvSpPr>
          <p:cNvPr id="2050" name="Zástupný symbol pro číslo snímku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336778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B225FF-2BA3-433F-9376-57117DFEAC9D}" type="slidenum">
              <a:rPr lang="cs-CZ" altLang="cs-CZ"/>
              <a:pPr eaLnBrk="1" hangingPunct="1"/>
              <a:t>57</a:t>
            </a:fld>
            <a:endParaRPr lang="cs-CZ" altLang="cs-CZ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Kvalitativní výzkum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Odlišný způsob výzkumu než kvantitativní, protipól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Dnes komplementární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V sociálních vědách dnes preferovaný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U nás zejména: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Pražská školní skupina školní etnografie (Kučera a spol.)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FF MU (projekt kvalitativního výzkumu)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Sociologové (Katrňák atd.)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Na PdF MU ……</a:t>
            </a:r>
          </a:p>
        </p:txBody>
      </p:sp>
    </p:spTree>
    <p:extLst>
      <p:ext uri="{BB962C8B-B14F-4D97-AF65-F5344CB8AC3E}">
        <p14:creationId xmlns:p14="http://schemas.microsoft.com/office/powerpoint/2010/main" val="14174853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C1B19B-CB19-47AB-9087-F3E360BB132F}" type="slidenum">
              <a:rPr lang="cs-CZ" altLang="cs-CZ"/>
              <a:pPr eaLnBrk="1" hangingPunct="1"/>
              <a:t>58</a:t>
            </a:fld>
            <a:endParaRPr lang="cs-CZ" altLang="cs-CZ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Východiska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Terénní práce výzkumníka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Hluboké poznání a jemná analýza konkrétního prostředí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Prostředí = celistvá kultura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Kultura = soubor hodnot, postojů, pravidel chování skupiny lidí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Skupina = obyvatelé městečka, školní třída, mládežnická skupina, učitelský sbor, ….</a:t>
            </a:r>
          </a:p>
        </p:txBody>
      </p:sp>
    </p:spTree>
    <p:extLst>
      <p:ext uri="{BB962C8B-B14F-4D97-AF65-F5344CB8AC3E}">
        <p14:creationId xmlns:p14="http://schemas.microsoft.com/office/powerpoint/2010/main" val="27554619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8214A-7967-4049-BA59-3CD1D4D81FED}" type="slidenum">
              <a:rPr lang="cs-CZ" altLang="cs-CZ"/>
              <a:pPr eaLnBrk="1" hangingPunct="1"/>
              <a:t>59</a:t>
            </a:fld>
            <a:endParaRPr lang="cs-CZ" altLang="cs-CZ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Rysy kvalitativního výzkumu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i="1" smtClean="0"/>
              <a:t>Viz materiály ke kvalitativnímu a kvantitativnímu výzkumu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cs-CZ" altLang="cs-CZ" sz="2800" smtClean="0"/>
              <a:t>Dlouhodobost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Intenzivnost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Podrobný zápis (zaznamenává se skoro vše, pak se analyzuje)</a:t>
            </a:r>
          </a:p>
          <a:p>
            <a:pPr lvl="1" eaLnBrk="1" hangingPunct="1">
              <a:lnSpc>
                <a:spcPct val="80000"/>
              </a:lnSpc>
              <a:spcAft>
                <a:spcPct val="50000"/>
              </a:spcAft>
            </a:pPr>
            <a:r>
              <a:rPr lang="cs-CZ" altLang="cs-CZ" sz="2400" smtClean="0"/>
              <a:t>Během pozorování krátké zápisky, poznámky, pak složení celkového obrazu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Vysvětlování očima zkoumaných osob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smtClean="0"/>
              <a:t>Popis rozdílů, jak se jednotlivé osoby dívají na danou věc, prožívají ji =. Pak složení celistvého, vnitřně diferencovaného obrazu prostředí</a:t>
            </a:r>
          </a:p>
        </p:txBody>
      </p:sp>
    </p:spTree>
    <p:extLst>
      <p:ext uri="{BB962C8B-B14F-4D97-AF65-F5344CB8AC3E}">
        <p14:creationId xmlns:p14="http://schemas.microsoft.com/office/powerpoint/2010/main" val="1649794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03947" y="2779421"/>
            <a:ext cx="7438523" cy="99417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Kde jste se setkali </a:t>
            </a:r>
            <a:br>
              <a:rPr lang="cs-CZ" dirty="0" smtClean="0"/>
            </a:br>
            <a:r>
              <a:rPr lang="cs-CZ" dirty="0" smtClean="0"/>
              <a:t>s pedagogickým výzkumem?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43182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051263-6303-4406-AE6D-3CA88D6B5D11}" type="slidenum">
              <a:rPr lang="cs-CZ" altLang="cs-CZ"/>
              <a:pPr eaLnBrk="1" hangingPunct="1"/>
              <a:t>60</a:t>
            </a:fld>
            <a:endParaRPr lang="cs-CZ" altLang="cs-CZ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Typické metody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Nestrukturované pozorování</a:t>
            </a:r>
          </a:p>
          <a:p>
            <a:pPr lvl="1" eaLnBrk="1" hangingPunct="1"/>
            <a:r>
              <a:rPr lang="cs-CZ" altLang="cs-CZ" smtClean="0"/>
              <a:t>Zejména převažuje tzv. participační pozorování</a:t>
            </a:r>
          </a:p>
          <a:p>
            <a:pPr eaLnBrk="1" hangingPunct="1"/>
            <a:r>
              <a:rPr lang="cs-CZ" altLang="cs-CZ" smtClean="0"/>
              <a:t>Etnografické interview</a:t>
            </a:r>
          </a:p>
          <a:p>
            <a:pPr eaLnBrk="1" hangingPunct="1"/>
            <a:r>
              <a:rPr lang="cs-CZ" altLang="cs-CZ" smtClean="0"/>
              <a:t>Metoda životní historie</a:t>
            </a:r>
          </a:p>
        </p:txBody>
      </p:sp>
    </p:spTree>
    <p:extLst>
      <p:ext uri="{BB962C8B-B14F-4D97-AF65-F5344CB8AC3E}">
        <p14:creationId xmlns:p14="http://schemas.microsoft.com/office/powerpoint/2010/main" val="24658847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A37EC9E-8F04-4C32-9630-CB3C6C0C1A96}" type="slidenum">
              <a:rPr lang="cs-CZ" altLang="cs-CZ"/>
              <a:pPr eaLnBrk="1" hangingPunct="1"/>
              <a:t>61</a:t>
            </a:fld>
            <a:endParaRPr lang="cs-CZ" altLang="cs-CZ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Postup při kvalitativním výzkumu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Analytická indukce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Konstantní komparace</a:t>
            </a:r>
          </a:p>
        </p:txBody>
      </p:sp>
    </p:spTree>
    <p:extLst>
      <p:ext uri="{BB962C8B-B14F-4D97-AF65-F5344CB8AC3E}">
        <p14:creationId xmlns:p14="http://schemas.microsoft.com/office/powerpoint/2010/main" val="37338443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54BDC5C-630F-4DA2-B85E-A19C00549D6B}" type="slidenum">
              <a:rPr lang="cs-CZ" altLang="cs-CZ"/>
              <a:pPr eaLnBrk="1" hangingPunct="1"/>
              <a:t>62</a:t>
            </a:fld>
            <a:endParaRPr lang="cs-CZ" altLang="cs-CZ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Postup analytické indukce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 sz="2400" smtClean="0"/>
              <a:t>Volba,stanovení výzkumného problému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 sz="2400" smtClean="0"/>
              <a:t>Vstup do terénu, sběr údajů o 1 tzv. </a:t>
            </a:r>
            <a:r>
              <a:rPr lang="cs-CZ" altLang="cs-CZ" sz="2400" b="1" i="1" smtClean="0"/>
              <a:t>prvotním případu</a:t>
            </a:r>
            <a:r>
              <a:rPr lang="cs-CZ" altLang="cs-CZ" sz="2400" b="1" smtClean="0"/>
              <a:t> </a:t>
            </a:r>
            <a:r>
              <a:rPr lang="cs-CZ" altLang="cs-CZ" sz="2400" smtClean="0"/>
              <a:t>(1 škola, třída, člověk)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 sz="2400" smtClean="0"/>
              <a:t>Formulování </a:t>
            </a:r>
            <a:r>
              <a:rPr lang="cs-CZ" altLang="cs-CZ" sz="2400" b="1" i="1" smtClean="0"/>
              <a:t>prvotní hypotézy</a:t>
            </a:r>
            <a:r>
              <a:rPr lang="cs-CZ" altLang="cs-CZ" sz="2400" smtClean="0"/>
              <a:t> (nebo teorie) na základě prvotních údajů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 sz="2400" smtClean="0"/>
              <a:t>Rozšíření okruhu zkoumaných osob, ověřování prvotní hypotézy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 sz="2400" smtClean="0"/>
              <a:t>Pokud hypotéza neodpovídá, přeformuluje se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 sz="2400" smtClean="0"/>
              <a:t>Hledání </a:t>
            </a:r>
            <a:r>
              <a:rPr lang="cs-CZ" altLang="cs-CZ" sz="2400" b="1" i="1" smtClean="0"/>
              <a:t>negativních případů</a:t>
            </a:r>
            <a:r>
              <a:rPr lang="cs-CZ" altLang="cs-CZ" sz="2400" smtClean="0"/>
              <a:t> = těch,které nepotvrzují hypotézu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 sz="2400" smtClean="0"/>
              <a:t>Formulace nové hypotézy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 sz="2400" smtClean="0"/>
              <a:t>Pokud již všechny případy hypotéze vyhovují, vytvoření nové </a:t>
            </a:r>
            <a:r>
              <a:rPr lang="cs-CZ" altLang="cs-CZ" sz="2400" b="1" i="1" smtClean="0"/>
              <a:t>teorie</a:t>
            </a:r>
            <a:r>
              <a:rPr lang="cs-CZ" altLang="cs-CZ" sz="2400" smtClean="0"/>
              <a:t> na jejím základě. Pokud ne, proces pokračuje.</a:t>
            </a:r>
          </a:p>
        </p:txBody>
      </p:sp>
    </p:spTree>
    <p:extLst>
      <p:ext uri="{BB962C8B-B14F-4D97-AF65-F5344CB8AC3E}">
        <p14:creationId xmlns:p14="http://schemas.microsoft.com/office/powerpoint/2010/main" val="7620928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147A7C4-6DEC-47EE-A817-3252C3F7DB37}" type="slidenum">
              <a:rPr lang="cs-CZ" altLang="cs-CZ"/>
              <a:pPr eaLnBrk="1" hangingPunct="1"/>
              <a:t>63</a:t>
            </a:fld>
            <a:endParaRPr lang="cs-CZ" altLang="cs-CZ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Zkrácený postup analytické indukce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Celý postup je velmi náročný a zdlouhavý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Někdy se zkracuje: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Hned na začátku se zvolí skupina osob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Okruh se již nerozšiřuje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Formulovaná hypotéza se zdokonaluje pouze ve vztahu k této skupině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Hypotéza vyhovuje ale pouze této skupině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Časově úspornější,ale méně přesné</a:t>
            </a:r>
          </a:p>
        </p:txBody>
      </p:sp>
    </p:spTree>
    <p:extLst>
      <p:ext uri="{BB962C8B-B14F-4D97-AF65-F5344CB8AC3E}">
        <p14:creationId xmlns:p14="http://schemas.microsoft.com/office/powerpoint/2010/main" val="8150932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99BEF58-4247-4F7F-88DD-A2909CA3B269}" type="slidenum">
              <a:rPr lang="cs-CZ" altLang="cs-CZ"/>
              <a:pPr eaLnBrk="1" hangingPunct="1"/>
              <a:t>64</a:t>
            </a:fld>
            <a:endParaRPr lang="cs-CZ" altLang="cs-CZ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Postup konstantní komparace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 sz="2800" smtClean="0"/>
              <a:t>Nestanovuje se hypotéza na začátku, pouze se stanovuje </a:t>
            </a:r>
            <a:r>
              <a:rPr lang="cs-CZ" altLang="cs-CZ" sz="2800" b="1" i="1" smtClean="0"/>
              <a:t>výzkumný problém</a:t>
            </a:r>
            <a:r>
              <a:rPr lang="cs-CZ" altLang="cs-CZ" sz="2800" smtClean="0"/>
              <a:t> a </a:t>
            </a:r>
            <a:r>
              <a:rPr lang="cs-CZ" altLang="cs-CZ" sz="2800" b="1" i="1" smtClean="0"/>
              <a:t>zkoumané osoby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 sz="2800" smtClean="0"/>
              <a:t>Sbírají se údaje, hledají se společné a rozdílné prvky, formulují se </a:t>
            </a:r>
            <a:r>
              <a:rPr lang="cs-CZ" altLang="cs-CZ" sz="2800" b="1" i="1" smtClean="0"/>
              <a:t>kategorie</a:t>
            </a:r>
            <a:r>
              <a:rPr lang="cs-CZ" altLang="cs-CZ" sz="2800" smtClean="0"/>
              <a:t> prvků, třídí se do kategorií, pak se syntetizuje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 sz="2800" smtClean="0"/>
              <a:t>Sběr údajů zaměřený na zpřesnění kategorií – nevhodné kategorie se vylučují, přijímají se nové, zjišťují se vztahy mezi nimi. Formuluje se </a:t>
            </a:r>
            <a:r>
              <a:rPr lang="cs-CZ" altLang="cs-CZ" sz="2800" b="1" i="1" smtClean="0"/>
              <a:t>hypotéza</a:t>
            </a:r>
            <a:r>
              <a:rPr lang="cs-CZ" altLang="cs-CZ" sz="2800" smtClean="0"/>
              <a:t>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 sz="2800" smtClean="0"/>
              <a:t>Další zpřesňování pohledu – nacházení společných rysů a pravidelností</a:t>
            </a:r>
          </a:p>
        </p:txBody>
      </p:sp>
    </p:spTree>
    <p:extLst>
      <p:ext uri="{BB962C8B-B14F-4D97-AF65-F5344CB8AC3E}">
        <p14:creationId xmlns:p14="http://schemas.microsoft.com/office/powerpoint/2010/main" val="39003499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03FCAF-8E7A-4D30-99A8-D624EBE6158F}" type="slidenum">
              <a:rPr lang="cs-CZ" altLang="cs-CZ"/>
              <a:pPr eaLnBrk="1" hangingPunct="1"/>
              <a:t>65</a:t>
            </a:fld>
            <a:endParaRPr lang="cs-CZ" altLang="cs-CZ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Postup konstantní komparace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Jedná se o sled kroků, které probíhají současně</a:t>
            </a:r>
          </a:p>
          <a:p>
            <a:pPr eaLnBrk="1" hangingPunct="1"/>
            <a:r>
              <a:rPr lang="cs-CZ" altLang="cs-CZ" smtClean="0"/>
              <a:t>Neustále se srovnává, komparují se data a kategorie</a:t>
            </a:r>
          </a:p>
          <a:p>
            <a:pPr eaLnBrk="1" hangingPunct="1"/>
            <a:r>
              <a:rPr lang="cs-CZ" altLang="cs-CZ" smtClean="0"/>
              <a:t>Dokud se nedospěje k uspokojivému vysvětlení jevů (teorii)</a:t>
            </a:r>
          </a:p>
        </p:txBody>
      </p:sp>
    </p:spTree>
    <p:extLst>
      <p:ext uri="{BB962C8B-B14F-4D97-AF65-F5344CB8AC3E}">
        <p14:creationId xmlns:p14="http://schemas.microsoft.com/office/powerpoint/2010/main" val="25276158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F0B01D-39CB-46F5-BFD9-09C1EBC2766B}" type="slidenum">
              <a:rPr lang="cs-CZ" altLang="cs-CZ"/>
              <a:pPr eaLnBrk="1" hangingPunct="1"/>
              <a:t>66</a:t>
            </a:fld>
            <a:endParaRPr lang="cs-CZ" altLang="cs-CZ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smtClean="0"/>
              <a:t>Výběr případů </a:t>
            </a:r>
            <a:br>
              <a:rPr lang="cs-CZ" altLang="cs-CZ" sz="4000" smtClean="0"/>
            </a:br>
            <a:r>
              <a:rPr lang="cs-CZ" altLang="cs-CZ" sz="4000" smtClean="0"/>
              <a:t>v kvalitativním výzkumu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eaLnBrk="1" hangingPunct="1"/>
            <a:r>
              <a:rPr lang="cs-CZ" altLang="cs-CZ" b="1" i="1" smtClean="0"/>
              <a:t>Záměrný výběr</a:t>
            </a:r>
            <a:r>
              <a:rPr lang="cs-CZ" altLang="cs-CZ" smtClean="0"/>
              <a:t> – proto, aby osoby byly vhodné (měly potřebné vědomosti a zkušenosti)</a:t>
            </a:r>
          </a:p>
          <a:p>
            <a:pPr lvl="2" eaLnBrk="1" hangingPunct="1"/>
            <a:r>
              <a:rPr lang="cs-CZ" altLang="cs-CZ" smtClean="0"/>
              <a:t>Nikdy se nepoužívá náhodný výběr (požadovaný u kvantitativního výzkumu)</a:t>
            </a:r>
          </a:p>
          <a:p>
            <a:pPr eaLnBrk="1" hangingPunct="1"/>
            <a:r>
              <a:rPr lang="cs-CZ" altLang="cs-CZ" smtClean="0"/>
              <a:t>Vždy </a:t>
            </a:r>
            <a:r>
              <a:rPr lang="cs-CZ" altLang="cs-CZ" b="1" i="1" smtClean="0"/>
              <a:t>reprezentativní </a:t>
            </a:r>
            <a:r>
              <a:rPr lang="cs-CZ" altLang="cs-CZ" smtClean="0"/>
              <a:t>(jiné pojetí než u kvantit. výzkumu)</a:t>
            </a:r>
          </a:p>
          <a:p>
            <a:pPr lvl="1" eaLnBrk="1" hangingPunct="1"/>
            <a:r>
              <a:rPr lang="cs-CZ" altLang="cs-CZ" smtClean="0"/>
              <a:t>Osoby dobře reprezentují dané prostředí </a:t>
            </a:r>
          </a:p>
          <a:p>
            <a:pPr lvl="2" eaLnBrk="1" hangingPunct="1"/>
            <a:r>
              <a:rPr lang="cs-CZ" altLang="cs-CZ" smtClean="0"/>
              <a:t>dokonale dané prostředí znají, dlouho v něm žili…</a:t>
            </a:r>
          </a:p>
        </p:txBody>
      </p:sp>
    </p:spTree>
    <p:extLst>
      <p:ext uri="{BB962C8B-B14F-4D97-AF65-F5344CB8AC3E}">
        <p14:creationId xmlns:p14="http://schemas.microsoft.com/office/powerpoint/2010/main" val="27367878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84FF41-CA9C-4F8F-B320-DBBB0867B101}" type="slidenum">
              <a:rPr lang="cs-CZ" altLang="cs-CZ"/>
              <a:pPr eaLnBrk="1" hangingPunct="1"/>
              <a:t>67</a:t>
            </a:fld>
            <a:endParaRPr lang="cs-CZ" altLang="cs-CZ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Výběr případů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mtClean="0"/>
              <a:t>Používá se </a:t>
            </a:r>
            <a:r>
              <a:rPr lang="cs-CZ" altLang="cs-CZ" b="1" i="1" smtClean="0"/>
              <a:t>kumulativní výběr</a:t>
            </a:r>
            <a:r>
              <a:rPr lang="cs-CZ" altLang="cs-CZ" smtClean="0"/>
              <a:t> 	</a:t>
            </a:r>
          </a:p>
          <a:p>
            <a:pPr lvl="1" eaLnBrk="1" hangingPunct="1"/>
            <a:r>
              <a:rPr lang="cs-CZ" altLang="cs-CZ" smtClean="0"/>
              <a:t>podmnožina záměrného výběru</a:t>
            </a:r>
          </a:p>
          <a:p>
            <a:pPr lvl="1" eaLnBrk="1" hangingPunct="1"/>
            <a:r>
              <a:rPr lang="cs-CZ" altLang="cs-CZ" smtClean="0"/>
              <a:t>začíná se s 1 člověkem, malou skupinkou</a:t>
            </a:r>
          </a:p>
          <a:p>
            <a:pPr lvl="1" eaLnBrk="1" hangingPunct="1"/>
            <a:r>
              <a:rPr lang="cs-CZ" altLang="cs-CZ" smtClean="0"/>
              <a:t>okruh se rozšiřuje</a:t>
            </a:r>
          </a:p>
          <a:p>
            <a:pPr lvl="1" eaLnBrk="1" hangingPunct="1"/>
            <a:r>
              <a:rPr lang="cs-CZ" altLang="cs-CZ" smtClean="0"/>
              <a:t>Tzv. </a:t>
            </a:r>
            <a:r>
              <a:rPr lang="cs-CZ" altLang="cs-CZ" i="1" smtClean="0"/>
              <a:t>snowball sampling</a:t>
            </a:r>
            <a:r>
              <a:rPr lang="cs-CZ" altLang="cs-CZ" smtClean="0"/>
              <a:t> (</a:t>
            </a:r>
            <a:r>
              <a:rPr lang="cs-CZ" altLang="cs-CZ" b="1" i="1" smtClean="0"/>
              <a:t>sněhová koule</a:t>
            </a:r>
            <a:r>
              <a:rPr lang="cs-CZ" altLang="cs-CZ" smtClean="0"/>
              <a:t>)</a:t>
            </a:r>
          </a:p>
          <a:p>
            <a:pPr eaLnBrk="1" hangingPunct="1">
              <a:buFontTx/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386945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426C13-3DE9-4A46-BECF-589EFFD07FB2}" type="slidenum">
              <a:rPr lang="cs-CZ" altLang="cs-CZ"/>
              <a:pPr eaLnBrk="1" hangingPunct="1"/>
              <a:t>68</a:t>
            </a:fld>
            <a:endParaRPr lang="cs-CZ" altLang="cs-CZ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Výběr případů – další možnosti 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mtClean="0"/>
              <a:t>Používají se i další varianty:</a:t>
            </a:r>
          </a:p>
          <a:p>
            <a:pPr eaLnBrk="1" hangingPunct="1"/>
            <a:r>
              <a:rPr lang="cs-CZ" altLang="cs-CZ" b="1" smtClean="0"/>
              <a:t>Výběr extrémních případů</a:t>
            </a:r>
          </a:p>
          <a:p>
            <a:pPr lvl="2" eaLnBrk="1" hangingPunct="1"/>
            <a:r>
              <a:rPr lang="cs-CZ" altLang="cs-CZ" smtClean="0"/>
              <a:t>Vybere se učitel, který způsobuje konflikty v učitelském sboru</a:t>
            </a:r>
          </a:p>
          <a:p>
            <a:pPr eaLnBrk="1" hangingPunct="1"/>
            <a:r>
              <a:rPr lang="cs-CZ" altLang="cs-CZ" b="1" smtClean="0"/>
              <a:t>Výběr případů s dobrou reputací</a:t>
            </a:r>
          </a:p>
          <a:p>
            <a:pPr lvl="2" eaLnBrk="1" hangingPunct="1"/>
            <a:r>
              <a:rPr lang="cs-CZ" altLang="cs-CZ" smtClean="0"/>
              <a:t>Vybere se škola, která je známa dobrými vztahy s rodiči</a:t>
            </a:r>
          </a:p>
          <a:p>
            <a:pPr lvl="2" eaLnBrk="1" hangingPunct="1"/>
            <a:r>
              <a:rPr lang="cs-CZ" altLang="cs-CZ" smtClean="0"/>
              <a:t>Rodina, jejíž děti jsou mimořádně talentované</a:t>
            </a:r>
          </a:p>
          <a:p>
            <a:pPr lvl="2" eaLnBrk="1" hangingPunct="1">
              <a:buFontTx/>
              <a:buNone/>
            </a:pPr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846757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941DAF7-1D9C-415E-A9C7-982A7FCB3880}" type="slidenum">
              <a:rPr lang="cs-CZ" altLang="cs-CZ"/>
              <a:pPr eaLnBrk="1" hangingPunct="1"/>
              <a:t>69</a:t>
            </a:fld>
            <a:endParaRPr lang="cs-CZ" altLang="cs-CZ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96461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4000" smtClean="0"/>
              <a:t>Výběr případů </a:t>
            </a:r>
            <a:br>
              <a:rPr lang="cs-CZ" altLang="cs-CZ" sz="4000" smtClean="0"/>
            </a:br>
            <a:r>
              <a:rPr lang="cs-CZ" altLang="cs-CZ" sz="4000" smtClean="0"/>
              <a:t>– srovnání s kvantitativním přístupem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eaLnBrk="1" hangingPunct="1"/>
            <a:r>
              <a:rPr lang="cs-CZ" altLang="cs-CZ" smtClean="0"/>
              <a:t>Ve srovnání s kvantitativním výzkumem se zkoumá méně případů</a:t>
            </a:r>
          </a:p>
          <a:p>
            <a:pPr eaLnBrk="1" hangingPunct="1"/>
            <a:r>
              <a:rPr lang="cs-CZ" altLang="cs-CZ" smtClean="0"/>
              <a:t>Jde však o intenzivní, hluboké zkoumání</a:t>
            </a:r>
          </a:p>
          <a:p>
            <a:pPr lvl="1" eaLnBrk="1" hangingPunct="1"/>
            <a:r>
              <a:rPr lang="cs-CZ" altLang="cs-CZ" smtClean="0"/>
              <a:t>E povrchní, impresní postřehy</a:t>
            </a:r>
          </a:p>
          <a:p>
            <a:pPr eaLnBrk="1" hangingPunct="1"/>
            <a:r>
              <a:rPr lang="cs-CZ" altLang="cs-CZ" smtClean="0"/>
              <a:t>Často se odhalí mnoho nových, překvapujících skutečností</a:t>
            </a:r>
          </a:p>
          <a:p>
            <a:pPr eaLnBrk="1" hangingPunct="1">
              <a:buFontTx/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746224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843839" y="2815516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Jakou máte zkušenost </a:t>
            </a:r>
            <a:br>
              <a:rPr lang="cs-CZ" dirty="0" smtClean="0"/>
            </a:br>
            <a:r>
              <a:rPr lang="cs-CZ" dirty="0" smtClean="0"/>
              <a:t>s pedagogickým výzkumem?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73497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A1F7FD-7BDC-40CB-A148-0B04F922FAFF}" type="slidenum">
              <a:rPr lang="cs-CZ" altLang="cs-CZ"/>
              <a:pPr eaLnBrk="1" hangingPunct="1"/>
              <a:t>70</a:t>
            </a:fld>
            <a:endParaRPr lang="cs-CZ" altLang="cs-CZ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Vstup do terénu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Je v kvalitativním výzkumu klíčový moment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2000" smtClean="0"/>
              <a:t>Sblížení se zkoumanými osobami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2000" smtClean="0"/>
              <a:t>Akceptování výzkumníka je podmínkou výzkumu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 i="1" smtClean="0"/>
              <a:t>Vrátný </a:t>
            </a:r>
            <a:r>
              <a:rPr lang="cs-CZ" altLang="cs-CZ" sz="2800" smtClean="0"/>
              <a:t>(gatekeeper) – pochopí výzkum, otevře prostředí výzkumníkovi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 i="1" smtClean="0"/>
              <a:t>Sponzoři </a:t>
            </a:r>
            <a:r>
              <a:rPr lang="cs-CZ" altLang="cs-CZ" sz="2800" smtClean="0"/>
              <a:t>– společní známí, zprostředkují první kontakty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 i="1" smtClean="0"/>
              <a:t>Utajení </a:t>
            </a:r>
            <a:r>
              <a:rPr lang="cs-CZ" altLang="cs-CZ" sz="2800" smtClean="0"/>
              <a:t>(covert research) – výzkumník pracuje jako člen skupiny, skupina neví,že ji zkoumá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2000" smtClean="0"/>
              <a:t>Učitel je výzkumníkem – náročné učit a zároveň to sledovat a zapisovat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Důležitý je vzhled, oblečení – zejména pro děti a učitele</a:t>
            </a:r>
          </a:p>
        </p:txBody>
      </p:sp>
    </p:spTree>
    <p:extLst>
      <p:ext uri="{BB962C8B-B14F-4D97-AF65-F5344CB8AC3E}">
        <p14:creationId xmlns:p14="http://schemas.microsoft.com/office/powerpoint/2010/main" val="1635837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723126-9E2F-4231-8074-45668EAEA9A4}" type="slidenum">
              <a:rPr lang="cs-CZ" altLang="cs-CZ"/>
              <a:pPr eaLnBrk="1" hangingPunct="1"/>
              <a:t>71</a:t>
            </a:fld>
            <a:endParaRPr lang="cs-CZ" altLang="cs-CZ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smtClean="0"/>
              <a:t>Validita a reliabilita u kvalitativního výzkumu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Reliabilita je slabinou</a:t>
            </a:r>
          </a:p>
          <a:p>
            <a:pPr eaLnBrk="1" hangingPunct="1"/>
            <a:r>
              <a:rPr lang="cs-CZ" altLang="cs-CZ" smtClean="0"/>
              <a:t>Validita je silnou silnou stránkou</a:t>
            </a:r>
          </a:p>
        </p:txBody>
      </p:sp>
    </p:spTree>
    <p:extLst>
      <p:ext uri="{BB962C8B-B14F-4D97-AF65-F5344CB8AC3E}">
        <p14:creationId xmlns:p14="http://schemas.microsoft.com/office/powerpoint/2010/main" val="420478507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95A4FE8-283F-43E9-A2D9-F300898029FF}" type="slidenum">
              <a:rPr lang="cs-CZ" altLang="cs-CZ"/>
              <a:pPr eaLnBrk="1" hangingPunct="1"/>
              <a:t>72</a:t>
            </a:fld>
            <a:endParaRPr lang="cs-CZ" altLang="cs-CZ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Reliabilita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/>
              <a:t>Kvalitativní výzkum je protipólem kvantitativního</a:t>
            </a:r>
          </a:p>
          <a:p>
            <a:pPr eaLnBrk="1" hangingPunct="1"/>
            <a:endParaRPr lang="cs-CZ" altLang="cs-CZ" sz="2800" smtClean="0"/>
          </a:p>
          <a:p>
            <a:pPr eaLnBrk="1" hangingPunct="1"/>
            <a:r>
              <a:rPr lang="cs-CZ" altLang="cs-CZ" sz="2800" smtClean="0"/>
              <a:t>Zkoumají se specifické situace (než typické) =&gt; není možno vyhovět základnímu požadavku reliability – replikovat výzkum</a:t>
            </a:r>
          </a:p>
          <a:p>
            <a:pPr lvl="2" eaLnBrk="1" hangingPunct="1"/>
            <a:r>
              <a:rPr lang="cs-CZ" altLang="cs-CZ" sz="2000" smtClean="0"/>
              <a:t>Situace se totiž mění</a:t>
            </a:r>
          </a:p>
          <a:p>
            <a:pPr lvl="2" eaLnBrk="1" hangingPunct="1"/>
            <a:endParaRPr lang="cs-CZ" altLang="cs-CZ" sz="2000" smtClean="0"/>
          </a:p>
          <a:p>
            <a:pPr eaLnBrk="1" hangingPunct="1"/>
            <a:r>
              <a:rPr lang="cs-CZ" altLang="cs-CZ" sz="2800" smtClean="0"/>
              <a:t>Povinností je popsat přesně metody a postupy, aby si čtenář mohl ověřit korektnost postupu</a:t>
            </a:r>
          </a:p>
        </p:txBody>
      </p:sp>
    </p:spTree>
    <p:extLst>
      <p:ext uri="{BB962C8B-B14F-4D97-AF65-F5344CB8AC3E}">
        <p14:creationId xmlns:p14="http://schemas.microsoft.com/office/powerpoint/2010/main" val="15125502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8A3AB69-820E-4D6A-8775-B53EE6ECCAD2}" type="slidenum">
              <a:rPr lang="cs-CZ" altLang="cs-CZ"/>
              <a:pPr eaLnBrk="1" hangingPunct="1"/>
              <a:t>73</a:t>
            </a:fld>
            <a:endParaRPr lang="cs-CZ" altLang="cs-CZ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Validita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mtClean="0"/>
              <a:t>Zabezpečuje se </a:t>
            </a:r>
          </a:p>
          <a:p>
            <a:pPr lvl="1" eaLnBrk="1" hangingPunct="1"/>
            <a:r>
              <a:rPr lang="cs-CZ" altLang="cs-CZ" smtClean="0"/>
              <a:t>dlouhodobostí výzkumu</a:t>
            </a:r>
          </a:p>
          <a:p>
            <a:pPr lvl="1" eaLnBrk="1" hangingPunct="1"/>
            <a:r>
              <a:rPr lang="cs-CZ" altLang="cs-CZ" smtClean="0"/>
              <a:t>přímým kontaktem s realitou</a:t>
            </a:r>
          </a:p>
          <a:p>
            <a:pPr lvl="1" eaLnBrk="1" hangingPunct="1"/>
            <a:r>
              <a:rPr lang="cs-CZ" altLang="cs-CZ" smtClean="0"/>
              <a:t>rozsáhlým,velmi konkrétním, výstižným, přesným popisem; často s použitím autentických citátů</a:t>
            </a:r>
          </a:p>
          <a:p>
            <a:pPr eaLnBrk="1" hangingPunct="1">
              <a:buFontTx/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47723261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DDE094-1F77-4C26-B8DF-9155B053FE43}" type="slidenum">
              <a:rPr lang="cs-CZ" altLang="cs-CZ"/>
              <a:pPr eaLnBrk="1" hangingPunct="1"/>
              <a:t>74</a:t>
            </a:fld>
            <a:endParaRPr lang="cs-CZ" altLang="cs-CZ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Triangulace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cs-CZ" altLang="cs-CZ" sz="2400" smtClean="0"/>
              <a:t>Důležitý prostředek k podpoře validity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cs-CZ" altLang="cs-CZ" sz="2400" smtClean="0"/>
              <a:t>Protínání (z navigace, geodézie), křížová validizace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cs-CZ" altLang="cs-CZ" sz="2400" smtClean="0"/>
              <a:t>Několik způsobů: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 sz="2000" b="1" smtClean="0"/>
              <a:t>Použití více zdrojů údajů</a:t>
            </a:r>
          </a:p>
          <a:p>
            <a:pPr marL="1295400" lvl="2" indent="-381000" eaLnBrk="1" hangingPunct="1">
              <a:lnSpc>
                <a:spcPct val="90000"/>
              </a:lnSpc>
            </a:pPr>
            <a:r>
              <a:rPr lang="cs-CZ" altLang="cs-CZ" sz="1800" smtClean="0"/>
              <a:t>Výroky osob o události a novinové články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 sz="2000" b="1" smtClean="0"/>
              <a:t>Více metod sběru údajů</a:t>
            </a:r>
          </a:p>
          <a:p>
            <a:pPr marL="1295400" lvl="2" indent="-381000" eaLnBrk="1" hangingPunct="1">
              <a:lnSpc>
                <a:spcPct val="90000"/>
              </a:lnSpc>
            </a:pPr>
            <a:r>
              <a:rPr lang="cs-CZ" altLang="cs-CZ" sz="1800" smtClean="0"/>
              <a:t>Každá uchopí téma z jiného úhlu</a:t>
            </a:r>
          </a:p>
          <a:p>
            <a:pPr marL="1295400" lvl="2" indent="-381000" eaLnBrk="1" hangingPunct="1">
              <a:lnSpc>
                <a:spcPct val="90000"/>
              </a:lnSpc>
            </a:pPr>
            <a:r>
              <a:rPr lang="cs-CZ" altLang="cs-CZ" sz="1800" smtClean="0"/>
              <a:t>Např. participační pozorování, interview, studium dokumentů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 sz="2000" b="1" smtClean="0"/>
              <a:t>Triangulace výzkumníků</a:t>
            </a:r>
          </a:p>
          <a:p>
            <a:pPr marL="1295400" lvl="2" indent="-381000" eaLnBrk="1" hangingPunct="1">
              <a:lnSpc>
                <a:spcPct val="90000"/>
              </a:lnSpc>
            </a:pPr>
            <a:r>
              <a:rPr lang="cs-CZ" altLang="cs-CZ" sz="1800" smtClean="0"/>
              <a:t>Více osob zkoumá, konfrontují se jejich závěry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 sz="2000" b="1" smtClean="0"/>
              <a:t>Více teoretických přístupů</a:t>
            </a:r>
          </a:p>
          <a:p>
            <a:pPr marL="1295400" lvl="2" indent="-381000" eaLnBrk="1" hangingPunct="1">
              <a:lnSpc>
                <a:spcPct val="90000"/>
              </a:lnSpc>
            </a:pPr>
            <a:r>
              <a:rPr lang="cs-CZ" altLang="cs-CZ" sz="1800" smtClean="0"/>
              <a:t>Umožní to podívat se na zjištěné údaje z více hledisek</a:t>
            </a:r>
          </a:p>
        </p:txBody>
      </p:sp>
    </p:spTree>
    <p:extLst>
      <p:ext uri="{BB962C8B-B14F-4D97-AF65-F5344CB8AC3E}">
        <p14:creationId xmlns:p14="http://schemas.microsoft.com/office/powerpoint/2010/main" val="12150689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4B9BBC-2453-410C-843A-7D64C31C23AF}" type="slidenum">
              <a:rPr lang="cs-CZ" altLang="cs-CZ"/>
              <a:pPr eaLnBrk="1" hangingPunct="1"/>
              <a:t>75</a:t>
            </a:fld>
            <a:endParaRPr lang="cs-CZ" altLang="cs-CZ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Metody kvalitativního výzkumu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Hlavní metodou je výzkumník sám – porozumět lidem a událostem</a:t>
            </a:r>
          </a:p>
          <a:p>
            <a:pPr eaLnBrk="1" hangingPunct="1"/>
            <a:r>
              <a:rPr lang="cs-CZ" altLang="cs-CZ" smtClean="0"/>
              <a:t>Výzkumné metody mají své ustálené kroky, ulehčí práci v terénu a zpracování údajů</a:t>
            </a:r>
          </a:p>
        </p:txBody>
      </p:sp>
    </p:spTree>
    <p:extLst>
      <p:ext uri="{BB962C8B-B14F-4D97-AF65-F5344CB8AC3E}">
        <p14:creationId xmlns:p14="http://schemas.microsoft.com/office/powerpoint/2010/main" val="129131038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16A2683-C945-405C-9732-540D63A0B7A7}" type="slidenum">
              <a:rPr lang="cs-CZ" altLang="cs-CZ"/>
              <a:pPr eaLnBrk="1" hangingPunct="1"/>
              <a:t>76</a:t>
            </a:fld>
            <a:endParaRPr lang="cs-CZ" altLang="cs-CZ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smtClean="0"/>
              <a:t>Pozorování</a:t>
            </a:r>
            <a:br>
              <a:rPr lang="cs-CZ" altLang="cs-CZ" sz="4000" smtClean="0"/>
            </a:br>
            <a:r>
              <a:rPr lang="cs-CZ" altLang="cs-CZ" sz="4000" smtClean="0"/>
              <a:t> v kvalitativním výzkumu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Používá se </a:t>
            </a:r>
            <a:r>
              <a:rPr lang="cs-CZ" altLang="cs-CZ" sz="2800" b="1" i="1" smtClean="0"/>
              <a:t>nestrukturované pozorování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Nepoužívají se pozorovací systémy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Stanoveny jsou pouze události,jevy, osoby, které se pozorují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=&gt; pružný přístup, odhalují se nové, nečekané jevy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Několik variant – dle selektivnosti záznamu událostí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b="1" smtClean="0"/>
              <a:t>Vzorky událostí</a:t>
            </a:r>
            <a:r>
              <a:rPr lang="cs-CZ" altLang="cs-CZ" sz="2400" smtClean="0"/>
              <a:t> (selektivní)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b="1" smtClean="0"/>
              <a:t>Terénní zápisky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b="1" smtClean="0"/>
              <a:t>Participační pozorování</a:t>
            </a:r>
            <a:r>
              <a:rPr lang="cs-CZ" altLang="cs-CZ" sz="2400" smtClean="0"/>
              <a:t> (výzkumník se spoluúčastní)</a:t>
            </a:r>
          </a:p>
        </p:txBody>
      </p:sp>
    </p:spTree>
    <p:extLst>
      <p:ext uri="{BB962C8B-B14F-4D97-AF65-F5344CB8AC3E}">
        <p14:creationId xmlns:p14="http://schemas.microsoft.com/office/powerpoint/2010/main" val="323753788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28151A-FF0E-4B7B-83A9-CD658F6EBDFE}" type="slidenum">
              <a:rPr lang="cs-CZ" altLang="cs-CZ"/>
              <a:pPr eaLnBrk="1" hangingPunct="1"/>
              <a:t>77</a:t>
            </a:fld>
            <a:endParaRPr lang="cs-CZ" altLang="cs-CZ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Etnografické interview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5516562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Liší se od kvantitativního interview</a:t>
            </a:r>
          </a:p>
          <a:p>
            <a:pPr lvl="1" eaLnBrk="1" hangingPunct="1"/>
            <a:r>
              <a:rPr lang="cs-CZ" altLang="cs-CZ" sz="2400" smtClean="0"/>
              <a:t>Snaží se zjistit, jak lidé interpretují svět kolem sebe, jaké významy připisují událostem</a:t>
            </a:r>
          </a:p>
          <a:p>
            <a:pPr lvl="1" eaLnBrk="1" hangingPunct="1"/>
            <a:r>
              <a:rPr lang="cs-CZ" altLang="cs-CZ" sz="2400" b="1" smtClean="0"/>
              <a:t>Informant </a:t>
            </a:r>
            <a:r>
              <a:rPr lang="cs-CZ" altLang="cs-CZ" sz="2400" smtClean="0"/>
              <a:t>(ne respondent) – informuje, odhaluje, ne odpovídá jen na otázky</a:t>
            </a:r>
          </a:p>
          <a:p>
            <a:pPr lvl="1" eaLnBrk="1" hangingPunct="1"/>
            <a:r>
              <a:rPr lang="cs-CZ" altLang="cs-CZ" sz="2400" smtClean="0"/>
              <a:t>Naslouchá více, nehovoří skoro, monolog, výzkumník by měl hovořit méně než informant</a:t>
            </a:r>
          </a:p>
          <a:p>
            <a:pPr lvl="2" eaLnBrk="1" hangingPunct="1"/>
            <a:r>
              <a:rPr lang="cs-CZ" altLang="cs-CZ" sz="2000" smtClean="0"/>
              <a:t>Základní pravidlo: čím hovoří jeden méně, tím více hovoří druhý</a:t>
            </a:r>
          </a:p>
          <a:p>
            <a:pPr lvl="1" eaLnBrk="1" hangingPunct="1"/>
            <a:r>
              <a:rPr lang="cs-CZ" altLang="cs-CZ" sz="2400" smtClean="0"/>
              <a:t>Projevuje sympatie</a:t>
            </a:r>
          </a:p>
          <a:p>
            <a:pPr lvl="1" eaLnBrk="1" hangingPunct="1"/>
            <a:r>
              <a:rPr lang="cs-CZ" altLang="cs-CZ" sz="2400" smtClean="0"/>
              <a:t>Čte se mezi řádky</a:t>
            </a:r>
          </a:p>
          <a:p>
            <a:pPr lvl="1" eaLnBrk="1" hangingPunct="1"/>
            <a:r>
              <a:rPr lang="cs-CZ" altLang="cs-CZ" sz="2400" smtClean="0"/>
              <a:t>Nestrukturované nebo strukturované s širokými otázkami</a:t>
            </a:r>
          </a:p>
          <a:p>
            <a:pPr lvl="1" eaLnBrk="1" hangingPunct="1"/>
            <a:endParaRPr lang="cs-CZ" altLang="cs-CZ" sz="2400" smtClean="0"/>
          </a:p>
        </p:txBody>
      </p:sp>
    </p:spTree>
    <p:extLst>
      <p:ext uri="{BB962C8B-B14F-4D97-AF65-F5344CB8AC3E}">
        <p14:creationId xmlns:p14="http://schemas.microsoft.com/office/powerpoint/2010/main" val="7777035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9777E7-6E94-4E0A-9B26-47DEA33C44E5}" type="slidenum">
              <a:rPr lang="cs-CZ" altLang="cs-CZ"/>
              <a:pPr eaLnBrk="1" hangingPunct="1"/>
              <a:t>78</a:t>
            </a:fld>
            <a:endParaRPr lang="cs-CZ" altLang="cs-CZ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Etnografické interview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4000" cy="5300662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Liší se od kvantitativního interview</a:t>
            </a:r>
          </a:p>
          <a:p>
            <a:pPr lvl="1" eaLnBrk="1" hangingPunct="1"/>
            <a:r>
              <a:rPr lang="cs-CZ" altLang="cs-CZ" sz="2400" smtClean="0"/>
              <a:t>Přátelský rozhovor</a:t>
            </a:r>
          </a:p>
          <a:p>
            <a:pPr lvl="1" eaLnBrk="1" hangingPunct="1"/>
            <a:r>
              <a:rPr lang="cs-CZ" altLang="cs-CZ" sz="2400" smtClean="0"/>
              <a:t>Informant někdy ani neví, že se jedná o interview</a:t>
            </a:r>
          </a:p>
          <a:p>
            <a:pPr lvl="1" eaLnBrk="1" hangingPunct="1"/>
            <a:r>
              <a:rPr lang="cs-CZ" altLang="cs-CZ" sz="2400" smtClean="0"/>
              <a:t>Atmosféra uvolněná</a:t>
            </a:r>
          </a:p>
          <a:p>
            <a:pPr lvl="1" eaLnBrk="1" hangingPunct="1"/>
            <a:r>
              <a:rPr lang="cs-CZ" altLang="cs-CZ" sz="2400" smtClean="0"/>
              <a:t>Realizuje se v přirozeném prostředí informanta Serie interview – prohlubuje se téma, opakuje se, bere se z jiného úhlu pohledu nebo se bere další téma, otázky se opakují</a:t>
            </a:r>
          </a:p>
          <a:p>
            <a:pPr lvl="1" eaLnBrk="1" hangingPunct="1"/>
            <a:r>
              <a:rPr lang="cs-CZ" altLang="cs-CZ" sz="2400" smtClean="0"/>
              <a:t>Používá se jazyk, výrazy informanta (ne vědecký apod.)</a:t>
            </a:r>
          </a:p>
          <a:p>
            <a:pPr lvl="1" eaLnBrk="1" hangingPunct="1"/>
            <a:r>
              <a:rPr lang="cs-CZ" altLang="cs-CZ" sz="2400" smtClean="0"/>
              <a:t>Tón řeči se má přibližovat běžné, každodenní komunikaci</a:t>
            </a:r>
          </a:p>
          <a:p>
            <a:pPr lvl="1" eaLnBrk="1" hangingPunct="1"/>
            <a:r>
              <a:rPr lang="cs-CZ" altLang="cs-CZ" sz="2400" smtClean="0"/>
              <a:t>Výzkumník považuje informanta za sobě rovného</a:t>
            </a:r>
          </a:p>
        </p:txBody>
      </p:sp>
    </p:spTree>
    <p:extLst>
      <p:ext uri="{BB962C8B-B14F-4D97-AF65-F5344CB8AC3E}">
        <p14:creationId xmlns:p14="http://schemas.microsoft.com/office/powerpoint/2010/main" val="362386926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8AE2D5B-F94D-40E8-8DC8-E6D7390DE588}" type="slidenum">
              <a:rPr lang="cs-CZ" altLang="cs-CZ"/>
              <a:pPr eaLnBrk="1" hangingPunct="1"/>
              <a:t>79</a:t>
            </a:fld>
            <a:endParaRPr lang="cs-CZ" altLang="cs-CZ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Etnografické interview II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8893175" cy="5040312"/>
          </a:xfrm>
        </p:spPr>
        <p:txBody>
          <a:bodyPr/>
          <a:lstStyle/>
          <a:p>
            <a:pPr eaLnBrk="1" hangingPunct="1"/>
            <a:r>
              <a:rPr lang="cs-CZ" altLang="cs-CZ" smtClean="0"/>
              <a:t>Interview vždy začíná „zahřátím“ informanta – nejprve se začíná běžným rozhovorem </a:t>
            </a:r>
          </a:p>
          <a:p>
            <a:pPr eaLnBrk="1" hangingPunct="1"/>
            <a:r>
              <a:rPr lang="cs-CZ" altLang="cs-CZ" smtClean="0"/>
              <a:t>Tím se nastolí </a:t>
            </a:r>
            <a:r>
              <a:rPr lang="cs-CZ" altLang="cs-CZ" b="1" i="1" smtClean="0"/>
              <a:t>raport</a:t>
            </a:r>
            <a:r>
              <a:rPr lang="cs-CZ" altLang="cs-CZ" smtClean="0"/>
              <a:t> = příjemné, uvolněné ovzduší mezi výzkumníkem a informantem</a:t>
            </a:r>
          </a:p>
          <a:p>
            <a:pPr lvl="1" eaLnBrk="1" hangingPunct="1"/>
            <a:r>
              <a:rPr lang="cs-CZ" altLang="cs-CZ" smtClean="0"/>
              <a:t>Příznakem toho, že raport nevznikl, jsou jednoslovné odpovědi informanta</a:t>
            </a:r>
          </a:p>
          <a:p>
            <a:pPr eaLnBrk="1" hangingPunct="1"/>
            <a:r>
              <a:rPr lang="cs-CZ" altLang="cs-CZ" smtClean="0"/>
              <a:t>Obvykle se interview nepoužívá jako samostatná metoda, ale je </a:t>
            </a:r>
            <a:r>
              <a:rPr lang="cs-CZ" altLang="cs-CZ" u="sng" smtClean="0"/>
              <a:t>součástí více metod</a:t>
            </a:r>
            <a:r>
              <a:rPr lang="cs-CZ" altLang="cs-CZ" smtClean="0"/>
              <a:t> (pozorování, analýzy artefaktů atd.)</a:t>
            </a:r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69998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K čemu </a:t>
            </a:r>
            <a:br>
              <a:rPr lang="cs-CZ" dirty="0"/>
            </a:br>
            <a:r>
              <a:rPr lang="cs-CZ" dirty="0"/>
              <a:t>může být pedagogický výzkum </a:t>
            </a:r>
            <a:br>
              <a:rPr lang="cs-CZ" dirty="0"/>
            </a:br>
            <a:r>
              <a:rPr lang="cs-CZ" dirty="0"/>
              <a:t>užitečný?</a:t>
            </a:r>
          </a:p>
        </p:txBody>
      </p:sp>
    </p:spTree>
    <p:extLst>
      <p:ext uri="{BB962C8B-B14F-4D97-AF65-F5344CB8AC3E}">
        <p14:creationId xmlns:p14="http://schemas.microsoft.com/office/powerpoint/2010/main" val="232039606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3016C3F-E3A5-4461-8C5E-27293D898E03}" type="slidenum">
              <a:rPr lang="cs-CZ" altLang="cs-CZ"/>
              <a:pPr eaLnBrk="1" hangingPunct="1"/>
              <a:t>80</a:t>
            </a:fld>
            <a:endParaRPr lang="cs-CZ" altLang="cs-CZ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Etnografické interview II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8893175" cy="5040312"/>
          </a:xfrm>
        </p:spPr>
        <p:txBody>
          <a:bodyPr/>
          <a:lstStyle/>
          <a:p>
            <a:pPr eaLnBrk="1" hangingPunct="1"/>
            <a:r>
              <a:rPr lang="cs-CZ" altLang="cs-CZ" smtClean="0"/>
              <a:t>Zjištěné údaje se ověřují specifickým způsobem – </a:t>
            </a:r>
            <a:r>
              <a:rPr lang="cs-CZ" altLang="cs-CZ" b="1" smtClean="0"/>
              <a:t>zpětná verifikace</a:t>
            </a:r>
            <a:r>
              <a:rPr lang="cs-CZ" altLang="cs-CZ" smtClean="0"/>
              <a:t> </a:t>
            </a:r>
          </a:p>
          <a:p>
            <a:pPr lvl="1" eaLnBrk="1" hangingPunct="1"/>
            <a:r>
              <a:rPr lang="cs-CZ" altLang="cs-CZ" smtClean="0"/>
              <a:t>výzkumník se vrátí k informantovi (až interview přepíše a po určitém časovém odstupu)</a:t>
            </a:r>
          </a:p>
          <a:p>
            <a:pPr lvl="1" eaLnBrk="1" hangingPunct="1"/>
            <a:r>
              <a:rPr lang="cs-CZ" altLang="cs-CZ" smtClean="0"/>
              <a:t> a ověřuje, zda to, co ten odpověděl, zda to správně pochopil</a:t>
            </a:r>
          </a:p>
          <a:p>
            <a:pPr lvl="1" eaLnBrk="1" hangingPunct="1">
              <a:buFontTx/>
              <a:buChar char="-"/>
            </a:pPr>
            <a:r>
              <a:rPr lang="cs-CZ" altLang="cs-CZ" smtClean="0"/>
              <a:t>Informant často poskytne další důležité informace</a:t>
            </a:r>
          </a:p>
          <a:p>
            <a:pPr lvl="1" eaLnBrk="1" hangingPunct="1">
              <a:buFontTx/>
              <a:buChar char="-"/>
            </a:pPr>
            <a:r>
              <a:rPr lang="cs-CZ" altLang="cs-CZ" smtClean="0"/>
              <a:t>Problematika se prohloubí</a:t>
            </a:r>
          </a:p>
          <a:p>
            <a:pPr lvl="1" eaLnBrk="1" hangingPunct="1">
              <a:buFontTx/>
              <a:buChar char="-"/>
            </a:pPr>
            <a:r>
              <a:rPr lang="cs-CZ" altLang="cs-CZ" smtClean="0"/>
              <a:t>Etické – informant má právo vědět, jaks e jeho slova zapsala a vysvětlila</a:t>
            </a:r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86156229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FCBA10F-3C06-4A52-B8BD-CE946A25401F}" type="slidenum">
              <a:rPr lang="cs-CZ" altLang="cs-CZ"/>
              <a:pPr eaLnBrk="1" hangingPunct="1"/>
              <a:t>81</a:t>
            </a:fld>
            <a:endParaRPr lang="cs-CZ" altLang="cs-CZ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Pražská skupina školní etnografie 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36838"/>
            <a:ext cx="8229600" cy="25209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mtClean="0"/>
              <a:t>http://userweb.pedf.cuni.cz/kpsp/etnografie/vyzkum.htm</a:t>
            </a:r>
          </a:p>
        </p:txBody>
      </p:sp>
    </p:spTree>
    <p:extLst>
      <p:ext uri="{BB962C8B-B14F-4D97-AF65-F5344CB8AC3E}">
        <p14:creationId xmlns:p14="http://schemas.microsoft.com/office/powerpoint/2010/main" val="177940922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795B7CD-699E-40D7-BEB4-C906FA4662EC}" type="slidenum">
              <a:rPr lang="cs-CZ" altLang="cs-CZ"/>
              <a:pPr eaLnBrk="1" hangingPunct="1"/>
              <a:t>82</a:t>
            </a:fld>
            <a:endParaRPr lang="cs-CZ" altLang="cs-CZ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smtClean="0"/>
              <a:t>Qualitative Research Resources </a:t>
            </a:r>
            <a:br>
              <a:rPr lang="cs-CZ" altLang="cs-CZ" sz="4000" smtClean="0"/>
            </a:br>
            <a:r>
              <a:rPr lang="cs-CZ" altLang="cs-CZ" sz="4000" smtClean="0"/>
              <a:t>on the Internet 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65400"/>
            <a:ext cx="8229600" cy="3560763"/>
          </a:xfrm>
        </p:spPr>
        <p:txBody>
          <a:bodyPr/>
          <a:lstStyle/>
          <a:p>
            <a:pPr eaLnBrk="1" hangingPunct="1"/>
            <a:r>
              <a:rPr lang="cs-CZ" altLang="cs-CZ" smtClean="0"/>
              <a:t>http://www.nova.edu/ssss/QR/qualres.html</a:t>
            </a:r>
          </a:p>
        </p:txBody>
      </p:sp>
    </p:spTree>
    <p:extLst>
      <p:ext uri="{BB962C8B-B14F-4D97-AF65-F5344CB8AC3E}">
        <p14:creationId xmlns:p14="http://schemas.microsoft.com/office/powerpoint/2010/main" val="3989186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 koho může být užitečný?</a:t>
            </a:r>
            <a:endParaRPr lang="cs-CZ" dirty="0"/>
          </a:p>
        </p:txBody>
      </p:sp>
      <p:sp>
        <p:nvSpPr>
          <p:cNvPr id="4" name="Nadpis 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200" dirty="0"/>
              <a:t>Student učitelství, student pedagogiky a příbuzných disciplín</a:t>
            </a:r>
          </a:p>
          <a:p>
            <a:endParaRPr lang="cs-CZ" sz="4200" dirty="0"/>
          </a:p>
          <a:p>
            <a:r>
              <a:rPr lang="cs-CZ" sz="4200" dirty="0"/>
              <a:t>Učitel</a:t>
            </a:r>
          </a:p>
          <a:p>
            <a:r>
              <a:rPr lang="cs-CZ" sz="4200" dirty="0"/>
              <a:t>Ředitel</a:t>
            </a:r>
          </a:p>
          <a:p>
            <a:r>
              <a:rPr lang="cs-CZ" sz="4200" dirty="0"/>
              <a:t>Škola</a:t>
            </a:r>
          </a:p>
          <a:p>
            <a:endParaRPr lang="cs-CZ" sz="4200" dirty="0"/>
          </a:p>
          <a:p>
            <a:r>
              <a:rPr lang="cs-CZ" sz="4200" dirty="0"/>
              <a:t>Rodiče</a:t>
            </a:r>
          </a:p>
          <a:p>
            <a:r>
              <a:rPr lang="cs-CZ" sz="4200" dirty="0"/>
              <a:t>Žáci</a:t>
            </a:r>
          </a:p>
          <a:p>
            <a:endParaRPr lang="cs-CZ" sz="4200" dirty="0"/>
          </a:p>
          <a:p>
            <a:r>
              <a:rPr lang="cs-CZ" sz="4200" dirty="0"/>
              <a:t>Vzdělavatelé učitelů</a:t>
            </a:r>
          </a:p>
          <a:p>
            <a:endParaRPr lang="cs-CZ" sz="4200" dirty="0"/>
          </a:p>
          <a:p>
            <a:r>
              <a:rPr lang="cs-CZ" sz="4200" dirty="0"/>
              <a:t>Vzdělávací politika/politici</a:t>
            </a:r>
          </a:p>
          <a:p>
            <a:endParaRPr lang="cs-CZ" sz="4200" dirty="0"/>
          </a:p>
          <a:p>
            <a:r>
              <a:rPr lang="cs-CZ" sz="4200" dirty="0"/>
              <a:t>Lidé pracující ve vzdělávání</a:t>
            </a:r>
          </a:p>
          <a:p>
            <a:r>
              <a:rPr lang="cs-CZ" sz="4200" dirty="0"/>
              <a:t>Lidé se vzdělávající</a:t>
            </a:r>
          </a:p>
          <a:p>
            <a:endParaRPr lang="cs-CZ" sz="4200" dirty="0"/>
          </a:p>
          <a:p>
            <a:endParaRPr lang="cs-CZ" sz="4200" dirty="0"/>
          </a:p>
          <a:p>
            <a:r>
              <a:rPr lang="cs-CZ" sz="4200" dirty="0"/>
              <a:t>Pro koho dál?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57767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427</TotalTime>
  <Words>3302</Words>
  <Application>Microsoft Office PowerPoint</Application>
  <PresentationFormat>Předvádění na obrazovce (4:3)</PresentationFormat>
  <Paragraphs>563</Paragraphs>
  <Slides>82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82</vt:i4>
      </vt:variant>
    </vt:vector>
  </HeadingPairs>
  <TitlesOfParts>
    <vt:vector size="92" baseType="lpstr">
      <vt:lpstr>Arial</vt:lpstr>
      <vt:lpstr>Arial Narrow</vt:lpstr>
      <vt:lpstr>Garamond</vt:lpstr>
      <vt:lpstr>Mangal</vt:lpstr>
      <vt:lpstr>Times New Roman</vt:lpstr>
      <vt:lpstr>Tw Cen MT</vt:lpstr>
      <vt:lpstr>Verdana</vt:lpstr>
      <vt:lpstr>Wingdings</vt:lpstr>
      <vt:lpstr>Wingdings 2</vt:lpstr>
      <vt:lpstr>Medián</vt:lpstr>
      <vt:lpstr>Výzkum v pedagogické praxi  Jan Mareš Kpsych PdF MU, Brno </vt:lpstr>
      <vt:lpstr>Kontakt</vt:lpstr>
      <vt:lpstr>Od kdy do kdy a co za to</vt:lpstr>
      <vt:lpstr>Co číst?</vt:lpstr>
      <vt:lpstr>K čemu může být učiteli dobrá znalost metodologie pedagogického výzkumu?</vt:lpstr>
      <vt:lpstr>Kde jste se setkali  s pedagogickým výzkumem?</vt:lpstr>
      <vt:lpstr>Jakou máte zkušenost  s pedagogickým výzkumem?</vt:lpstr>
      <vt:lpstr>Prezentace aplikace PowerPoint</vt:lpstr>
      <vt:lpstr>Pro koho může být užitečný?</vt:lpstr>
      <vt:lpstr>Příklady</vt:lpstr>
      <vt:lpstr>Jaké vidíte nedostatky  pedagogického výzkumu?</vt:lpstr>
      <vt:lpstr>K čemu může být  pedagogický výzkum a metodologie  pro Vás osobně užitečný?</vt:lpstr>
      <vt:lpstr>Výzkum v pedagogické praxi</vt:lpstr>
      <vt:lpstr>Munich, CERGE institut – mezinárodní srovnání</vt:lpstr>
      <vt:lpstr>Věda a její infastruktura (ČR)</vt:lpstr>
      <vt:lpstr>Příklady dobrého výzkumu (čítanka)</vt:lpstr>
      <vt:lpstr>JAK VZNIKAJÍ POZNATKY?</vt:lpstr>
      <vt:lpstr>Věda (a odbornost) jako puzzle </vt:lpstr>
      <vt:lpstr>APA styl (jak definujeme dílky v puzzle)</vt:lpstr>
      <vt:lpstr>Struktura práce (volně dle APA)</vt:lpstr>
      <vt:lpstr>Metodologie</vt:lpstr>
      <vt:lpstr>Když se řekne… věda</vt:lpstr>
      <vt:lpstr>MAPA VÝZKUMU CO VŠECHNO PATŘÍ DO VÝZKUMU?</vt:lpstr>
      <vt:lpstr>Výzkumný vzorek (Soukup, Kočvarová, 2016)</vt:lpstr>
      <vt:lpstr>Etické aspekty výzkumu</vt:lpstr>
      <vt:lpstr>KONCEPČNÍ A PRAKTICKÁ STRÁNKA VÝZKUMU</vt:lpstr>
      <vt:lpstr>JAK POZNÁM DOBROU VÝZKUMNOU OTÁZKU?</vt:lpstr>
      <vt:lpstr>JAK POZNÁM DOBROU VÝZKUMNOU OTÁZKU?</vt:lpstr>
      <vt:lpstr>ZÁKLADNÍ CHYBY PŘI FORMULOVÁNÍ VÝZKUMNÉ OTÁZKY</vt:lpstr>
      <vt:lpstr>JAKÉ JSOU ZÁKLADNÍ CÍLE VĚDECKÉHO SNAŽENÍ?</vt:lpstr>
      <vt:lpstr>JAKÉ JSOU ZÁKLADNÍ CÍLE VĚDECKÉHO SNAŽENÍ?</vt:lpstr>
      <vt:lpstr>CO JE TO HYPOTÉZA A JAK VZNIKÁ?</vt:lpstr>
      <vt:lpstr>Výzkumná otázka a dotazování</vt:lpstr>
      <vt:lpstr>Prezentace aplikace PowerPoint</vt:lpstr>
      <vt:lpstr>Přínos Educational Science pro další obory  - Aster (1990) uvádí:</vt:lpstr>
      <vt:lpstr>Práce s literaturou</vt:lpstr>
      <vt:lpstr>Prezentace aplikace PowerPoint</vt:lpstr>
      <vt:lpstr>Výsledkem práce s literaturou je přehledová studie (teoretický úvod) a také dobrá diskuse výsledků</vt:lpstr>
      <vt:lpstr>Práce s literaturou (2)</vt:lpstr>
      <vt:lpstr>Prezentace aplikace PowerPoint</vt:lpstr>
      <vt:lpstr>Prezentace aplikace PowerPoint</vt:lpstr>
      <vt:lpstr>Prezentace aplikace PowerPoint</vt:lpstr>
      <vt:lpstr>Práce s literaturou (3)</vt:lpstr>
      <vt:lpstr>Prezentace aplikace PowerPoint</vt:lpstr>
      <vt:lpstr>Prezentace aplikace PowerPoint</vt:lpstr>
      <vt:lpstr>Prezentace aplikace PowerPoint</vt:lpstr>
      <vt:lpstr>Prezentace aplikace PowerPoint</vt:lpstr>
      <vt:lpstr>časopisy</vt:lpstr>
      <vt:lpstr>Prezentace aplikace PowerPoint</vt:lpstr>
      <vt:lpstr>Prezentace aplikace PowerPoint</vt:lpstr>
      <vt:lpstr>Prezentace aplikace PowerPoint</vt:lpstr>
      <vt:lpstr>Prezentace aplikace PowerPoint</vt:lpstr>
      <vt:lpstr>Technické aspekty práce</vt:lpstr>
      <vt:lpstr>Prezentace práce</vt:lpstr>
      <vt:lpstr>Rozšiřující kurzy pro zájemce</vt:lpstr>
      <vt:lpstr>Kvalitativní výzkum</vt:lpstr>
      <vt:lpstr>Kvalitativní výzkum</vt:lpstr>
      <vt:lpstr>Východiska</vt:lpstr>
      <vt:lpstr>Rysy kvalitativního výzkumu</vt:lpstr>
      <vt:lpstr>Typické metody</vt:lpstr>
      <vt:lpstr>Postup při kvalitativním výzkumu</vt:lpstr>
      <vt:lpstr>Postup analytické indukce</vt:lpstr>
      <vt:lpstr>Zkrácený postup analytické indukce</vt:lpstr>
      <vt:lpstr>Postup konstantní komparace</vt:lpstr>
      <vt:lpstr>Postup konstantní komparace</vt:lpstr>
      <vt:lpstr>Výběr případů  v kvalitativním výzkumu</vt:lpstr>
      <vt:lpstr>Výběr případů</vt:lpstr>
      <vt:lpstr>Výběr případů – další možnosti </vt:lpstr>
      <vt:lpstr>Výběr případů  – srovnání s kvantitativním přístupem</vt:lpstr>
      <vt:lpstr>Vstup do terénu</vt:lpstr>
      <vt:lpstr>Validita a reliabilita u kvalitativního výzkumu</vt:lpstr>
      <vt:lpstr>Reliabilita</vt:lpstr>
      <vt:lpstr>Validita</vt:lpstr>
      <vt:lpstr>Triangulace</vt:lpstr>
      <vt:lpstr>Metody kvalitativního výzkumu</vt:lpstr>
      <vt:lpstr>Pozorování  v kvalitativním výzkumu</vt:lpstr>
      <vt:lpstr>Etnografické interview</vt:lpstr>
      <vt:lpstr>Etnografické interview</vt:lpstr>
      <vt:lpstr>Etnografické interview II</vt:lpstr>
      <vt:lpstr>Etnografické interview II</vt:lpstr>
      <vt:lpstr>Pražská skupina školní etnografie </vt:lpstr>
      <vt:lpstr>Qualitative Research Resources  on the Internet 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Závěrečná práce</dc:title>
  <dc:creator>Jan Mares</dc:creator>
  <cp:lastModifiedBy>Jan Mareš</cp:lastModifiedBy>
  <cp:revision>54</cp:revision>
  <dcterms:created xsi:type="dcterms:W3CDTF">2007-10-05T07:25:22Z</dcterms:created>
  <dcterms:modified xsi:type="dcterms:W3CDTF">2019-10-03T13:21:27Z</dcterms:modified>
</cp:coreProperties>
</file>