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9"/>
  </p:notesMasterIdLst>
  <p:sldIdLst>
    <p:sldId id="256" r:id="rId2"/>
    <p:sldId id="280" r:id="rId3"/>
    <p:sldId id="360" r:id="rId4"/>
    <p:sldId id="351" r:id="rId5"/>
    <p:sldId id="358" r:id="rId6"/>
    <p:sldId id="359" r:id="rId7"/>
    <p:sldId id="361" r:id="rId8"/>
    <p:sldId id="295" r:id="rId9"/>
    <p:sldId id="349" r:id="rId10"/>
    <p:sldId id="346" r:id="rId11"/>
    <p:sldId id="347" r:id="rId12"/>
    <p:sldId id="265" r:id="rId13"/>
    <p:sldId id="298" r:id="rId14"/>
    <p:sldId id="355" r:id="rId15"/>
    <p:sldId id="296" r:id="rId16"/>
    <p:sldId id="356" r:id="rId17"/>
    <p:sldId id="297" r:id="rId18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87"/>
  </p:normalViewPr>
  <p:slideViewPr>
    <p:cSldViewPr>
      <p:cViewPr varScale="1">
        <p:scale>
          <a:sx n="110" d="100"/>
          <a:sy n="110" d="100"/>
        </p:scale>
        <p:origin x="43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71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d.muni.cz/wlib/neweb/index.php?sekce=3" TargetMode="External"/><Relationship Id="rId7" Type="http://schemas.openxmlformats.org/officeDocument/2006/relationships/hyperlink" Target="http://www.nadani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vp.cz/" TargetMode="External"/><Relationship Id="rId5" Type="http://schemas.openxmlformats.org/officeDocument/2006/relationships/hyperlink" Target="https://ezdroje.muni.cz/" TargetMode="External"/><Relationship Id="rId4" Type="http://schemas.openxmlformats.org/officeDocument/2006/relationships/hyperlink" Target="http://pdfweb.truni.sk/jop/index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p5286T_kn0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5128328"/>
            <a:ext cx="7140443" cy="662874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sz="4400" dirty="0" err="1" smtClean="0"/>
              <a:t>pedagogickÁ</a:t>
            </a:r>
            <a:r>
              <a:rPr lang="cs-CZ" sz="4400" dirty="0" smtClean="0"/>
              <a:t> </a:t>
            </a:r>
            <a:r>
              <a:rPr lang="cs-CZ" sz="4400" dirty="0"/>
              <a:t>psychologie</a:t>
            </a:r>
            <a:endParaRPr lang="en-GB" sz="4400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Úvodní setkání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Literatura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9190037" cy="4956175"/>
          </a:xfrm>
        </p:spPr>
        <p:txBody>
          <a:bodyPr/>
          <a:lstStyle/>
          <a:p>
            <a:r>
              <a:rPr lang="cs-CZ" dirty="0" smtClean="0"/>
              <a:t>Jak se pozná odborná informace(vědecky ověřená) ?</a:t>
            </a:r>
          </a:p>
          <a:p>
            <a:r>
              <a:rPr lang="cs-CZ" dirty="0" smtClean="0"/>
              <a:t>Čím se liší od informace získané od autority?</a:t>
            </a:r>
          </a:p>
          <a:p>
            <a:r>
              <a:rPr lang="cs-CZ" dirty="0" smtClean="0"/>
              <a:t>Čím se liší od praktické zkušenosti?</a:t>
            </a:r>
          </a:p>
          <a:p>
            <a:r>
              <a:rPr lang="cs-CZ" dirty="0" smtClean="0"/>
              <a:t>Jakým způsobem je možné tyto zdroje informací v odborném životě učitelském využívat?</a:t>
            </a:r>
          </a:p>
          <a:p>
            <a:endParaRPr lang="cs-CZ" dirty="0" smtClean="0"/>
          </a:p>
          <a:p>
            <a:r>
              <a:rPr lang="cs-CZ" dirty="0" smtClean="0"/>
              <a:t>Co je cílem práce s odbornými informacemi? Nestačí talent a zkušenost?</a:t>
            </a:r>
          </a:p>
        </p:txBody>
      </p:sp>
    </p:spTree>
    <p:extLst>
      <p:ext uri="{BB962C8B-B14F-4D97-AF65-F5344CB8AC3E}">
        <p14:creationId xmlns:p14="http://schemas.microsoft.com/office/powerpoint/2010/main" val="3752404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5625"/>
            <a:ext cx="9075738" cy="760413"/>
          </a:xfrm>
        </p:spPr>
        <p:txBody>
          <a:bodyPr lIns="0" tIns="0" rIns="0" bIns="0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smtClean="0"/>
              <a:t>Literatura</a:t>
            </a:r>
            <a:endParaRPr lang="en-GB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20725" y="1835150"/>
            <a:ext cx="8772525" cy="5503943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Doporučená</a:t>
            </a:r>
            <a:r>
              <a:rPr lang="en-GB" sz="1800" dirty="0" smtClean="0"/>
              <a:t> </a:t>
            </a:r>
            <a:r>
              <a:rPr lang="en-GB" sz="1800" dirty="0" err="1" smtClean="0"/>
              <a:t>literatura</a:t>
            </a:r>
            <a:r>
              <a:rPr lang="cs-CZ" sz="1800" dirty="0" smtClean="0"/>
              <a:t> (vč. přednášek a odkazů v </a:t>
            </a:r>
            <a:r>
              <a:rPr lang="cs-CZ" sz="1800" dirty="0" err="1" smtClean="0"/>
              <a:t>ISu</a:t>
            </a:r>
            <a:r>
              <a:rPr lang="cs-CZ" sz="1800" dirty="0" smtClean="0"/>
              <a:t>)</a:t>
            </a:r>
            <a:endParaRPr lang="en-GB" sz="18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Odborná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r>
              <a:rPr lang="cs-CZ" sz="1800" dirty="0" smtClean="0"/>
              <a:t> (obvyklá s důrazem na)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>
                <a:hlinkClick r:id="rId3"/>
              </a:rPr>
              <a:t>http://www.</a:t>
            </a:r>
            <a:r>
              <a:rPr lang="cs-CZ" sz="1600" dirty="0" err="1" smtClean="0">
                <a:hlinkClick r:id="rId3"/>
              </a:rPr>
              <a:t>ped.muni.cz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wlib</a:t>
            </a:r>
            <a:r>
              <a:rPr lang="cs-CZ" sz="1600" dirty="0" smtClean="0">
                <a:hlinkClick r:id="rId3"/>
              </a:rPr>
              <a:t>/</a:t>
            </a:r>
            <a:r>
              <a:rPr lang="cs-CZ" sz="1600" dirty="0" err="1" smtClean="0">
                <a:hlinkClick r:id="rId3"/>
              </a:rPr>
              <a:t>neweb</a:t>
            </a:r>
            <a:r>
              <a:rPr lang="cs-CZ" sz="1600" dirty="0" smtClean="0">
                <a:hlinkClick r:id="rId3"/>
              </a:rPr>
              <a:t>/index.</a:t>
            </a:r>
            <a:r>
              <a:rPr lang="cs-CZ" sz="1600" dirty="0" err="1" smtClean="0">
                <a:hlinkClick r:id="rId3"/>
              </a:rPr>
              <a:t>php</a:t>
            </a:r>
            <a:r>
              <a:rPr lang="cs-CZ" sz="1600" dirty="0" smtClean="0">
                <a:hlinkClick r:id="rId3"/>
              </a:rPr>
              <a:t>?sekce=3</a:t>
            </a:r>
            <a:r>
              <a:rPr lang="cs-CZ" sz="1600" dirty="0" smtClean="0"/>
              <a:t> 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Pedagogika</a:t>
            </a:r>
            <a:r>
              <a:rPr lang="cs-CZ" sz="1600" dirty="0" smtClean="0"/>
              <a:t>, Studia </a:t>
            </a:r>
            <a:r>
              <a:rPr lang="cs-CZ" sz="1600" dirty="0" err="1" smtClean="0"/>
              <a:t>Paedagogica</a:t>
            </a:r>
            <a:r>
              <a:rPr lang="cs-CZ" sz="1600" dirty="0" smtClean="0"/>
              <a:t>, Orbis </a:t>
            </a:r>
            <a:r>
              <a:rPr lang="cs-CZ" sz="1600" dirty="0" err="1" smtClean="0"/>
              <a:t>Scholae</a:t>
            </a:r>
            <a:r>
              <a:rPr lang="cs-CZ" sz="1600" dirty="0" smtClean="0"/>
              <a:t>, Pedagogická orientace, Komenský, </a:t>
            </a:r>
            <a:r>
              <a:rPr lang="en-US" sz="1600" dirty="0" err="1" smtClean="0">
                <a:hlinkClick r:id="rId4"/>
              </a:rPr>
              <a:t>Pedagogický</a:t>
            </a:r>
            <a:r>
              <a:rPr lang="en-US" sz="1600" dirty="0" smtClean="0">
                <a:hlinkClick r:id="rId4"/>
              </a:rPr>
              <a:t> </a:t>
            </a:r>
            <a:r>
              <a:rPr lang="en-US" sz="1600" dirty="0" err="1" smtClean="0">
                <a:hlinkClick r:id="rId4"/>
              </a:rPr>
              <a:t>časopis</a:t>
            </a:r>
            <a:r>
              <a:rPr lang="en-US" sz="1600" dirty="0" smtClean="0">
                <a:hlinkClick r:id="rId4"/>
              </a:rPr>
              <a:t> / Journal of Pedagogy</a:t>
            </a:r>
            <a:r>
              <a:rPr lang="cs-CZ" sz="1600" dirty="0" smtClean="0"/>
              <a:t> (…)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Psychológia</a:t>
            </a:r>
            <a:r>
              <a:rPr lang="en-GB" sz="1600" dirty="0" smtClean="0"/>
              <a:t> a </a:t>
            </a:r>
            <a:r>
              <a:rPr lang="en-GB" sz="1600" dirty="0" err="1" smtClean="0"/>
              <a:t>pato</a:t>
            </a:r>
            <a:r>
              <a:rPr lang="en-GB" sz="1600" dirty="0" smtClean="0"/>
              <a:t> </a:t>
            </a:r>
            <a:r>
              <a:rPr lang="en-GB" sz="1600" dirty="0" err="1" smtClean="0"/>
              <a:t>psychológia</a:t>
            </a:r>
            <a:r>
              <a:rPr lang="en-GB" sz="1600" dirty="0" smtClean="0"/>
              <a:t> </a:t>
            </a:r>
            <a:r>
              <a:rPr lang="en-GB" sz="1600" dirty="0" err="1" smtClean="0"/>
              <a:t>dieťaťa</a:t>
            </a:r>
            <a:endParaRPr lang="cs-CZ" sz="1600" dirty="0" smtClean="0"/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Populární</a:t>
            </a:r>
            <a:r>
              <a:rPr lang="en-GB" sz="1800" dirty="0" smtClean="0"/>
              <a:t> </a:t>
            </a:r>
            <a:r>
              <a:rPr lang="en-GB" sz="1800" dirty="0" err="1" smtClean="0"/>
              <a:t>periodika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Moderní</a:t>
            </a:r>
            <a:r>
              <a:rPr lang="en-GB" sz="1600" dirty="0" smtClean="0"/>
              <a:t> </a:t>
            </a:r>
            <a:r>
              <a:rPr lang="en-GB" sz="1600" dirty="0" err="1" smtClean="0"/>
              <a:t>vyučování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Učitelské</a:t>
            </a:r>
            <a:r>
              <a:rPr lang="en-GB" sz="1600" dirty="0" smtClean="0"/>
              <a:t> </a:t>
            </a:r>
            <a:r>
              <a:rPr lang="en-GB" sz="1600" dirty="0" err="1" smtClean="0"/>
              <a:t>noviny</a:t>
            </a:r>
            <a:r>
              <a:rPr lang="en-GB" sz="1600" dirty="0" smtClean="0"/>
              <a:t> (...)</a:t>
            </a:r>
          </a:p>
          <a:p>
            <a:pPr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800" dirty="0" err="1" smtClean="0"/>
              <a:t>Internetové</a:t>
            </a:r>
            <a:r>
              <a:rPr lang="en-GB" sz="1800" dirty="0" smtClean="0"/>
              <a:t> </a:t>
            </a:r>
            <a:r>
              <a:rPr lang="en-GB" sz="1800" dirty="0" err="1" smtClean="0"/>
              <a:t>zdroje</a:t>
            </a:r>
            <a:endParaRPr lang="en-GB" sz="18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sz="1600" dirty="0" smtClean="0"/>
              <a:t>Online knihovny (viz web knihovny</a:t>
            </a:r>
            <a:r>
              <a:rPr lang="cs-CZ" sz="1600" dirty="0"/>
              <a:t>) - </a:t>
            </a:r>
            <a:r>
              <a:rPr lang="cs-CZ" sz="1600" dirty="0">
                <a:hlinkClick r:id="rId5"/>
              </a:rPr>
              <a:t>https://ezdroje.muni.cz</a:t>
            </a:r>
            <a:r>
              <a:rPr lang="cs-CZ" sz="1600" dirty="0" smtClean="0">
                <a:hlinkClick r:id="rId5"/>
              </a:rPr>
              <a:t>/</a:t>
            </a:r>
            <a:r>
              <a:rPr lang="cs-CZ" sz="1600" dirty="0" smtClean="0"/>
              <a:t> 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Stránky</a:t>
            </a:r>
            <a:r>
              <a:rPr lang="en-GB" sz="1600" dirty="0" smtClean="0"/>
              <a:t> </a:t>
            </a:r>
            <a:r>
              <a:rPr lang="en-GB" sz="1600" dirty="0" err="1" smtClean="0"/>
              <a:t>např</a:t>
            </a:r>
            <a:r>
              <a:rPr lang="en-GB" sz="1600" dirty="0" smtClean="0"/>
              <a:t>. </a:t>
            </a:r>
            <a:r>
              <a:rPr lang="cs-CZ" sz="1600" dirty="0" smtClean="0">
                <a:hlinkClick r:id="rId6"/>
              </a:rPr>
              <a:t>www.rvp.cz</a:t>
            </a:r>
            <a:r>
              <a:rPr lang="cs-CZ" sz="1600" dirty="0" smtClean="0"/>
              <a:t> </a:t>
            </a:r>
            <a:endParaRPr lang="en-GB" sz="1600" dirty="0" smtClean="0"/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Databáze</a:t>
            </a:r>
            <a:r>
              <a:rPr lang="en-GB" sz="1600" dirty="0" smtClean="0"/>
              <a:t> (ERIC, JSTOR</a:t>
            </a:r>
            <a:r>
              <a:rPr lang="cs-CZ" sz="1600" dirty="0" smtClean="0"/>
              <a:t>…</a:t>
            </a:r>
            <a:r>
              <a:rPr lang="en-GB" sz="1600" dirty="0" smtClean="0"/>
              <a:t>)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sz="1600" dirty="0" err="1" smtClean="0"/>
              <a:t>Svépomocné</a:t>
            </a:r>
            <a:r>
              <a:rPr lang="en-GB" sz="1600" dirty="0" smtClean="0"/>
              <a:t> </a:t>
            </a:r>
            <a:r>
              <a:rPr lang="en-GB" sz="1600" dirty="0" err="1" smtClean="0"/>
              <a:t>skupiny</a:t>
            </a:r>
            <a:r>
              <a:rPr lang="cs-CZ" sz="1600" dirty="0" smtClean="0"/>
              <a:t> </a:t>
            </a:r>
            <a:r>
              <a:rPr lang="cs-CZ" sz="1600" dirty="0" smtClean="0">
                <a:hlinkClick r:id="rId7"/>
              </a:rPr>
              <a:t>www.nadani.cz</a:t>
            </a:r>
            <a:r>
              <a:rPr lang="cs-CZ" sz="1600" dirty="0" smtClean="0"/>
              <a:t> aj.</a:t>
            </a:r>
          </a:p>
          <a:p>
            <a:pPr lvl="1" eaLnBrk="1" hangingPunct="1">
              <a:lnSpc>
                <a:spcPct val="116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2791840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</a:t>
            </a:r>
            <a:r>
              <a:rPr lang="cs-CZ" sz="4500" dirty="0" smtClean="0"/>
              <a:t>– perspektivy výkladu</a:t>
            </a:r>
            <a:endParaRPr lang="cs-CZ" sz="45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v rámci výkladu i literatury se střídají perspektivy </a:t>
            </a:r>
          </a:p>
          <a:p>
            <a:pPr lvl="1" eaLnBrk="1" hangingPunct="1"/>
            <a:r>
              <a:rPr lang="cs-CZ" b="1" smtClean="0"/>
              <a:t>jedinec</a:t>
            </a:r>
            <a:r>
              <a:rPr lang="cs-CZ" smtClean="0"/>
              <a:t> (žák, učitel, rodič - zejména s důrazem na učení, výchovu a vývoj)</a:t>
            </a:r>
          </a:p>
          <a:p>
            <a:pPr lvl="1" eaLnBrk="1" hangingPunct="1"/>
            <a:r>
              <a:rPr lang="cs-CZ" b="1" smtClean="0"/>
              <a:t>sociální skupiny</a:t>
            </a:r>
            <a:r>
              <a:rPr lang="cs-CZ" smtClean="0"/>
              <a:t>, jejich dynamika a vliv (rodina, školní třída, škola)</a:t>
            </a:r>
          </a:p>
          <a:p>
            <a:pPr lvl="1" eaLnBrk="1" hangingPunct="1"/>
            <a:r>
              <a:rPr lang="cs-CZ" b="1" smtClean="0"/>
              <a:t>teorie, metody</a:t>
            </a:r>
            <a:r>
              <a:rPr lang="cs-CZ" smtClean="0"/>
              <a:t> ev. intervence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ve školství změnilo za 25 let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Rostoucí diverzita (jazyková, SPU, rodinné zázemí atd.)</a:t>
            </a:r>
          </a:p>
          <a:p>
            <a:pPr lvl="1"/>
            <a:r>
              <a:rPr lang="cs-CZ" dirty="0" smtClean="0"/>
              <a:t>Diverzita vzdělávacích cest, formální a informální učení</a:t>
            </a:r>
          </a:p>
          <a:p>
            <a:r>
              <a:rPr lang="cs-CZ" dirty="0" smtClean="0"/>
              <a:t>Nástup technologií</a:t>
            </a:r>
          </a:p>
          <a:p>
            <a:pPr lvl="1"/>
            <a:r>
              <a:rPr lang="cs-CZ" dirty="0" smtClean="0"/>
              <a:t>Od náhrady tradičních médií a technologie přes </a:t>
            </a:r>
            <a:r>
              <a:rPr lang="cs-CZ" dirty="0" err="1" smtClean="0"/>
              <a:t>embeded</a:t>
            </a:r>
            <a:r>
              <a:rPr lang="cs-CZ" dirty="0" smtClean="0"/>
              <a:t> </a:t>
            </a:r>
            <a:r>
              <a:rPr lang="cs-CZ" dirty="0" err="1" smtClean="0"/>
              <a:t>learnig</a:t>
            </a:r>
            <a:r>
              <a:rPr lang="cs-CZ" dirty="0" smtClean="0"/>
              <a:t>, </a:t>
            </a:r>
            <a:r>
              <a:rPr lang="cs-CZ" dirty="0" err="1" smtClean="0"/>
              <a:t>mlearning</a:t>
            </a:r>
            <a:r>
              <a:rPr lang="cs-CZ" dirty="0" smtClean="0"/>
              <a:t> až po online </a:t>
            </a:r>
            <a:r>
              <a:rPr lang="cs-CZ" dirty="0" err="1" smtClean="0"/>
              <a:t>vzdělávální</a:t>
            </a:r>
            <a:endParaRPr lang="cs-CZ" dirty="0" smtClean="0"/>
          </a:p>
          <a:p>
            <a:r>
              <a:rPr lang="cs-CZ" dirty="0" smtClean="0"/>
              <a:t>Změna výukových paradigmat (</a:t>
            </a:r>
            <a:r>
              <a:rPr lang="cs-CZ" dirty="0" err="1" smtClean="0"/>
              <a:t>transmisivní</a:t>
            </a:r>
            <a:r>
              <a:rPr lang="cs-CZ" dirty="0" smtClean="0"/>
              <a:t> vs. konstruktivistické, výuka průměrného žáka vs. individuální přístup aj.)</a:t>
            </a:r>
          </a:p>
          <a:p>
            <a:pPr lvl="1"/>
            <a:r>
              <a:rPr lang="cs-CZ" dirty="0" smtClean="0"/>
              <a:t>Otázka motivace, emocí v kontextu vzdělávání</a:t>
            </a:r>
          </a:p>
          <a:p>
            <a:r>
              <a:rPr lang="cs-CZ" dirty="0" smtClean="0"/>
              <a:t>Neoliberální diskurz (</a:t>
            </a:r>
            <a:r>
              <a:rPr lang="cs-CZ" dirty="0" err="1" smtClean="0"/>
              <a:t>akontabilita</a:t>
            </a:r>
            <a:r>
              <a:rPr lang="cs-CZ" dirty="0" smtClean="0"/>
              <a:t>, efektivita, </a:t>
            </a:r>
            <a:r>
              <a:rPr lang="cs-CZ" dirty="0" err="1" smtClean="0"/>
              <a:t>benchmarking</a:t>
            </a:r>
            <a:r>
              <a:rPr lang="cs-CZ" dirty="0" smtClean="0"/>
              <a:t>, srovnávání výkonových ukazatelů… ekonomická hlediska) a jeho mediální důsledky (jaká je česká škola a učitelé v ní?)</a:t>
            </a:r>
          </a:p>
          <a:p>
            <a:r>
              <a:rPr lang="cs-CZ" dirty="0" smtClean="0"/>
              <a:t>Rostoucí požadavky na profesionalitu učitelů (kontinuální vzdělávání, další agendy (prevence…), kariérní řád), které přinášejí stres „jsem (ještě) dost dobrý?“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2487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nÃ­ k dispozici Å¾Ã¡dnÃ½ popis fotky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920" y="0"/>
            <a:ext cx="6019800" cy="744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3153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Učitelská profese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Jaká jsou nejčastější témata zmiňovaná ve vztahu k učitelům a učitelské profesi?</a:t>
            </a:r>
          </a:p>
          <a:p>
            <a:pPr lvl="1"/>
            <a:r>
              <a:rPr lang="cs-CZ" dirty="0" smtClean="0"/>
              <a:t>Novela zákona o pedagogických pracovnících</a:t>
            </a:r>
          </a:p>
          <a:p>
            <a:pPr lvl="1"/>
            <a:r>
              <a:rPr lang="cs-CZ" dirty="0" smtClean="0"/>
              <a:t>Novela „inkluzivní“ vyhlášky</a:t>
            </a:r>
          </a:p>
          <a:p>
            <a:r>
              <a:rPr lang="cs-CZ" dirty="0" smtClean="0"/>
              <a:t>Jaký osobní přínos může mít profese učitele (v porovnání s jinými profesemi vyžadujícími VŠ kvalifikaci)?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3158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máte učitelský vzor?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</a:t>
            </a:r>
            <a:r>
              <a:rPr lang="cs-CZ">
                <a:hlinkClick r:id="rId2"/>
              </a:rPr>
              <a:t>://</a:t>
            </a:r>
            <a:r>
              <a:rPr lang="cs-CZ" smtClean="0">
                <a:hlinkClick r:id="rId2"/>
              </a:rPr>
              <a:t>www.youtube.com/watch?v=4p5286T_kn0</a:t>
            </a:r>
            <a:r>
              <a:rPr lang="cs-CZ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305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Učitelská profese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Jaké výzvy přináší současná školní (výuková) praxe?</a:t>
            </a:r>
          </a:p>
          <a:p>
            <a:r>
              <a:rPr lang="cs-CZ" dirty="0" smtClean="0"/>
              <a:t>Jaký je rozdíl mezi mediální prezentací problémů ve školství a reálnou výukovou praxí (v konkrétní škole)?</a:t>
            </a:r>
          </a:p>
          <a:p>
            <a:r>
              <a:rPr lang="cs-CZ" dirty="0" smtClean="0"/>
              <a:t>Jak má vypadat (školní) výuka v 21. století?</a:t>
            </a:r>
          </a:p>
          <a:p>
            <a:r>
              <a:rPr lang="cs-CZ" dirty="0" smtClean="0"/>
              <a:t>Jakou roli hraje tradice při výběru výukových a výchovných postupů? (volba témat, výukových postupů, způsobů hodnocení)?</a:t>
            </a:r>
          </a:p>
          <a:p>
            <a:r>
              <a:rPr lang="cs-CZ" dirty="0" smtClean="0"/>
              <a:t>Proč roste počet rodičů, kteří preferují privátní či alternativní školy a školky?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8364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5191"/>
            <a:ext cx="9074150" cy="70128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dirty="0" err="1" smtClean="0"/>
              <a:t>Kontakt</a:t>
            </a:r>
            <a:r>
              <a:rPr lang="cs-CZ" dirty="0" smtClean="0"/>
              <a:t> (přednášky)</a:t>
            </a:r>
            <a:endParaRPr lang="en-GB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351046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kód předmětu!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úterý 9:30-10:30</a:t>
            </a:r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Dr. K. Bartošová – koordinátorka seminářů</a:t>
            </a:r>
          </a:p>
          <a:p>
            <a:endParaRPr lang="cs-CZ" dirty="0" smtClean="0"/>
          </a:p>
          <a:p>
            <a:r>
              <a:rPr lang="cs-CZ" dirty="0" smtClean="0"/>
              <a:t>Mgr. V. </a:t>
            </a:r>
            <a:r>
              <a:rPr lang="cs-CZ" dirty="0" err="1" smtClean="0"/>
              <a:t>Dacerová</a:t>
            </a:r>
            <a:endParaRPr lang="cs-CZ" dirty="0" smtClean="0"/>
          </a:p>
          <a:p>
            <a:r>
              <a:rPr lang="cs-CZ" dirty="0" smtClean="0"/>
              <a:t>Mgr. D. </a:t>
            </a:r>
            <a:r>
              <a:rPr lang="cs-CZ" dirty="0" err="1" smtClean="0"/>
              <a:t>Brňáková</a:t>
            </a:r>
            <a:endParaRPr lang="cs-CZ" dirty="0" smtClean="0"/>
          </a:p>
          <a:p>
            <a:r>
              <a:rPr lang="cs-CZ" dirty="0" smtClean="0"/>
              <a:t>Mgr. M. </a:t>
            </a:r>
            <a:r>
              <a:rPr lang="cs-CZ" dirty="0" err="1" smtClean="0"/>
              <a:t>Vejmělková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k zakončení kurzu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předmět je zakončen písemnou </a:t>
            </a:r>
            <a:r>
              <a:rPr lang="cs-CZ" dirty="0" smtClean="0"/>
              <a:t>zkouškou (test); </a:t>
            </a:r>
            <a:r>
              <a:rPr lang="cs-CZ" dirty="0"/>
              <a:t>do celkového hodnocení vstupují body za průběžnou přípravu a práci v seminářích. </a:t>
            </a:r>
            <a:endParaRPr lang="cs-CZ" dirty="0" smtClean="0"/>
          </a:p>
          <a:p>
            <a:r>
              <a:rPr lang="cs-CZ" dirty="0" smtClean="0"/>
              <a:t>Bodovány </a:t>
            </a:r>
            <a:r>
              <a:rPr lang="cs-CZ" dirty="0"/>
              <a:t>jsou tyto činnosti studenta: </a:t>
            </a:r>
            <a:endParaRPr lang="cs-CZ" dirty="0" smtClean="0"/>
          </a:p>
          <a:p>
            <a:pPr lvl="1"/>
            <a:r>
              <a:rPr lang="cs-CZ" dirty="0" smtClean="0"/>
              <a:t>dle </a:t>
            </a:r>
            <a:r>
              <a:rPr lang="cs-CZ" dirty="0"/>
              <a:t>zadání vyučujícího, studuje povinnou a doporučenou literaturu </a:t>
            </a:r>
            <a:endParaRPr lang="cs-CZ" dirty="0" smtClean="0"/>
          </a:p>
          <a:p>
            <a:pPr lvl="1"/>
            <a:r>
              <a:rPr lang="cs-CZ" dirty="0" smtClean="0"/>
              <a:t>aktivně </a:t>
            </a:r>
            <a:r>
              <a:rPr lang="cs-CZ" dirty="0"/>
              <a:t>se zapojuje do výuky; </a:t>
            </a:r>
            <a:endParaRPr lang="cs-CZ" dirty="0" smtClean="0"/>
          </a:p>
          <a:p>
            <a:pPr lvl="1"/>
            <a:r>
              <a:rPr lang="cs-CZ" dirty="0" smtClean="0"/>
              <a:t>příprava </a:t>
            </a:r>
            <a:r>
              <a:rPr lang="cs-CZ" dirty="0"/>
              <a:t>a prezentace posteru v semináři</a:t>
            </a:r>
          </a:p>
        </p:txBody>
      </p:sp>
    </p:spTree>
    <p:extLst>
      <p:ext uri="{BB962C8B-B14F-4D97-AF65-F5344CB8AC3E}">
        <p14:creationId xmlns:p14="http://schemas.microsoft.com/office/powerpoint/2010/main" val="238771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Instrukce k posteru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Téma dle vlastního výběru v rámci okruhů vymezených sylabem (může být teoretické, výzkumné, kazuistické) </a:t>
            </a:r>
          </a:p>
          <a:p>
            <a:r>
              <a:rPr lang="cs-CZ" dirty="0" smtClean="0"/>
              <a:t>Téma zajímavé pro autora, dostatečně úzce vymezeno (věk žáků, typ školy atp.), důraz na subjektivní praktickou využitelnost (např. návaznost na projekt DP, praxi atp.)</a:t>
            </a:r>
          </a:p>
          <a:p>
            <a:r>
              <a:rPr lang="cs-CZ" dirty="0" smtClean="0"/>
              <a:t>Publikem není vyučující ale spolužáci (diskuse o tématech možná v předcházejících seminářích i v online diskusním fóru) </a:t>
            </a:r>
          </a:p>
          <a:p>
            <a:endParaRPr lang="cs-CZ" dirty="0" smtClean="0"/>
          </a:p>
          <a:p>
            <a:r>
              <a:rPr lang="cs-CZ" dirty="0" smtClean="0"/>
              <a:t>Formální požadavky na postery</a:t>
            </a:r>
          </a:p>
          <a:p>
            <a:pPr marL="654050" lvl="2" indent="0">
              <a:buNone/>
            </a:pPr>
            <a:r>
              <a:rPr lang="cs-CZ" dirty="0" smtClean="0"/>
              <a:t>1. krok - anotace max. 250 slov, dva základní prameny (do  31.10) </a:t>
            </a:r>
          </a:p>
          <a:p>
            <a:pPr marL="654050" lvl="2" indent="0">
              <a:buNone/>
            </a:pPr>
            <a:r>
              <a:rPr lang="cs-CZ" dirty="0" smtClean="0"/>
              <a:t>2. příprava a prezentace posteru (poslední seminář)</a:t>
            </a:r>
          </a:p>
          <a:p>
            <a:pPr marL="654050" lvl="2" indent="0">
              <a:buNone/>
            </a:pPr>
            <a:r>
              <a:rPr lang="cs-CZ" dirty="0" smtClean="0"/>
              <a:t>Formát A1, název, autor, prameny (možno handout)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rozdělení do dvou skupin – prezentující a publikum + hodnocení (kritéria užitečnost informací a způsob prezentace)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4294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1. </a:t>
            </a:r>
            <a:r>
              <a:rPr lang="cs-CZ" b="1" dirty="0" smtClean="0"/>
              <a:t>Zasíťování</a:t>
            </a:r>
          </a:p>
          <a:p>
            <a:r>
              <a:rPr lang="cs-CZ" b="1" dirty="0" smtClean="0"/>
              <a:t>2</a:t>
            </a:r>
            <a:r>
              <a:rPr lang="cs-CZ" b="1" dirty="0"/>
              <a:t>. Stres, učení, kreativita</a:t>
            </a:r>
          </a:p>
          <a:p>
            <a:r>
              <a:rPr lang="cs-CZ" b="1" dirty="0" smtClean="0"/>
              <a:t>3</a:t>
            </a:r>
            <a:r>
              <a:rPr lang="cs-CZ" b="1" dirty="0"/>
              <a:t>. </a:t>
            </a:r>
            <a:r>
              <a:rPr lang="cs-CZ" b="1" dirty="0" smtClean="0"/>
              <a:t>Emoce</a:t>
            </a:r>
          </a:p>
          <a:p>
            <a:r>
              <a:rPr lang="cs-CZ" b="1" dirty="0"/>
              <a:t>4. </a:t>
            </a:r>
            <a:r>
              <a:rPr lang="cs-CZ" b="1" dirty="0" smtClean="0"/>
              <a:t>Šikana</a:t>
            </a:r>
          </a:p>
          <a:p>
            <a:r>
              <a:rPr lang="cs-CZ" b="1" dirty="0"/>
              <a:t>5. Management </a:t>
            </a:r>
            <a:r>
              <a:rPr lang="cs-CZ" b="1" dirty="0" smtClean="0"/>
              <a:t>třídy</a:t>
            </a:r>
          </a:p>
          <a:p>
            <a:r>
              <a:rPr lang="cs-CZ" b="1" dirty="0"/>
              <a:t>6. Postery</a:t>
            </a:r>
          </a:p>
          <a:p>
            <a:endParaRPr lang="cs-CZ" b="1" dirty="0"/>
          </a:p>
          <a:p>
            <a:endParaRPr lang="cs-CZ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39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Druhá přednáška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Panelová diskuse s ředitelem školy</a:t>
            </a:r>
          </a:p>
          <a:p>
            <a:pPr lvl="2"/>
            <a:r>
              <a:rPr lang="cs-CZ" dirty="0" smtClean="0"/>
              <a:t>ZŠ Hudcova Mgr. J. Cimala</a:t>
            </a:r>
          </a:p>
          <a:p>
            <a:pPr lvl="2"/>
            <a:r>
              <a:rPr lang="cs-CZ" dirty="0" smtClean="0"/>
              <a:t>Témata diskuse: </a:t>
            </a:r>
          </a:p>
          <a:p>
            <a:pPr lvl="3"/>
            <a:r>
              <a:rPr lang="cs-CZ" dirty="0" smtClean="0"/>
              <a:t>ŠPP, výběr učitelů, výuková praxe školy, řízení třídy, kontakt s rodiči(…)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359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studijní</a:t>
            </a:r>
            <a:r>
              <a:rPr lang="en-US" dirty="0" smtClean="0"/>
              <a:t> text</a:t>
            </a:r>
          </a:p>
          <a:p>
            <a:r>
              <a:rPr lang="en-US" dirty="0"/>
              <a:t>MAREŠ, </a:t>
            </a:r>
            <a:r>
              <a:rPr lang="en-US" dirty="0" err="1" smtClean="0"/>
              <a:t>Jiří</a:t>
            </a:r>
            <a:r>
              <a:rPr lang="en-US" dirty="0" smtClean="0"/>
              <a:t>. </a:t>
            </a:r>
            <a:r>
              <a:rPr lang="en-US" i="1" dirty="0" err="1"/>
              <a:t>Pedagogická</a:t>
            </a:r>
            <a:r>
              <a:rPr lang="en-US" i="1" dirty="0"/>
              <a:t> </a:t>
            </a:r>
            <a:r>
              <a:rPr lang="en-US" i="1" dirty="0" err="1" smtClean="0"/>
              <a:t>psychologie</a:t>
            </a:r>
            <a:r>
              <a:rPr lang="en-US" dirty="0" smtClean="0"/>
              <a:t>. Praha: </a:t>
            </a:r>
            <a:r>
              <a:rPr lang="en-US" dirty="0" err="1" smtClean="0"/>
              <a:t>Portál</a:t>
            </a:r>
            <a:r>
              <a:rPr lang="en-US" dirty="0" smtClean="0"/>
              <a:t> 2013.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52" y="3313313"/>
            <a:ext cx="2679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60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Doplňující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FISHER, Robert. </a:t>
            </a:r>
            <a:r>
              <a:rPr lang="cs-CZ" i="1" dirty="0"/>
              <a:t>Učíme děti myslet a učit se</a:t>
            </a:r>
            <a:r>
              <a:rPr lang="cs-CZ" i="1" dirty="0" smtClean="0"/>
              <a:t>. </a:t>
            </a:r>
            <a:r>
              <a:rPr lang="cs-CZ" i="1" dirty="0"/>
              <a:t>Praktický průvodce strategiemi vyučování</a:t>
            </a:r>
            <a:r>
              <a:rPr lang="cs-CZ" i="1" dirty="0" smtClean="0"/>
              <a:t>.</a:t>
            </a:r>
            <a:r>
              <a:rPr lang="cs-CZ" dirty="0" smtClean="0"/>
              <a:t> 3. vyd. </a:t>
            </a:r>
            <a:r>
              <a:rPr lang="cs-CZ" dirty="0"/>
              <a:t>Praha: Portál, </a:t>
            </a:r>
            <a:r>
              <a:rPr lang="cs-CZ" dirty="0" smtClean="0"/>
              <a:t>2011.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230" y="3303411"/>
            <a:ext cx="23749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467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641</TotalTime>
  <Words>804</Words>
  <Application>Microsoft Office PowerPoint</Application>
  <PresentationFormat>Vlastní</PresentationFormat>
  <Paragraphs>99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Kontakt (přednášky)</vt:lpstr>
      <vt:lpstr>Kontakt semináře</vt:lpstr>
      <vt:lpstr>Požadavky k zakončení kurzu</vt:lpstr>
      <vt:lpstr>Instrukce k posteru </vt:lpstr>
      <vt:lpstr>Semináře</vt:lpstr>
      <vt:lpstr>Druhá přednáška</vt:lpstr>
      <vt:lpstr>Literatura</vt:lpstr>
      <vt:lpstr>Doplňující literatura</vt:lpstr>
      <vt:lpstr>Literatura</vt:lpstr>
      <vt:lpstr>Literatura</vt:lpstr>
      <vt:lpstr>Pedagogická psychologie – perspektivy výkladu</vt:lpstr>
      <vt:lpstr>Co se ve školství změnilo za 25 let</vt:lpstr>
      <vt:lpstr>Prezentace aplikace PowerPoint</vt:lpstr>
      <vt:lpstr>Učitelská profese</vt:lpstr>
      <vt:lpstr>Jaký máte učitelský vzor?</vt:lpstr>
      <vt:lpstr>Učitelská profese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65</cp:revision>
  <dcterms:modified xsi:type="dcterms:W3CDTF">2019-09-25T06:31:23Z</dcterms:modified>
</cp:coreProperties>
</file>