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83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3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26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1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07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30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88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24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4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2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44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D729-AF3E-4135-BC09-2C79EF0FA24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9FE98-3030-4C34-8881-156E1A65B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6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atapartak.cz/blog/du-tp-cro-plu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93700"/>
            <a:ext cx="9144000" cy="2387600"/>
          </a:xfrm>
        </p:spPr>
        <p:txBody>
          <a:bodyPr/>
          <a:lstStyle/>
          <a:p>
            <a:r>
              <a:rPr lang="cs-CZ" dirty="0" smtClean="0"/>
              <a:t>Domácí úkoly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25" y="3505200"/>
            <a:ext cx="2619375" cy="17526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749675"/>
            <a:ext cx="2847975" cy="1600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0810" y="43815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2018 – táta parťák x 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http://www.tatapartak.cz/blog/du-tp-cro-plus/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1973" y="595856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říká výzkum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John Buell (2004) puts it: ‘… for a practice as solidly entrenched as homework, the scholarly case on its behalf is surprisingly weak and even contradictory</a:t>
            </a:r>
            <a:r>
              <a:rPr lang="en-US" dirty="0" smtClean="0"/>
              <a:t>.’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Cooper (2007) </a:t>
            </a:r>
            <a:r>
              <a:rPr lang="en-US" dirty="0"/>
              <a:t>Does Homework Improve Academic </a:t>
            </a:r>
            <a:r>
              <a:rPr lang="en-US" dirty="0" smtClean="0"/>
              <a:t>Achievement</a:t>
            </a:r>
            <a:r>
              <a:rPr lang="cs-CZ" dirty="0" smtClean="0"/>
              <a:t>? </a:t>
            </a:r>
          </a:p>
          <a:p>
            <a:r>
              <a:rPr lang="cs-CZ" dirty="0" smtClean="0"/>
              <a:t>PISA (2014) 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358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Žádná korelace mezi domácími úkoly a výsledky na prvním stupni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( s výjimkou matematiky)</a:t>
            </a:r>
          </a:p>
          <a:p>
            <a:r>
              <a:rPr lang="cs-CZ" dirty="0" smtClean="0"/>
              <a:t>Korelace mezi domácími úkoly a výsledky ve srovnávacích testech na středních školách</a:t>
            </a:r>
          </a:p>
          <a:p>
            <a:pPr marL="0" indent="0">
              <a:buNone/>
            </a:pPr>
            <a:r>
              <a:rPr lang="cs-CZ" dirty="0" smtClean="0"/>
              <a:t>  (! Korelace není kauzalita !)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tento vztah při hlubší analýze složitější – socioekonomický status 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vzdělání rodičů   </a:t>
            </a:r>
          </a:p>
        </p:txBody>
      </p:sp>
    </p:spTree>
    <p:extLst>
      <p:ext uri="{BB962C8B-B14F-4D97-AF65-F5344CB8AC3E}">
        <p14:creationId xmlns:p14="http://schemas.microsoft.com/office/powerpoint/2010/main" val="55260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Efektivity domácích úkolů bude záležet na: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ypu úlohy</a:t>
            </a:r>
          </a:p>
          <a:p>
            <a:r>
              <a:rPr lang="cs-CZ" dirty="0" smtClean="0"/>
              <a:t>pravidelnosti</a:t>
            </a:r>
          </a:p>
          <a:p>
            <a:r>
              <a:rPr lang="cs-CZ" dirty="0"/>
              <a:t>v</a:t>
            </a:r>
            <a:r>
              <a:rPr lang="cs-CZ" dirty="0" smtClean="0"/>
              <a:t>hodnosti zadání </a:t>
            </a:r>
          </a:p>
          <a:p>
            <a:r>
              <a:rPr lang="cs-CZ" dirty="0"/>
              <a:t>d</a:t>
            </a:r>
            <a:r>
              <a:rPr lang="cs-CZ" dirty="0" smtClean="0"/>
              <a:t>ostupnosti alternativní pomoci (pokud rodiče nefungují)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93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efektivního domácího úkolu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86394" y="2181498"/>
            <a:ext cx="1001921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b="1" i="0" dirty="0" smtClean="0">
                <a:solidFill>
                  <a:srgbClr val="414142"/>
                </a:solidFill>
                <a:effectLst/>
                <a:latin typeface="museo-slab"/>
              </a:rPr>
              <a:t>Purpose</a:t>
            </a:r>
            <a:r>
              <a:rPr lang="en-US" b="0" i="0" dirty="0" smtClean="0">
                <a:solidFill>
                  <a:srgbClr val="414142"/>
                </a:solidFill>
                <a:effectLst/>
                <a:latin typeface="museo-slab"/>
              </a:rPr>
              <a:t>: all homework assignments are mean­ingful &amp; students must also understand the purpose of the assignment and why it is important in the context of their academic experience (Xu, 2011).</a:t>
            </a:r>
          </a:p>
          <a:p>
            <a:pPr>
              <a:buFont typeface="+mj-lt"/>
              <a:buAutoNum type="arabicPeriod"/>
            </a:pPr>
            <a:r>
              <a:rPr lang="en-US" b="1" i="0" dirty="0" smtClean="0">
                <a:solidFill>
                  <a:srgbClr val="414142"/>
                </a:solidFill>
                <a:effectLst/>
                <a:latin typeface="museo-slab"/>
              </a:rPr>
              <a:t>Efficiency</a:t>
            </a:r>
            <a:r>
              <a:rPr lang="en-US" b="0" i="0" dirty="0" smtClean="0">
                <a:solidFill>
                  <a:srgbClr val="414142"/>
                </a:solidFill>
                <a:effectLst/>
                <a:latin typeface="museo-slab"/>
              </a:rPr>
              <a:t>: homework should not take an inordinate amount of time and should require some hard thinking.</a:t>
            </a:r>
          </a:p>
          <a:p>
            <a:pPr>
              <a:buFont typeface="+mj-lt"/>
              <a:buAutoNum type="arabicPeriod"/>
            </a:pPr>
            <a:r>
              <a:rPr lang="en-US" b="1" i="0" dirty="0" smtClean="0">
                <a:solidFill>
                  <a:srgbClr val="414142"/>
                </a:solidFill>
                <a:effectLst/>
                <a:latin typeface="museo-slab"/>
              </a:rPr>
              <a:t>Ownership</a:t>
            </a:r>
            <a:r>
              <a:rPr lang="en-US" b="0" i="0" dirty="0" smtClean="0">
                <a:solidFill>
                  <a:srgbClr val="414142"/>
                </a:solidFill>
                <a:effectLst/>
                <a:latin typeface="museo-slab"/>
              </a:rPr>
              <a:t>: students who feel connected to the content and assignment learn more and are more motivat­ed. Providing students with choice in their assignments is one way to create ownership.</a:t>
            </a:r>
          </a:p>
          <a:p>
            <a:pPr>
              <a:buFont typeface="+mj-lt"/>
              <a:buAutoNum type="arabicPeriod"/>
            </a:pPr>
            <a:r>
              <a:rPr lang="en-US" b="1" i="0" dirty="0" smtClean="0">
                <a:solidFill>
                  <a:srgbClr val="414142"/>
                </a:solidFill>
                <a:effectLst/>
                <a:latin typeface="museo-slab"/>
              </a:rPr>
              <a:t>Competence:</a:t>
            </a:r>
            <a:r>
              <a:rPr lang="en-US" b="0" i="0" dirty="0" smtClean="0">
                <a:solidFill>
                  <a:srgbClr val="414142"/>
                </a:solidFill>
                <a:effectLst/>
                <a:latin typeface="museo-slab"/>
              </a:rPr>
              <a:t> students should feel competent in completing homework. In order to achieve this, it’s benefi­cial to abandon the one-size-fits-all model. Homework that students can’t do without help is not good homework.</a:t>
            </a:r>
          </a:p>
          <a:p>
            <a:pPr>
              <a:buFont typeface="+mj-lt"/>
              <a:buAutoNum type="arabicPeriod"/>
            </a:pPr>
            <a:r>
              <a:rPr lang="en-US" b="1" i="0" dirty="0" smtClean="0">
                <a:solidFill>
                  <a:srgbClr val="414142"/>
                </a:solidFill>
                <a:effectLst/>
                <a:latin typeface="museo-slab"/>
              </a:rPr>
              <a:t>Inspiring: </a:t>
            </a:r>
            <a:r>
              <a:rPr lang="en-US" b="0" i="0" dirty="0" smtClean="0">
                <a:solidFill>
                  <a:srgbClr val="414142"/>
                </a:solidFill>
                <a:effectLst/>
                <a:latin typeface="museo-slab"/>
              </a:rPr>
              <a:t>A well-considered &amp; clearly designed resource and task impacts positively upon student motivation.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30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223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museo-slab</vt:lpstr>
      <vt:lpstr>Motiv Office</vt:lpstr>
      <vt:lpstr>Domácí úkoly</vt:lpstr>
      <vt:lpstr>Diskuze 2018 – táta parťák x … </vt:lpstr>
      <vt:lpstr>Co nám říká výzkum ? </vt:lpstr>
      <vt:lpstr>Prezentace aplikace PowerPoint</vt:lpstr>
      <vt:lpstr>Efektivity domácích úkolů bude záležet na: </vt:lpstr>
      <vt:lpstr>Pravidla efektivního domácího úkolu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úkoly</dc:title>
  <dc:creator>Kateřina Bartošová</dc:creator>
  <cp:lastModifiedBy>Kateřina Bartošová</cp:lastModifiedBy>
  <cp:revision>7</cp:revision>
  <dcterms:created xsi:type="dcterms:W3CDTF">2019-12-09T06:55:43Z</dcterms:created>
  <dcterms:modified xsi:type="dcterms:W3CDTF">2019-12-09T07:56:30Z</dcterms:modified>
</cp:coreProperties>
</file>