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72" r:id="rId3"/>
    <p:sldId id="262" r:id="rId4"/>
    <p:sldId id="263" r:id="rId5"/>
    <p:sldId id="289" r:id="rId6"/>
    <p:sldId id="297" r:id="rId7"/>
    <p:sldId id="273" r:id="rId8"/>
    <p:sldId id="294" r:id="rId9"/>
    <p:sldId id="295" r:id="rId10"/>
    <p:sldId id="296" r:id="rId11"/>
    <p:sldId id="283" r:id="rId12"/>
    <p:sldId id="281" r:id="rId13"/>
    <p:sldId id="275" r:id="rId14"/>
    <p:sldId id="276" r:id="rId15"/>
    <p:sldId id="284" r:id="rId16"/>
    <p:sldId id="293" r:id="rId17"/>
    <p:sldId id="286" r:id="rId18"/>
    <p:sldId id="282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4"/>
  </p:normalViewPr>
  <p:slideViewPr>
    <p:cSldViewPr snapToGrid="0" snapToObjects="1">
      <p:cViewPr varScale="1">
        <p:scale>
          <a:sx n="73" d="100"/>
          <a:sy n="73" d="100"/>
        </p:scale>
        <p:origin x="5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12/9/2019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d.com/talks/susan_cain_the_power_of_introverts" TargetMode="External"/><Relationship Id="rId5" Type="http://schemas.openxmlformats.org/officeDocument/2006/relationships/hyperlink" Target="https://www.ted.com/talks/brian_little_who_are_you_really_the_puzzle_of_personality" TargetMode="External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tiff"/><Relationship Id="rId4" Type="http://schemas.openxmlformats.org/officeDocument/2006/relationships/hyperlink" Target="https://www.youtube.com/watch?v=Ydww1EnQGo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7aWgfXmY_8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6991CE-F4EA-E742-B22E-F14BB8826D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27857" b="396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2" name="Rectangle 10">
            <a:extLst>
              <a:ext uri="{FF2B5EF4-FFF2-40B4-BE49-F238E27FC236}">
                <a16:creationId xmlns:a16="http://schemas.microsoft.com/office/drawing/2014/main" id="{55BE2824-A619-43D4-8CEE-814E76EACE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blipFill dpi="0" rotWithShape="1">
            <a:blip r:embed="rId3">
              <a:alphaModFix amt="17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254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7F757314-8028-429F-A691-15514DF113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2531684"/>
            <a:ext cx="10222992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FB0F09-9A6D-4393-94DE-D19BB32FF3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2669517"/>
            <a:ext cx="10222992" cy="2743200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A8FF86-3729-44D9-9029-E0816A7E24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484434"/>
            <a:ext cx="10222992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24F705-30C0-4ED8-9364-62609FAD44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5253661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011EC6B-5921-4E83-802A-C8EDBFF944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6591F3A-6CC6-475E-B681-19B2E17DCC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6DBB44-5534-B742-951B-6B1B28686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2612367"/>
            <a:ext cx="9966960" cy="3017156"/>
          </a:xfrm>
        </p:spPr>
        <p:txBody>
          <a:bodyPr>
            <a:normAutofit/>
          </a:bodyPr>
          <a:lstStyle/>
          <a:p>
            <a:r>
              <a:rPr lang="cs-CZ"/>
              <a:t>Individuace ve výuce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2427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96C63-EF26-9C4F-828F-3B9D9910B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2700"/>
              <a:t>Teacher: I wrote a song to help my students build confidence</a:t>
            </a:r>
            <a:br>
              <a:rPr lang="cs-CZ" sz="2700"/>
            </a:br>
            <a:endParaRPr lang="cs-CZ" sz="2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E7783-69B7-564A-8C40-E1A237664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784457"/>
            <a:ext cx="6882269" cy="52993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179C-907C-C14C-A1D7-24526EE1B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544034" cy="4050792"/>
          </a:xfrm>
        </p:spPr>
        <p:txBody>
          <a:bodyPr>
            <a:normAutofit/>
          </a:bodyPr>
          <a:lstStyle/>
          <a:p>
            <a:r>
              <a:rPr lang="cs-CZ" sz="1600"/>
              <a:t>https://edition.cnn.com/2017/05/09/opinions/teaching-children-self-esteem-hoffman-opinion/index.html?fbclid=IwAR2NOaTW--BhHZkON5PyMd46I8xdix9OH6smHa3eiwuR018Jy5At2XqQsn8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051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E8216-7B71-5943-90A3-8A6C53555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200"/>
              <a:t>Budeš prezentovat jako všichni ostatní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DB2ED-2386-AF4D-A26A-D238407EE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1498492"/>
            <a:ext cx="6882269" cy="38712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CCA1F-7140-2E41-8262-4EAC86D8A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544034" cy="4050792"/>
          </a:xfrm>
        </p:spPr>
        <p:txBody>
          <a:bodyPr>
            <a:normAutofit/>
          </a:bodyPr>
          <a:lstStyle/>
          <a:p>
            <a:r>
              <a:rPr lang="cs-CZ" sz="1600">
                <a:hlinkClick r:id="rId5"/>
              </a:rPr>
              <a:t>https://www.ted.com/talks/brian_little_who_are_you_really_the_puzzle_of_personality</a:t>
            </a:r>
            <a:r>
              <a:rPr lang="cs-CZ" sz="1600"/>
              <a:t> (osobnostní rysy, introverze-extroverze)</a:t>
            </a:r>
          </a:p>
          <a:p>
            <a:r>
              <a:rPr lang="cs-CZ" sz="1600">
                <a:hlinkClick r:id="rId6"/>
              </a:rPr>
              <a:t>https://www.ted.com/talks/susan_cain_the_power_of_introverts</a:t>
            </a:r>
            <a:r>
              <a:rPr lang="cs-CZ" sz="1600"/>
              <a:t> (Susan Cain)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3315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64958D-AF5D-4863-B5FB-83F6B8CB1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12188656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C849C-4AFE-E24E-A27D-BFB78F1A6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400" i="1"/>
              <a:t>Feuersteinova metoda instrumentálního obohacování</a:t>
            </a:r>
            <a:r>
              <a:rPr lang="cs-CZ" sz="3400"/>
              <a:t/>
            </a:r>
            <a:br>
              <a:rPr lang="cs-CZ" sz="3400"/>
            </a:br>
            <a:endParaRPr lang="cs-CZ" sz="3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9A5EE8-61AE-8A40-B73F-068434070F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1" r="5262"/>
          <a:stretch/>
        </p:blipFill>
        <p:spPr>
          <a:xfrm>
            <a:off x="3344" y="10"/>
            <a:ext cx="4646726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3653E-4F45-5D46-A0AA-65F8E0190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>
            <a:normAutofit/>
          </a:bodyPr>
          <a:lstStyle/>
          <a:p>
            <a:r>
              <a:rPr lang="cs-CZ" sz="1800" i="1">
                <a:latin typeface="Calibri" panose="020F0502020204030204" pitchFamily="34" charset="0"/>
                <a:cs typeface="Calibri" panose="020F0502020204030204" pitchFamily="34" charset="0"/>
              </a:rPr>
              <a:t> Reuven Feuerstein byl psycholog a pedagog, který vytvořil unikátní metodu pro rozvoj kognitivních funkcí. Feuersteinovo instrumentální obohacování (dále jen „FIE“) je metoda zprostředkovaného učení, kde s pomocí pracovních listů pracuje lektor se žákem takovým způsobem, který mimo jiné rozvíjí schopnosti komunikace, kooperace, rozpoznávání emocí a v konečném důsledku též posiluje dovednost se učit. </a:t>
            </a:r>
            <a:endParaRPr 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002ACD-3B0C-4885-8754-8A00E926FE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F0313CD-4196-4456-A70D-5EE2B995BA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DE0B32-9EE8-4975-AD48-3855B0A82A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1603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2E11DD-B54B-4751-9C17-39DAF9EF46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A04668-2AB4-B443-A2F6-8C3E63CD6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r>
              <a:rPr lang="cs-CZ" sz="4800"/>
              <a:t>Dítě nabádá ostatní děti ať nenálepkují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3792E-D5AE-2843-A835-E6114CF9C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9" y="2121408"/>
            <a:ext cx="6743845" cy="4050792"/>
          </a:xfrm>
        </p:spPr>
        <p:txBody>
          <a:bodyPr>
            <a:normAutofit/>
          </a:bodyPr>
          <a:lstStyle/>
          <a:p>
            <a:r>
              <a:rPr lang="cs-CZ" sz="1800">
                <a:hlinkClick r:id="rId4"/>
              </a:rPr>
              <a:t>https://www.youtube.com/watch?v=Ydww1EnQGo4</a:t>
            </a:r>
            <a:endParaRPr lang="cs-CZ" sz="1800"/>
          </a:p>
          <a:p>
            <a:endParaRPr lang="cs-CZ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5255F-4ED9-9742-8899-5F65B39728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07" r="20457" b="1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55DE4E1-F219-45A4-96D9-9A86D0E4DB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601C3FF-4A5D-437C-B3DB-A53B99D308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1B1BDC9-B583-4F65-8FE9-E2CBE71D93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4264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BBE296-71A8-9740-A741-557310DA0F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733" b="2401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46B9C-E034-1540-91A5-31736F596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1432223"/>
            <a:ext cx="9966960" cy="303580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8900">
                <a:solidFill>
                  <a:srgbClr val="FFFFFF"/>
                </a:solidFill>
              </a:rPr>
              <a:t>Labels limit learning</a:t>
            </a:r>
            <a:br>
              <a:rPr lang="en-US" sz="8900">
                <a:solidFill>
                  <a:srgbClr val="FFFFFF"/>
                </a:solidFill>
              </a:rPr>
            </a:br>
            <a:endParaRPr lang="en-US" sz="89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C87A4-7117-E649-80FF-653D48E17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4389120"/>
            <a:ext cx="7891272" cy="10698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>
                <a:solidFill>
                  <a:srgbClr val="FFFFFF"/>
                </a:solidFill>
              </a:rPr>
              <a:t>https://www.youtube.com/watch?v=viHaslVc9cc</a:t>
            </a:r>
          </a:p>
        </p:txBody>
      </p:sp>
    </p:spTree>
    <p:extLst>
      <p:ext uri="{BB962C8B-B14F-4D97-AF65-F5344CB8AC3E}">
        <p14:creationId xmlns:p14="http://schemas.microsoft.com/office/powerpoint/2010/main" val="1918311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9F8C4-1C35-5C42-9AF7-D414AF04F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Pygmalion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C7CE5-FC2D-0843-89F3-A63787739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Chovejme se ve třídě k dětem jako k dobrým žákům a oni se jimi stanou. </a:t>
            </a:r>
          </a:p>
        </p:txBody>
      </p:sp>
    </p:spTree>
    <p:extLst>
      <p:ext uri="{BB962C8B-B14F-4D97-AF65-F5344CB8AC3E}">
        <p14:creationId xmlns:p14="http://schemas.microsoft.com/office/powerpoint/2010/main" val="3839822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9ACF7-DE3A-EF49-8498-7969B48B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Students</a:t>
            </a:r>
            <a:r>
              <a:rPr lang="cs-CZ" dirty="0"/>
              <a:t> </a:t>
            </a:r>
            <a:r>
              <a:rPr lang="cs-CZ" dirty="0" err="1"/>
              <a:t>Become</a:t>
            </a:r>
            <a:r>
              <a:rPr lang="cs-CZ" dirty="0"/>
              <a:t> </a:t>
            </a:r>
            <a:r>
              <a:rPr lang="cs-CZ" dirty="0" err="1"/>
              <a:t>Teachers</a:t>
            </a:r>
            <a:r>
              <a:rPr lang="cs-CZ" dirty="0"/>
              <a:t> - </a:t>
            </a:r>
            <a:r>
              <a:rPr lang="cs-CZ" dirty="0" err="1"/>
              <a:t>Rigor</a:t>
            </a:r>
            <a:r>
              <a:rPr lang="cs-CZ" dirty="0"/>
              <a:t>, </a:t>
            </a:r>
            <a:r>
              <a:rPr lang="cs-CZ" dirty="0" err="1"/>
              <a:t>Assessment</a:t>
            </a:r>
            <a:r>
              <a:rPr lang="cs-CZ" dirty="0"/>
              <a:t> &amp; </a:t>
            </a:r>
            <a:r>
              <a:rPr lang="cs-CZ" dirty="0" err="1"/>
              <a:t>Accountability</a:t>
            </a:r>
            <a:r>
              <a:rPr lang="cs-CZ" dirty="0"/>
              <a:t> - Dr. </a:t>
            </a:r>
            <a:r>
              <a:rPr lang="cs-CZ" dirty="0" err="1"/>
              <a:t>Lodge</a:t>
            </a:r>
            <a:r>
              <a:rPr lang="cs-CZ" dirty="0"/>
              <a:t> </a:t>
            </a:r>
            <a:r>
              <a:rPr lang="cs-CZ" dirty="0" err="1"/>
              <a:t>McCammon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08B11-B894-FE4C-829C-0CF2646EA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696" y="2323347"/>
            <a:ext cx="10058400" cy="4050792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https://www.youtube.com/watch?v=27aWgfXmY_8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9862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1202-9070-404B-A7F6-2C2C85736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129B1-715F-324C-8D68-5D439A22E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96B03-12D1-AA43-8612-E7D7CAB64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112" y="1000125"/>
            <a:ext cx="6875676" cy="515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37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57590-7485-6C4D-97AB-95FBA0566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856686-9329-9B4D-B6B8-20800DF5B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752" y="879538"/>
            <a:ext cx="2560512" cy="4051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6EB649-72FE-0E4A-83FE-C8A2DCCD3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655182"/>
            <a:ext cx="1978152" cy="2551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CB2BCB-06DB-A845-9775-88FCE43E3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011" y="2706716"/>
            <a:ext cx="2560511" cy="3666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D334D7-5F5C-0640-9E2B-FFD4233F0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0748" y="4059393"/>
            <a:ext cx="15875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55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E063C1-2303-144F-9779-FE1EA2550A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9FF99C-BAA9-404F-9C96-6DD456B4F7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C44AFD-C72D-4D9C-84C6-73E615CED8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14DB11-82BC-B94A-886A-D69739AE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448" y="5653609"/>
            <a:ext cx="10058400" cy="1204381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Děkuji za pozornost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25B14F-36E0-41E8-956F-CABEF1ADD6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860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09E9C1-0D7A-634C-96F2-36D81A462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927" y="0"/>
            <a:ext cx="8009435" cy="613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CCD45-8D7F-7D44-835C-F7310261E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Humanizace vzdělávání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E8F92-CC24-994C-951B-F9547F2D3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Významnou součástí humanizace vzdělávání je individualizace, která vychází z úcty a respektu k dítěti a citlivé orientaci v něm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Respekt k dítěti ovšem neznamená, že se dospělý dítěti podřizuje a přizpůsobuje.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Respekt znamená vstupování do dialogu za účelem dítě lépe poznat a porozumět mu.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Dávat mu prostor k přirozenému, autentickému projevu, k možnosti odlišovat se, samostatně hledat, zkoušet i chybovat.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Klást důraz na jeho samostatnost neznamená rezignovat na cílevědomé působení.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To by se však mělo měnit z řízeného učení v autoregulaci učení a přebírání zodpovědnosti dítěte za vlastní rozvoj.</a:t>
            </a:r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19797-6058-CD4A-B750-7CCFF1095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825" y="290607"/>
            <a:ext cx="2571750" cy="199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66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7BD174-3879-0B4B-810A-29F4246E2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200"/>
              <a:t>Individualizace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2C785-3CA7-D54A-8D73-A82C6AA46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1429670"/>
            <a:ext cx="6882269" cy="40089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F366A-1AD0-5F47-B55F-2DECE3E6E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544034" cy="4050792"/>
          </a:xfrm>
        </p:spPr>
        <p:txBody>
          <a:bodyPr>
            <a:normAutofit/>
          </a:bodyPr>
          <a:lstStyle/>
          <a:p>
            <a:r>
              <a:rPr lang="cs-CZ" sz="1600">
                <a:latin typeface="Calibri" panose="020F0502020204030204" pitchFamily="34" charset="0"/>
                <a:cs typeface="Calibri" panose="020F0502020204030204" pitchFamily="34" charset="0"/>
              </a:rPr>
              <a:t>Snaha dosáhnout maxima v rozvoji dítěte na základě jeho individuálních možností</a:t>
            </a:r>
          </a:p>
          <a:p>
            <a:r>
              <a:rPr lang="cs-CZ" sz="1600">
                <a:latin typeface="Calibri" panose="020F0502020204030204" pitchFamily="34" charset="0"/>
                <a:cs typeface="Calibri" panose="020F0502020204030204" pitchFamily="34" charset="0"/>
              </a:rPr>
              <a:t> Jde o individuální rozdíly ve stylu učení, psychomotorickém tempu, zájmech, potřebách, typech inteligence (Gardner, 1999) apod. </a:t>
            </a:r>
          </a:p>
          <a:p>
            <a:r>
              <a:rPr lang="cs-CZ" sz="1600">
                <a:latin typeface="Calibri" panose="020F0502020204030204" pitchFamily="34" charset="0"/>
                <a:cs typeface="Calibri" panose="020F0502020204030204" pitchFamily="34" charset="0"/>
              </a:rPr>
              <a:t>V kontextu individualizace vzdělávání je zdůrazňován význam socializačních procesů, rozvoj soudržnosti, solidarity, spolupráce, vzájemné pomoci apod</a:t>
            </a:r>
          </a:p>
          <a:p>
            <a:endParaRPr lang="cs-CZ" sz="16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9894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02478-D322-5C41-89A1-A15242DCF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484632"/>
            <a:ext cx="3677264" cy="1609344"/>
          </a:xfrm>
        </p:spPr>
        <p:txBody>
          <a:bodyPr>
            <a:normAutofit/>
          </a:bodyPr>
          <a:lstStyle/>
          <a:p>
            <a:r>
              <a:rPr lang="cs-CZ" sz="2500"/>
              <a:t>Diversity in Alberta Schools: A Journey to Inclusion</a:t>
            </a:r>
            <a:br>
              <a:rPr lang="cs-CZ" sz="2500"/>
            </a:br>
            <a:endParaRPr lang="cs-CZ" sz="25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A42BD7-78D7-E943-BEF4-BB0FB9493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1351825"/>
            <a:ext cx="6912217" cy="416461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2DADC-7847-294A-B42E-CB40F28CD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5" y="2121408"/>
            <a:ext cx="3677263" cy="4092579"/>
          </a:xfrm>
        </p:spPr>
        <p:txBody>
          <a:bodyPr>
            <a:normAutofit/>
          </a:bodyPr>
          <a:lstStyle/>
          <a:p>
            <a:r>
              <a:rPr lang="cs-CZ" sz="1600"/>
              <a:t>https://www.youtube.com/watch?v Diversity in Alberta Schools: A Journey to Inclusion =8c-3YCr7zR0&amp;feature=youtu.be</a:t>
            </a:r>
          </a:p>
        </p:txBody>
      </p:sp>
    </p:spTree>
    <p:extLst>
      <p:ext uri="{BB962C8B-B14F-4D97-AF65-F5344CB8AC3E}">
        <p14:creationId xmlns:p14="http://schemas.microsoft.com/office/powerpoint/2010/main" val="4187453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8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14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Rectangle 18">
            <a:extLst>
              <a:ext uri="{FF2B5EF4-FFF2-40B4-BE49-F238E27FC236}">
                <a16:creationId xmlns:a16="http://schemas.microsoft.com/office/drawing/2014/main" id="{0680B5D0-24EC-465A-A0E6-C4DF951E00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Rectangle 20">
            <a:extLst>
              <a:ext uri="{FF2B5EF4-FFF2-40B4-BE49-F238E27FC236}">
                <a16:creationId xmlns:a16="http://schemas.microsoft.com/office/drawing/2014/main" id="{30BF1B50-A83E-4ED6-A2AA-C943C1F89F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id="{1F31E8B2-210B-4B90-83BB-3B180732EF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82E482-CDD5-E648-8B8B-ACE5423C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102" y="1432223"/>
            <a:ext cx="2818417" cy="33579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20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Adorable Way Children Greet Their Teacher</a:t>
            </a:r>
            <a:br>
              <a:rPr lang="en-US" sz="420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</a:br>
            <a:endParaRPr lang="en-US" sz="4200">
              <a:blipFill dpi="0" rotWithShape="1">
                <a:blip r:embed="rId4"/>
                <a:srcRect/>
                <a:tile tx="6350" ty="-127000" sx="65000" sy="64000" flip="none" algn="tl"/>
              </a:blip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387409-2B98-40F8-A65F-EF7CF989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9E5F284-A588-4AE7-A36D-1C93E4FD02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5D7D540-5CF2-4FC1-BE53-277CC22C09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16C9AA0-DC0C-49A1-ACDF-10BD6D7399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92F57-6168-3F43-A1FE-33F9E025A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0102" y="4790198"/>
            <a:ext cx="2818418" cy="68705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>
                <a:solidFill>
                  <a:srgbClr val="000000"/>
                </a:solidFill>
              </a:rPr>
              <a:t>https://www.youtube.com/watch?v=67xOEnSovMI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A245C-E1A7-094E-8CD0-4CB803E77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34" y="1529504"/>
            <a:ext cx="6631744" cy="373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22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680B5D0-24EC-465A-A0E6-C4DF951E00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0BF1B50-A83E-4ED6-A2AA-C943C1F89F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F31E8B2-210B-4B90-83BB-3B180732EF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304D5C-F332-B440-83E0-E5BA5D7FC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102" y="1432223"/>
            <a:ext cx="2818417" cy="33579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80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V čem spočívá individualita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B387409-2B98-40F8-A65F-EF7CF989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37">
            <a:extLst>
              <a:ext uri="{FF2B5EF4-FFF2-40B4-BE49-F238E27FC236}">
                <a16:creationId xmlns:a16="http://schemas.microsoft.com/office/drawing/2014/main" id="{C9E5F284-A588-4AE7-A36D-1C93E4FD02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46" name="Oval 38">
              <a:extLst>
                <a:ext uri="{FF2B5EF4-FFF2-40B4-BE49-F238E27FC236}">
                  <a16:creationId xmlns:a16="http://schemas.microsoft.com/office/drawing/2014/main" id="{45D7D540-5CF2-4FC1-BE53-277CC22C09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7" name="Oval 39">
              <a:extLst>
                <a:ext uri="{FF2B5EF4-FFF2-40B4-BE49-F238E27FC236}">
                  <a16:creationId xmlns:a16="http://schemas.microsoft.com/office/drawing/2014/main" id="{916C9AA0-DC0C-49A1-ACDF-10BD6D7399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38FCA1F-8213-424E-B69A-88FAC40DAA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44" r="-1" b="-1"/>
          <a:stretch/>
        </p:blipFill>
        <p:spPr>
          <a:xfrm>
            <a:off x="920834" y="1529516"/>
            <a:ext cx="6631744" cy="373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17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71EEF6-9745-3D40-8330-A7947479C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38" y="196453"/>
            <a:ext cx="7561262" cy="567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54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A9402-5E87-F54B-9217-3F4A2382C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2700" b="1"/>
              <a:t>Teachers play a key role in helping students feel they ‘belong’ at school</a:t>
            </a:r>
            <a:endParaRPr lang="cs-CZ" sz="2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6A85E-3B2E-C145-94C0-F18975B31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1171585"/>
            <a:ext cx="6882269" cy="45250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534B7-179F-1C42-95F1-6DAAD1B73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544034" cy="4050792"/>
          </a:xfrm>
        </p:spPr>
        <p:txBody>
          <a:bodyPr>
            <a:normAutofit/>
          </a:bodyPr>
          <a:lstStyle/>
          <a:p>
            <a:r>
              <a:rPr lang="cs-CZ" sz="1600"/>
              <a:t>https://www.youtube.com/watch?v=6kGpk8-baMM&amp;t=19s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51352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287</Words>
  <Application>Microsoft Office PowerPoint</Application>
  <PresentationFormat>Širokoúhlá obrazovka</PresentationFormat>
  <Paragraphs>36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Calibri</vt:lpstr>
      <vt:lpstr>Rockwell</vt:lpstr>
      <vt:lpstr>Rockwell Condensed</vt:lpstr>
      <vt:lpstr>Rockwell Extra Bold</vt:lpstr>
      <vt:lpstr>Wingdings</vt:lpstr>
      <vt:lpstr>Wood Type</vt:lpstr>
      <vt:lpstr>Individuace ve výuce</vt:lpstr>
      <vt:lpstr>Prezentace aplikace PowerPoint</vt:lpstr>
      <vt:lpstr>Humanizace vzdělávání</vt:lpstr>
      <vt:lpstr>Individualizace</vt:lpstr>
      <vt:lpstr>Diversity in Alberta Schools: A Journey to Inclusion </vt:lpstr>
      <vt:lpstr>Adorable Way Children Greet Their Teacher </vt:lpstr>
      <vt:lpstr>V čem spočívá individualita</vt:lpstr>
      <vt:lpstr>Prezentace aplikace PowerPoint</vt:lpstr>
      <vt:lpstr>Teachers play a key role in helping students feel they ‘belong’ at school</vt:lpstr>
      <vt:lpstr>Teacher: I wrote a song to help my students build confidence </vt:lpstr>
      <vt:lpstr>Budeš prezentovat jako všichni ostatní</vt:lpstr>
      <vt:lpstr>Feuersteinova metoda instrumentálního obohacování </vt:lpstr>
      <vt:lpstr>Dítě nabádá ostatní děti ať nenálepkují</vt:lpstr>
      <vt:lpstr>Labels limit learning </vt:lpstr>
      <vt:lpstr>Pygmalion</vt:lpstr>
      <vt:lpstr> When Students Become Teachers - Rigor, Assessment &amp; Accountability - Dr. Lodge McCammon 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Individuace ve výuce</dc:title>
  <dc:creator>Veronika Dacerová</dc:creator>
  <cp:lastModifiedBy>Kateřina Bartošová</cp:lastModifiedBy>
  <cp:revision>3</cp:revision>
  <dcterms:created xsi:type="dcterms:W3CDTF">2019-10-19T16:53:38Z</dcterms:created>
  <dcterms:modified xsi:type="dcterms:W3CDTF">2019-12-09T08:01:01Z</dcterms:modified>
</cp:coreProperties>
</file>