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3" r:id="rId1"/>
  </p:sldMasterIdLst>
  <p:notesMasterIdLst>
    <p:notesMasterId r:id="rId81"/>
  </p:notesMasterIdLst>
  <p:sldIdLst>
    <p:sldId id="256" r:id="rId2"/>
    <p:sldId id="315" r:id="rId3"/>
    <p:sldId id="300" r:id="rId4"/>
    <p:sldId id="301" r:id="rId5"/>
    <p:sldId id="299" r:id="rId6"/>
    <p:sldId id="302" r:id="rId7"/>
    <p:sldId id="309" r:id="rId8"/>
    <p:sldId id="339" r:id="rId9"/>
    <p:sldId id="320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6" r:id="rId23"/>
    <p:sldId id="338" r:id="rId24"/>
    <p:sldId id="340" r:id="rId25"/>
    <p:sldId id="303" r:id="rId26"/>
    <p:sldId id="304" r:id="rId27"/>
    <p:sldId id="305" r:id="rId28"/>
    <p:sldId id="307" r:id="rId29"/>
    <p:sldId id="341" r:id="rId30"/>
    <p:sldId id="400" r:id="rId31"/>
    <p:sldId id="381" r:id="rId32"/>
    <p:sldId id="342" r:id="rId33"/>
    <p:sldId id="318" r:id="rId34"/>
    <p:sldId id="319" r:id="rId35"/>
    <p:sldId id="401" r:id="rId36"/>
    <p:sldId id="316" r:id="rId37"/>
    <p:sldId id="317" r:id="rId38"/>
    <p:sldId id="382" r:id="rId39"/>
    <p:sldId id="383" r:id="rId40"/>
    <p:sldId id="384" r:id="rId41"/>
    <p:sldId id="385" r:id="rId42"/>
    <p:sldId id="386" r:id="rId43"/>
    <p:sldId id="387" r:id="rId44"/>
    <p:sldId id="390" r:id="rId45"/>
    <p:sldId id="397" r:id="rId46"/>
    <p:sldId id="398" r:id="rId47"/>
    <p:sldId id="399" r:id="rId48"/>
    <p:sldId id="380" r:id="rId49"/>
    <p:sldId id="343" r:id="rId50"/>
    <p:sldId id="344" r:id="rId51"/>
    <p:sldId id="345" r:id="rId52"/>
    <p:sldId id="346" r:id="rId53"/>
    <p:sldId id="347" r:id="rId54"/>
    <p:sldId id="348" r:id="rId55"/>
    <p:sldId id="350" r:id="rId56"/>
    <p:sldId id="351" r:id="rId57"/>
    <p:sldId id="352" r:id="rId58"/>
    <p:sldId id="353" r:id="rId59"/>
    <p:sldId id="354" r:id="rId60"/>
    <p:sldId id="355" r:id="rId61"/>
    <p:sldId id="356" r:id="rId62"/>
    <p:sldId id="357" r:id="rId63"/>
    <p:sldId id="358" r:id="rId64"/>
    <p:sldId id="360" r:id="rId65"/>
    <p:sldId id="362" r:id="rId66"/>
    <p:sldId id="364" r:id="rId67"/>
    <p:sldId id="365" r:id="rId68"/>
    <p:sldId id="366" r:id="rId69"/>
    <p:sldId id="367" r:id="rId70"/>
    <p:sldId id="368" r:id="rId71"/>
    <p:sldId id="369" r:id="rId72"/>
    <p:sldId id="370" r:id="rId73"/>
    <p:sldId id="371" r:id="rId74"/>
    <p:sldId id="372" r:id="rId75"/>
    <p:sldId id="376" r:id="rId76"/>
    <p:sldId id="377" r:id="rId77"/>
    <p:sldId id="378" r:id="rId78"/>
    <p:sldId id="379" r:id="rId79"/>
    <p:sldId id="310" r:id="rId80"/>
  </p:sldIdLst>
  <p:sldSz cx="10080625" cy="7559675"/>
  <p:notesSz cx="7556500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30213" indent="-215900" algn="l" defTabSz="4492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646113" indent="-215900" algn="l" defTabSz="4492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862013" indent="-214313" algn="l" defTabSz="4492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077913" indent="-215900" algn="l" defTabSz="4492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3" autoAdjust="0"/>
    <p:restoredTop sz="94660"/>
  </p:normalViewPr>
  <p:slideViewPr>
    <p:cSldViewPr>
      <p:cViewPr varScale="1">
        <p:scale>
          <a:sx n="74" d="100"/>
          <a:sy n="74" d="100"/>
        </p:scale>
        <p:origin x="552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1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686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2252202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05896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Informovaný</a:t>
            </a:r>
            <a:r>
              <a:rPr lang="cs-CZ" baseline="0" dirty="0"/>
              <a:t> souhlas více rozveden v G-M. v Etických aspektech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5166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Čtení:</a:t>
            </a:r>
            <a:r>
              <a:rPr lang="cs-CZ" baseline="0" dirty="0"/>
              <a:t> G-M(2009) „</a:t>
            </a:r>
            <a:r>
              <a:rPr lang="cs-CZ" baseline="0" dirty="0" err="1"/>
              <a:t>Interpreting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data“ – doporučuje využít pravděpodobnostních modelů, pokud jsou k danému účelu k dispozici. </a:t>
            </a:r>
          </a:p>
          <a:p>
            <a:endParaRPr lang="cs-CZ" baseline="0" dirty="0"/>
          </a:p>
          <a:p>
            <a:r>
              <a:rPr lang="cs-CZ" baseline="0" dirty="0"/>
              <a:t>Interpretace by měla ideálně probíhat jako psaní zprávy, aby zpráva neobsahovala jen závěry zbavené všech pochybností. Alternativně se to dá formulovat tak, že konečná interpretace vzniká při psaní zprávy.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8305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50755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2975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12413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64445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1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neúplný</a:t>
            </a:r>
            <a:r>
              <a:rPr lang="cs-CZ" baseline="0" dirty="0"/>
              <a:t> výčet.</a:t>
            </a:r>
            <a:endParaRPr lang="cs-CZ" dirty="0"/>
          </a:p>
        </p:txBody>
      </p:sp>
      <p:sp>
        <p:nvSpPr>
          <p:cNvPr id="1048602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49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924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6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Zatímco ve výzkumu se snažíme použít co nejčistší měřítko proměnné (ve smyslu konstruktové validity), prakticky používané diagnostické metody obvykle "odráží" více konstruktů a obvykle nevychází zcela jasně z konkrétní teorie. Zvláště o klasických, starších testů se odpověď na otázku "co ten test vlastně měří" dost zásadně proměňuje. Je tedy třeba aktivně hledat průnik mezi psychologickou teorií a procedurou/skóry testu. To je jeden z důvodů, proč se kladou na uživatele testu takové nároky na vzdělání - bez znalostí je interpretace testu nutně velmi mechanická (pouze teoreticky "čistá", jednodimenzionální měřítka mohou interpretovat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nepsychologové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a počítače). 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Příkladem</a:t>
            </a:r>
            <a:r>
              <a:rPr lang="cs-CZ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je Wisconsin, který začal jako test třídění, ale v 60. letech si neurologové (Brenda </a:t>
            </a:r>
            <a:r>
              <a:rPr lang="cs-CZ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Milner</a:t>
            </a:r>
            <a:r>
              <a:rPr lang="cs-CZ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všimli, že v něm selhávají lidé s lézemi v </a:t>
            </a:r>
            <a:r>
              <a:rPr lang="cs-CZ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prefronálním</a:t>
            </a:r>
            <a:r>
              <a:rPr lang="cs-CZ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kortexu, a začal intenzivní vývoj této metody jako neuropsychologické metody. </a:t>
            </a:r>
            <a:endParaRPr lang="cs-CZ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1048607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51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8387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4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http://www.iapsych.com/articles/schneider2012.pdf</a:t>
            </a:r>
          </a:p>
          <a:p>
            <a:endParaRPr lang="cs-CZ" dirty="0"/>
          </a:p>
        </p:txBody>
      </p:sp>
      <p:sp>
        <p:nvSpPr>
          <p:cNvPr id="1048615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53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1580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2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sz="3200" dirty="0"/>
              <a:t>Důvody zařazení testů do této přednášky</a:t>
            </a:r>
          </a:p>
          <a:p>
            <a:pPr lvl="1">
              <a:spcAft>
                <a:spcPts val="600"/>
              </a:spcAft>
            </a:pPr>
            <a:r>
              <a:rPr lang="cs-CZ" sz="2800" dirty="0"/>
              <a:t>historické </a:t>
            </a:r>
          </a:p>
          <a:p>
            <a:pPr lvl="1">
              <a:spcAft>
                <a:spcPts val="600"/>
              </a:spcAft>
            </a:pPr>
            <a:r>
              <a:rPr lang="cs-CZ" sz="2800" dirty="0"/>
              <a:t>průnik s teoriemi/testy inteligence je natolik  malý, že si test zaslouží svou existenci</a:t>
            </a:r>
          </a:p>
          <a:p>
            <a:pPr lvl="1">
              <a:spcAft>
                <a:spcPts val="600"/>
              </a:spcAft>
            </a:pPr>
            <a:r>
              <a:rPr lang="cs-CZ" sz="2800" dirty="0"/>
              <a:t>speciální použití, odladění pro konkrétní oblast (př. </a:t>
            </a:r>
            <a:r>
              <a:rPr lang="cs-CZ" sz="2800" dirty="0" err="1"/>
              <a:t>neuropsy</a:t>
            </a:r>
            <a:r>
              <a:rPr lang="cs-CZ" sz="2800" dirty="0"/>
              <a:t>)</a:t>
            </a:r>
          </a:p>
          <a:p>
            <a:pPr lvl="1">
              <a:spcAft>
                <a:spcPts val="600"/>
              </a:spcAft>
            </a:pPr>
            <a:r>
              <a:rPr lang="cs-CZ" sz="2800" dirty="0"/>
              <a:t>zaměření na funkci spíše než na konstrukt (ekologická validita)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1048623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57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7746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Čtení:</a:t>
            </a:r>
            <a:r>
              <a:rPr lang="cs-CZ" baseline="0" dirty="0"/>
              <a:t> </a:t>
            </a:r>
          </a:p>
          <a:p>
            <a:r>
              <a:rPr lang="cs-CZ" baseline="0" dirty="0" err="1"/>
              <a:t>Groth-Marnat</a:t>
            </a:r>
            <a:r>
              <a:rPr lang="cs-CZ" baseline="0" dirty="0"/>
              <a:t> (2009) podkapitola </a:t>
            </a:r>
            <a:r>
              <a:rPr lang="cs-CZ" baseline="0" dirty="0" err="1"/>
              <a:t>Phases</a:t>
            </a:r>
            <a:r>
              <a:rPr lang="cs-CZ" baseline="0" dirty="0"/>
              <a:t> in </a:t>
            </a:r>
            <a:r>
              <a:rPr lang="cs-CZ" baseline="0" dirty="0" err="1"/>
              <a:t>Clinical</a:t>
            </a:r>
            <a:r>
              <a:rPr lang="cs-CZ" baseline="0" dirty="0"/>
              <a:t> </a:t>
            </a:r>
            <a:r>
              <a:rPr lang="cs-CZ" baseline="0" dirty="0" err="1"/>
              <a:t>Assessment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515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9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dirty="0" err="1"/>
              <a:t>Ability</a:t>
            </a:r>
            <a:r>
              <a:rPr lang="cs-CZ" dirty="0"/>
              <a:t> – schopnosti</a:t>
            </a:r>
            <a:r>
              <a:rPr lang="cs-CZ" baseline="0" dirty="0"/>
              <a:t> v nejobecnějším smyslu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dirty="0" err="1"/>
              <a:t>Aptitude</a:t>
            </a:r>
            <a:r>
              <a:rPr lang="cs-CZ" dirty="0"/>
              <a:t> – způsobilost</a:t>
            </a:r>
            <a:r>
              <a:rPr lang="cs-CZ" baseline="0" dirty="0"/>
              <a:t> k něčemu, vlohy – pragmaticky orientované testy s často nevyjasněnou </a:t>
            </a:r>
            <a:r>
              <a:rPr lang="cs-CZ" baseline="0" dirty="0" err="1"/>
              <a:t>konstruktovou</a:t>
            </a:r>
            <a:r>
              <a:rPr lang="cs-CZ" baseline="0" dirty="0"/>
              <a:t> validitou (spíše mají prediktivní) </a:t>
            </a:r>
            <a:endParaRPr lang="cs-CZ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dirty="0" err="1"/>
              <a:t>Achievement</a:t>
            </a:r>
            <a:r>
              <a:rPr lang="cs-CZ" baseline="0" dirty="0"/>
              <a:t> (</a:t>
            </a:r>
            <a:r>
              <a:rPr lang="cs-CZ" baseline="0" dirty="0" err="1"/>
              <a:t>Attainment</a:t>
            </a:r>
            <a:r>
              <a:rPr lang="cs-CZ" baseline="0" dirty="0"/>
              <a:t>) – naučené, získané schopnosti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baseline="0" dirty="0"/>
              <a:t>Je to hodně promíchané.</a:t>
            </a:r>
            <a:endParaRPr lang="cs-CZ" dirty="0"/>
          </a:p>
          <a:p>
            <a:r>
              <a:rPr lang="cs-CZ" dirty="0"/>
              <a:t>http://www.muni.cz/tsp?lang=cs</a:t>
            </a:r>
          </a:p>
          <a:p>
            <a:endParaRPr lang="cs-CZ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dirty="0"/>
              <a:t>Testy zjišťující/hodnotící ty charakteristiky, které můžeme vnímat jako schopnosti, dovednosti, popř. základní psychologické funkce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1048630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59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7500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8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Pole toho, co všechno můžeme o lidech zjišťovat testy, si poměrně hrubě rozdělíme na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výkonové 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osobnostní 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charakteristiky. Jde o hrubé rozdělení, protože osobnostní rysy jsou v mnoha případech nedílnou součástí výkonů a výkon je součástí osobnosti (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triv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příklad je pozornost-temperament,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netriv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R-PAS). Psychologie individuálních rozdílů, kterou jste většina absolvovali, je toho svědkem. Proto jsou v reálném vyšetření přítomny oba prvky a komplexní psychodiagnostické metody v sobě výkon a osobnost kombinují (vždy s důrazem na jedno z toho).  </a:t>
            </a:r>
          </a:p>
          <a:p>
            <a:endParaRPr lang="cs-CZ" dirty="0"/>
          </a:p>
        </p:txBody>
      </p:sp>
      <p:sp>
        <p:nvSpPr>
          <p:cNvPr id="1048649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60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6328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Pozornost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pPr fontAlgn="base"/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Bourdon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- 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BoPr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d2 (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rec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psal Jakub Kraus), 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pPr fontAlgn="base"/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Test koncentrace pozornosti (KDM),  </a:t>
            </a:r>
          </a:p>
          <a:p>
            <a:pPr fontAlgn="base"/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NQ-S (recenzi psali Janů a Valášek,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Numerisch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quadrat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- Číselný čtverec (pro děti, ale Preiss ho navrhuje pro dospělé) - pozornost, unavitelnost </a:t>
            </a:r>
          </a:p>
          <a:p>
            <a:endParaRPr lang="cs-CZ" dirty="0"/>
          </a:p>
        </p:txBody>
      </p:sp>
      <p:sp>
        <p:nvSpPr>
          <p:cNvPr id="104865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61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28624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8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Pozornost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pPr fontAlgn="base"/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Bourdon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- 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BoPr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d2 (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rec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psal Jakub Kraus), 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pPr fontAlgn="base"/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Test koncentrace pozornosti (KDM),  </a:t>
            </a:r>
          </a:p>
          <a:p>
            <a:pPr fontAlgn="base"/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NQ-S (recenzi psali Janů a Valášek,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Numerisch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quadrat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- Číselný čtverec (pro děti, ale Preiss ho navrhuje pro dospělé) - pozornost, 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univitelnost</a:t>
            </a:r>
            <a:r>
              <a:rPr lang="cs-CZ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endParaRPr lang="cs-CZ"/>
          </a:p>
        </p:txBody>
      </p:sp>
      <p:sp>
        <p:nvSpPr>
          <p:cNvPr id="1048659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63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7683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5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48666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64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94451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7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http://www.cogtest.com/tests/cognitive_int/tsflash1.html</a:t>
            </a:r>
          </a:p>
          <a:p>
            <a:endParaRPr lang="cs-CZ" dirty="0"/>
          </a:p>
        </p:txBody>
      </p:sp>
      <p:sp>
        <p:nvSpPr>
          <p:cNvPr id="1048678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66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54741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4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Třeba L</a:t>
            </a:r>
          </a:p>
        </p:txBody>
      </p:sp>
      <p:sp>
        <p:nvSpPr>
          <p:cNvPr id="1048685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68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48909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91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Psychologové se</a:t>
            </a:r>
            <a:r>
              <a:rPr lang="cs-CZ" baseline="0" dirty="0"/>
              <a:t> často podílení  na jejich vývoji pro </a:t>
            </a:r>
            <a:r>
              <a:rPr lang="cs-CZ" baseline="0"/>
              <a:t>jiné odborníky.</a:t>
            </a:r>
            <a:endParaRPr lang="cs-CZ"/>
          </a:p>
        </p:txBody>
      </p:sp>
      <p:sp>
        <p:nvSpPr>
          <p:cNvPr id="1048692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70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6586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14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http://kspope.com/assess/malinger.php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Jan Preiss (2012). Detekce nedostatečného úsilí, agravace a simulace při neuropsychologickém vyšetření. 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Československá psychologie, 56, 1, 18-30.</a:t>
            </a:r>
            <a:endParaRPr lang="cs-CZ" dirty="0"/>
          </a:p>
        </p:txBody>
      </p:sp>
      <p:sp>
        <p:nvSpPr>
          <p:cNvPr id="1048715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t>78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64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Na cíl vyšetření usuzujeme ze zakázky, která přichází v nějakém kontextu a definitivně se na něm domlouváme s klientem, pakliže je to možné.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Práce začíná před příchodem klienta. Zbytek při a po prvním/vstupním rozhovoru.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Různé kontexty (z americké perspektivy)</a:t>
            </a:r>
            <a:r>
              <a:rPr lang="cs-CZ" baseline="0" dirty="0"/>
              <a:t> popisuje G-M v kapitole 2: </a:t>
            </a:r>
            <a:r>
              <a:rPr lang="cs-CZ" baseline="0" dirty="0" err="1"/>
              <a:t>Context</a:t>
            </a:r>
            <a:r>
              <a:rPr lang="cs-CZ" baseline="0" dirty="0"/>
              <a:t> </a:t>
            </a:r>
            <a:r>
              <a:rPr lang="cs-CZ" baseline="0" dirty="0" err="1"/>
              <a:t>of</a:t>
            </a:r>
            <a:r>
              <a:rPr lang="cs-CZ" baseline="0" dirty="0"/>
              <a:t> </a:t>
            </a:r>
            <a:r>
              <a:rPr lang="cs-CZ" baseline="0" dirty="0" err="1"/>
              <a:t>Clinical</a:t>
            </a:r>
            <a:r>
              <a:rPr lang="cs-CZ" baseline="0" dirty="0"/>
              <a:t> </a:t>
            </a:r>
            <a:r>
              <a:rPr lang="cs-CZ" baseline="0" dirty="0" err="1"/>
              <a:t>Assessment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0407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Práce začíná před příchodem klienta. Zbytek při a po prvním/vstupním rozhovoru.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Různé kontexty (z americké perspektivy)</a:t>
            </a:r>
            <a:r>
              <a:rPr lang="cs-CZ" baseline="0" dirty="0"/>
              <a:t> popisuje G-M v kapitole 2: </a:t>
            </a:r>
            <a:r>
              <a:rPr lang="cs-CZ" baseline="0" dirty="0" err="1"/>
              <a:t>Context</a:t>
            </a:r>
            <a:r>
              <a:rPr lang="cs-CZ" baseline="0" dirty="0"/>
              <a:t> </a:t>
            </a:r>
            <a:r>
              <a:rPr lang="cs-CZ" baseline="0" dirty="0" err="1"/>
              <a:t>of</a:t>
            </a:r>
            <a:r>
              <a:rPr lang="cs-CZ" baseline="0" dirty="0"/>
              <a:t> </a:t>
            </a:r>
            <a:r>
              <a:rPr lang="cs-CZ" baseline="0" dirty="0" err="1"/>
              <a:t>Clinical</a:t>
            </a:r>
            <a:r>
              <a:rPr lang="cs-CZ" baseline="0" dirty="0"/>
              <a:t> </a:t>
            </a:r>
            <a:r>
              <a:rPr lang="cs-CZ" baseline="0" dirty="0" err="1"/>
              <a:t>Assessment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8355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Práce začíná před příchodem klienta. Zbytek při a po prvním/vstupním rozhovoru.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Různé kontexty (z americké perspektivy)</a:t>
            </a:r>
            <a:r>
              <a:rPr lang="cs-CZ" baseline="0" dirty="0"/>
              <a:t> popisuje G-M v kapitole 2: </a:t>
            </a:r>
            <a:r>
              <a:rPr lang="cs-CZ" baseline="0" dirty="0" err="1"/>
              <a:t>Context</a:t>
            </a:r>
            <a:r>
              <a:rPr lang="cs-CZ" baseline="0" dirty="0"/>
              <a:t> </a:t>
            </a:r>
            <a:r>
              <a:rPr lang="cs-CZ" baseline="0" dirty="0" err="1"/>
              <a:t>of</a:t>
            </a:r>
            <a:r>
              <a:rPr lang="cs-CZ" baseline="0" dirty="0"/>
              <a:t> </a:t>
            </a:r>
            <a:r>
              <a:rPr lang="cs-CZ" baseline="0" dirty="0" err="1"/>
              <a:t>Clinical</a:t>
            </a:r>
            <a:r>
              <a:rPr lang="cs-CZ" baseline="0" dirty="0"/>
              <a:t> </a:t>
            </a:r>
            <a:r>
              <a:rPr lang="cs-CZ" baseline="0" dirty="0" err="1"/>
              <a:t>Assessment</a:t>
            </a:r>
            <a:endParaRPr lang="cs-CZ" dirty="0"/>
          </a:p>
          <a:p>
            <a:endParaRPr lang="cs-CZ" dirty="0"/>
          </a:p>
          <a:p>
            <a:r>
              <a:rPr lang="cs-CZ" dirty="0"/>
              <a:t>V </a:t>
            </a:r>
            <a:r>
              <a:rPr lang="cs-CZ" dirty="0" err="1"/>
              <a:t>Zimmermanovi</a:t>
            </a:r>
            <a:r>
              <a:rPr lang="cs-CZ" baseline="0" dirty="0"/>
              <a:t> je to kapitola 1. </a:t>
            </a:r>
            <a:r>
              <a:rPr lang="cs-CZ" baseline="0" dirty="0" err="1"/>
              <a:t>Beginning</a:t>
            </a:r>
            <a:r>
              <a:rPr lang="cs-CZ" baseline="0" dirty="0"/>
              <a:t> and </a:t>
            </a:r>
            <a:r>
              <a:rPr lang="cs-CZ" baseline="0" dirty="0" err="1"/>
              <a:t>Ending</a:t>
            </a:r>
            <a:r>
              <a:rPr lang="cs-CZ" baseline="0" dirty="0"/>
              <a:t> </a:t>
            </a:r>
            <a:r>
              <a:rPr lang="cs-CZ" baseline="0" dirty="0" err="1"/>
              <a:t>the</a:t>
            </a:r>
            <a:r>
              <a:rPr lang="cs-CZ" baseline="0" dirty="0"/>
              <a:t> Interview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5713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Třeba soudní znalci studium spisu moc nedoporučují.</a:t>
            </a:r>
          </a:p>
          <a:p>
            <a:endParaRPr lang="cs-CZ" dirty="0"/>
          </a:p>
          <a:p>
            <a:r>
              <a:rPr lang="cs-CZ" dirty="0"/>
              <a:t>Když se volba</a:t>
            </a:r>
            <a:r>
              <a:rPr lang="cs-CZ" baseline="0" dirty="0"/>
              <a:t> testů udělá moc brzy, nebo automaticky bez rozvahy nad cílem vyšetření, nemůžeme s uvědomit tak dobře limity použitých testů, protože budeme mít tendenci přizpůsobovat otázku tomu, co test(y) nabízí.  Tohle může někomu vyhovovat (nemusí si nad kvalitami testů lámat hlavu), ale z hlediska péče o klienta to není dobré.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9017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http://www.testforum.cz/domains/testforum.cz/index.php/testforum/article/view/TF2018-10-179#.W7Hnz2j7TRY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6547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 co souhlas s informacemi o druhých</a:t>
            </a:r>
            <a:r>
              <a:rPr lang="cs-CZ" baseline="0" dirty="0"/>
              <a:t> (př. příbuzní v anamnéze)?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7689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Písemnou část znaleckého šetření musel stěžovatel absolvovat v čekárně mezi ostatními pacienty. </a:t>
            </a:r>
          </a:p>
          <a:p>
            <a:r>
              <a:rPr lang="cs-CZ" dirty="0"/>
              <a:t>V průběhu ústní části znaleckého šetření psycholog kouřil cigarety a měl po celou dobu otevřené okno, přestože byl venku mráz, což mělo za následek onemocnění stěžovatele zánětem močového měchýře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8700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6581957"/>
            <a:ext cx="10080625" cy="97771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10081" y="6672673"/>
            <a:ext cx="2479834" cy="786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600801" y="6662594"/>
            <a:ext cx="7479824" cy="78620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604161" y="4451809"/>
            <a:ext cx="7140443" cy="201591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604162" y="6669045"/>
            <a:ext cx="7392458" cy="755968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84005" y="6689617"/>
            <a:ext cx="2268141" cy="755968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299001" y="260740"/>
            <a:ext cx="6468401" cy="40248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820547" y="251989"/>
            <a:ext cx="924057" cy="4199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5FA5F15-A942-4409-8FBA-C88A50C42CB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C9D3D-BD66-4A4A-BEB6-899AEE68BC4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224448" y="671972"/>
            <a:ext cx="2268141" cy="6080989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132380" cy="608099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224448" y="6887706"/>
            <a:ext cx="2436151" cy="402483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04033" y="6887492"/>
            <a:ext cx="6144378" cy="402483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720767" y="0"/>
            <a:ext cx="352822" cy="75596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771170" y="671971"/>
            <a:ext cx="252016" cy="6887704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771170" y="0"/>
            <a:ext cx="252016" cy="58797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6603191" y="159228"/>
            <a:ext cx="587975" cy="269518"/>
          </a:xfrm>
        </p:spPr>
        <p:txBody>
          <a:bodyPr/>
          <a:lstStyle/>
          <a:p>
            <a:pPr>
              <a:defRPr/>
            </a:pPr>
            <a:fld id="{794D6DFF-E895-403B-9403-3F7877FE89B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402" y="251989"/>
            <a:ext cx="8988557" cy="1091953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BA2E5E-10DF-46DF-B035-1A8BF9E0EBE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4955787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12095" y="3023870"/>
            <a:ext cx="7852737" cy="1844421"/>
          </a:xfrm>
        </p:spPr>
        <p:txBody>
          <a:bodyPr anchor="t"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679928"/>
            <a:ext cx="10080625" cy="125994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763924"/>
            <a:ext cx="1428089" cy="109195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512094" y="1763924"/>
            <a:ext cx="8568531" cy="109195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2094" y="1763924"/>
            <a:ext cx="8400521" cy="1091953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931917"/>
            <a:ext cx="1428089" cy="773468"/>
          </a:xfrm>
        </p:spPr>
        <p:txBody>
          <a:bodyPr>
            <a:no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75FC11-8958-47A0-961B-E8A24657144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72041" y="1752203"/>
            <a:ext cx="4284266" cy="5039783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5341167" y="1752203"/>
            <a:ext cx="4284266" cy="5039783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A1717518-E40F-4CA2-BB43-885D0E9918D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037" y="300987"/>
            <a:ext cx="8988557" cy="958959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72041" y="2687885"/>
            <a:ext cx="4284266" cy="394783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5292328" y="2687885"/>
            <a:ext cx="4284266" cy="394783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0A278EF4-D4AA-40E2-8FA1-7C95598190E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72041" y="1931917"/>
            <a:ext cx="4284266" cy="70557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5292328" y="1931917"/>
            <a:ext cx="4284266" cy="70557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259EF8-75E9-4996-A0AB-F6EF8B85CBA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887704"/>
            <a:ext cx="588036" cy="4199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328BD4B-67D9-418E-B775-F0788E44866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2042" y="300987"/>
            <a:ext cx="8904552" cy="958959"/>
          </a:xfrm>
        </p:spPr>
        <p:txBody>
          <a:bodyPr anchor="ctr"/>
          <a:lstStyle>
            <a:lvl1pPr algn="l">
              <a:buNone/>
              <a:defRPr sz="49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117B45-7DED-469C-9317-6E56773DDC2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2042" y="1931917"/>
            <a:ext cx="1764109" cy="4787794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1191" tIns="201589" rIns="151191" bIns="100794"/>
          <a:lstStyle>
            <a:lvl1pPr marL="0" indent="0">
              <a:spcAft>
                <a:spcPts val="1102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604161" y="1931917"/>
            <a:ext cx="7056438" cy="4871791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64109" y="6047740"/>
            <a:ext cx="8064500" cy="755968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10081" y="5039783"/>
            <a:ext cx="10080625" cy="97771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10081" y="5140579"/>
            <a:ext cx="1612900" cy="786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703626" y="5130500"/>
            <a:ext cx="8376999" cy="78620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4109" y="5123779"/>
            <a:ext cx="8064500" cy="755968"/>
          </a:xfrm>
        </p:spPr>
        <p:txBody>
          <a:bodyPr anchor="ctr"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596099" y="0"/>
            <a:ext cx="110887" cy="756975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888427" y="6887704"/>
            <a:ext cx="2940182" cy="402483"/>
          </a:xfrm>
        </p:spPr>
        <p:txBody>
          <a:bodyPr rtlCol="0"/>
          <a:lstStyle/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5144778"/>
            <a:ext cx="1596099" cy="731472"/>
          </a:xfrm>
        </p:spPr>
        <p:txBody>
          <a:bodyPr rtlCol="0"/>
          <a:lstStyle>
            <a:lvl1pPr>
              <a:defRPr sz="3100"/>
            </a:lvl1pPr>
          </a:lstStyle>
          <a:p>
            <a:pPr>
              <a:defRPr/>
            </a:pPr>
            <a:fld id="{0853CFE5-6825-420B-8857-C7728B719FE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764109" y="6887490"/>
            <a:ext cx="5040313" cy="402483"/>
          </a:xfrm>
        </p:spPr>
        <p:txBody>
          <a:bodyPr rtlCol="0"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20427" y="0"/>
            <a:ext cx="8360198" cy="503642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72042" y="251989"/>
            <a:ext cx="8988557" cy="1091953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75402" y="1763924"/>
            <a:ext cx="8988557" cy="4989386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720417" y="6887704"/>
            <a:ext cx="2940182" cy="402483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72042" y="6887490"/>
            <a:ext cx="5976368" cy="402483"/>
          </a:xfrm>
          <a:prstGeom prst="rect">
            <a:avLst/>
          </a:prstGeom>
        </p:spPr>
        <p:txBody>
          <a:bodyPr vert="horz" lIns="100794" tIns="50397" rIns="100794" bIns="50397" anchor="ctr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360741"/>
            <a:ext cx="10080625" cy="35278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411139"/>
            <a:ext cx="588036" cy="25198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51040" y="1411139"/>
            <a:ext cx="9429585" cy="25198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402389"/>
            <a:ext cx="588036" cy="269490"/>
          </a:xfrm>
          <a:prstGeom prst="rect">
            <a:avLst/>
          </a:prstGeom>
        </p:spPr>
        <p:txBody>
          <a:bodyPr vert="horz" lIns="100794" tIns="50397" rIns="100794" bIns="50397" anchor="ctr" anchorCtr="0">
            <a:normAutofit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F1B46C8-DE7F-4682-86A0-EB51958C302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1" latinLnBrk="0" hangingPunct="1">
        <a:spcBef>
          <a:spcPct val="0"/>
        </a:spcBef>
        <a:buNone/>
        <a:defRPr kumimoji="0" sz="49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2780" indent="-352780" algn="l" rtl="0" eaLnBrk="1" latinLnBrk="0" hangingPunct="1">
        <a:spcBef>
          <a:spcPts val="772"/>
        </a:spcBef>
        <a:buClr>
          <a:schemeClr val="accent2"/>
        </a:buClr>
        <a:buSzPct val="60000"/>
        <a:buFont typeface="Wingdings"/>
        <a:buChar char="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302383" algn="l" rtl="0" eaLnBrk="1" latinLnBrk="0" hangingPunct="1">
        <a:spcBef>
          <a:spcPts val="606"/>
        </a:spcBef>
        <a:buClr>
          <a:schemeClr val="accent1"/>
        </a:buClr>
        <a:buSzPct val="70000"/>
        <a:buFont typeface="Wingdings 2"/>
        <a:buChar char="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-251986" algn="l" rtl="0" eaLnBrk="1" latinLnBrk="0" hangingPunct="1">
        <a:spcBef>
          <a:spcPts val="551"/>
        </a:spcBef>
        <a:buClr>
          <a:schemeClr val="accent2"/>
        </a:buClr>
        <a:buSzPct val="75000"/>
        <a:buFont typeface="Wingdings"/>
        <a:buChar char="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indent="-251986" algn="l" rtl="0" eaLnBrk="1" latinLnBrk="0" hangingPunct="1">
        <a:spcBef>
          <a:spcPts val="441"/>
        </a:spcBef>
        <a:buClr>
          <a:schemeClr val="accent3"/>
        </a:buClr>
        <a:buSzPct val="7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indent="-251986" algn="l" rtl="0" eaLnBrk="1" latinLnBrk="0" hangingPunct="1">
        <a:spcBef>
          <a:spcPts val="441"/>
        </a:spcBef>
        <a:buClr>
          <a:schemeClr val="accent4"/>
        </a:buClr>
        <a:buSzPct val="6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269" indent="-25198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20652" indent="-25198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3035" indent="-25198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25418" indent="-25198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acebook.com/groups/303285283018849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evaluacninastroje.rvp.cz/nuovckk_portal/Default.aspx?tabid=150&amp;language=cs-CZ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katalogpo.upol.cz/metodika-identifikace-socialniho-znevyhodneni/3-vybrane-oblasti-pedagogicke-diagnostiky/3-4-diagnostika-stylu-uceni-zaku/" TargetMode="External"/><Relationship Id="rId2" Type="http://schemas.openxmlformats.org/officeDocument/2006/relationships/hyperlink" Target="http://www.ilsa-learning-styles.com/Learning+Styles/The+Dunn+and+Dunn+Learning+Styles+Model.html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euromancersivy.wordpress.com/2017/08/07/the-educated-mind/" TargetMode="External"/><Relationship Id="rId2" Type="http://schemas.openxmlformats.org/officeDocument/2006/relationships/hyperlink" Target="https://resources.eln.io/coffield-critique-of-learning-styl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ov.cz/uploads/AE/evaluacni_nastroje/24_Skolni_vykonova_motivace_zaku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evaluacninastroje.rvp.cz/nuovckk_portal/Default.aspx?tabid=151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UVVUbtKz4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://vyzkum.jinak.cz/fttest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kspope.com/assess/malinger.php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604161" y="4306085"/>
            <a:ext cx="7140443" cy="2307363"/>
          </a:xfrm>
        </p:spPr>
        <p:txBody>
          <a:bodyPr lIns="0" tIns="0" rIns="0" bIns="0" anchor="ctr">
            <a:spAutoFit/>
          </a:bodyPr>
          <a:lstStyle/>
          <a:p>
            <a:pPr marL="357188" indent="-357188" eaLnBrk="1" hangingPunct="1">
              <a:lnSpc>
                <a:spcPct val="102000"/>
              </a:lnSpc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</a:pPr>
            <a:r>
              <a:rPr lang="cs-CZ" dirty="0" err="1" smtClean="0"/>
              <a:t>Pedagogicko</a:t>
            </a:r>
            <a:r>
              <a:rPr lang="cs-CZ" dirty="0" smtClean="0"/>
              <a:t> psychologická diagnostika</a:t>
            </a:r>
            <a:endParaRPr lang="en-GB" dirty="0" smtClean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sz="2900" smtClean="0"/>
              <a:t>Diagnostika žáků v </a:t>
            </a:r>
            <a:r>
              <a:rPr lang="cs-CZ" sz="2900" dirty="0" smtClean="0"/>
              <a:t>kontextu školy a školní třídy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52" dirty="0"/>
              <a:t>Kontext a otázka(y)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spcAft>
                <a:spcPts val="472"/>
              </a:spcAft>
              <a:buNone/>
            </a:pPr>
            <a:r>
              <a:rPr lang="cs-CZ" sz="3465" b="1" dirty="0"/>
              <a:t>Co je cílem vyšetření?</a:t>
            </a:r>
          </a:p>
          <a:p>
            <a:pPr marL="0" indent="0" defTabSz="719999" eaLnBrk="0" fontAlgn="base" hangingPunct="0">
              <a:spcBef>
                <a:spcPct val="3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cs-CZ" sz="2835" dirty="0"/>
              <a:t>Na cíl vyšetření usuzujeme ze </a:t>
            </a:r>
            <a:r>
              <a:rPr lang="cs-CZ" sz="2835" b="1" dirty="0"/>
              <a:t>zakázky</a:t>
            </a:r>
            <a:r>
              <a:rPr lang="cs-CZ" sz="2835" dirty="0"/>
              <a:t>, která přichází v nějakém </a:t>
            </a:r>
            <a:r>
              <a:rPr lang="cs-CZ" sz="2835" b="1" dirty="0"/>
              <a:t>kontextu</a:t>
            </a:r>
            <a:r>
              <a:rPr lang="cs-CZ" sz="2835" dirty="0"/>
              <a:t> a definitivně se na něm domlouváme s klientem, pakliže je to možné</a:t>
            </a:r>
            <a:r>
              <a:rPr lang="cs-CZ" sz="2835" dirty="0" smtClean="0"/>
              <a:t>.</a:t>
            </a:r>
          </a:p>
          <a:p>
            <a:pPr marL="0" indent="0" defTabSz="719999" eaLnBrk="0" fontAlgn="base" hangingPunct="0">
              <a:spcBef>
                <a:spcPct val="30000"/>
              </a:spcBef>
              <a:spcAft>
                <a:spcPct val="0"/>
              </a:spcAft>
              <a:buClrTx/>
              <a:buSzTx/>
              <a:buNone/>
              <a:defRPr/>
            </a:pPr>
            <a:endParaRPr lang="cs-CZ" sz="2835" dirty="0"/>
          </a:p>
          <a:p>
            <a:pPr marL="0" indent="0" defTabSz="719999" eaLnBrk="0" fontAlgn="base" hangingPunct="0">
              <a:spcBef>
                <a:spcPct val="3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cs-CZ" sz="2835" dirty="0" smtClean="0"/>
              <a:t>Probíhá analogicky vně i uvnitř školy</a:t>
            </a:r>
            <a:endParaRPr lang="cs-CZ" sz="2835" dirty="0"/>
          </a:p>
          <a:p>
            <a:pPr marL="0" indent="0" algn="ctr">
              <a:lnSpc>
                <a:spcPct val="110000"/>
              </a:lnSpc>
              <a:spcAft>
                <a:spcPts val="472"/>
              </a:spcAft>
              <a:buNone/>
            </a:pPr>
            <a:endParaRPr lang="cs-CZ" sz="2835" b="1" dirty="0"/>
          </a:p>
          <a:p>
            <a:pPr marL="0" indent="0">
              <a:lnSpc>
                <a:spcPct val="110000"/>
              </a:lnSpc>
              <a:spcAft>
                <a:spcPts val="472"/>
              </a:spcAft>
              <a:buNone/>
            </a:pPr>
            <a:r>
              <a:rPr lang="cs-CZ" sz="2835" dirty="0"/>
              <a:t>Znalost </a:t>
            </a:r>
            <a:r>
              <a:rPr lang="cs-CZ" sz="2835" dirty="0" smtClean="0"/>
              <a:t>kontextu</a:t>
            </a:r>
            <a:endParaRPr lang="cs-CZ" sz="2835" b="1" i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lvl="1">
              <a:lnSpc>
                <a:spcPct val="110000"/>
              </a:lnSpc>
              <a:spcAft>
                <a:spcPts val="472"/>
              </a:spcAft>
            </a:pPr>
            <a:r>
              <a:rPr lang="cs-CZ" sz="2520" dirty="0" smtClean="0"/>
              <a:t>Klinický kontext</a:t>
            </a:r>
          </a:p>
          <a:p>
            <a:pPr lvl="1">
              <a:lnSpc>
                <a:spcPct val="110000"/>
              </a:lnSpc>
              <a:spcAft>
                <a:spcPts val="472"/>
              </a:spcAft>
            </a:pPr>
            <a:r>
              <a:rPr lang="cs-CZ" sz="2520" dirty="0" smtClean="0"/>
              <a:t>Soudně-znalecký </a:t>
            </a:r>
            <a:r>
              <a:rPr lang="cs-CZ" sz="2520" dirty="0"/>
              <a:t>kontext, obecně posudkový</a:t>
            </a:r>
          </a:p>
          <a:p>
            <a:pPr lvl="1">
              <a:lnSpc>
                <a:spcPct val="110000"/>
              </a:lnSpc>
              <a:spcAft>
                <a:spcPts val="472"/>
              </a:spcAft>
            </a:pPr>
            <a:r>
              <a:rPr lang="cs-CZ" sz="2520" dirty="0"/>
              <a:t>Školní, vzdělávací instituce</a:t>
            </a:r>
          </a:p>
          <a:p>
            <a:pPr lvl="1">
              <a:lnSpc>
                <a:spcPct val="110000"/>
              </a:lnSpc>
              <a:spcAft>
                <a:spcPts val="472"/>
              </a:spcAft>
            </a:pPr>
            <a:r>
              <a:rPr lang="cs-CZ" sz="2520" dirty="0"/>
              <a:t>Psychoterapeutický, poradenský kontext</a:t>
            </a:r>
          </a:p>
          <a:p>
            <a:pPr lvl="1">
              <a:lnSpc>
                <a:spcPct val="110000"/>
              </a:lnSpc>
              <a:spcAft>
                <a:spcPts val="472"/>
              </a:spcAft>
            </a:pPr>
            <a:r>
              <a:rPr lang="cs-CZ" sz="2520" dirty="0"/>
              <a:t>Organizační výběrový, rozvojový </a:t>
            </a:r>
          </a:p>
          <a:p>
            <a:pPr lvl="1">
              <a:lnSpc>
                <a:spcPct val="110000"/>
              </a:lnSpc>
              <a:spcAft>
                <a:spcPts val="472"/>
              </a:spcAft>
            </a:pPr>
            <a:r>
              <a:rPr lang="cs-CZ" sz="2520" dirty="0"/>
              <a:t>… </a:t>
            </a:r>
          </a:p>
          <a:p>
            <a:pPr lvl="1">
              <a:lnSpc>
                <a:spcPct val="110000"/>
              </a:lnSpc>
              <a:spcAft>
                <a:spcPts val="472"/>
              </a:spcAft>
            </a:pPr>
            <a:endParaRPr lang="cs-CZ" sz="2299" dirty="0"/>
          </a:p>
        </p:txBody>
      </p:sp>
    </p:spTree>
    <p:extLst>
      <p:ext uri="{BB962C8B-B14F-4D97-AF65-F5344CB8AC3E}">
        <p14:creationId xmlns:p14="http://schemas.microsoft.com/office/powerpoint/2010/main" val="4129041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52" dirty="0"/>
              <a:t>Kontext a otázka(y) </a:t>
            </a:r>
            <a:r>
              <a:rPr lang="cs-CZ" sz="2520" i="1" dirty="0"/>
              <a:t>(</a:t>
            </a:r>
            <a:r>
              <a:rPr lang="cs-CZ" sz="2520" i="1" dirty="0" err="1"/>
              <a:t>pokrač</a:t>
            </a:r>
            <a:r>
              <a:rPr lang="cs-CZ" sz="2520" i="1" dirty="0"/>
              <a:t>.)</a:t>
            </a:r>
            <a:endParaRPr lang="cs-CZ" sz="4252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Aft>
                <a:spcPts val="472"/>
              </a:spcAft>
              <a:buNone/>
            </a:pPr>
            <a:r>
              <a:rPr lang="cs-CZ" sz="2835" dirty="0"/>
              <a:t>Doporučení, zakázka, </a:t>
            </a:r>
            <a:r>
              <a:rPr lang="cs-CZ" sz="2835" dirty="0" err="1"/>
              <a:t>parere</a:t>
            </a:r>
            <a:r>
              <a:rPr lang="cs-CZ" sz="2835" dirty="0"/>
              <a:t> – </a:t>
            </a:r>
            <a:r>
              <a:rPr lang="cs-CZ" sz="2835" b="1" i="1" dirty="0"/>
              <a:t>oč komu jde v tomto případě? </a:t>
            </a:r>
          </a:p>
          <a:p>
            <a:pPr lvl="1">
              <a:lnSpc>
                <a:spcPct val="110000"/>
              </a:lnSpc>
              <a:spcAft>
                <a:spcPts val="472"/>
              </a:spcAft>
            </a:pPr>
            <a:r>
              <a:rPr lang="cs-CZ" sz="2520" dirty="0"/>
              <a:t>Kdo vyšetření doporučil (zadavatel)? Kdo platí? (a kdo je zákazník) – identifikace stakeholderů </a:t>
            </a:r>
          </a:p>
          <a:p>
            <a:pPr lvl="1">
              <a:lnSpc>
                <a:spcPct val="110000"/>
              </a:lnSpc>
              <a:spcAft>
                <a:spcPts val="472"/>
              </a:spcAft>
            </a:pPr>
            <a:r>
              <a:rPr lang="cs-CZ" sz="2520" dirty="0"/>
              <a:t>Je vyšetřovaná osoba dobrovolně spolupracující osobou?</a:t>
            </a:r>
          </a:p>
          <a:p>
            <a:pPr lvl="2">
              <a:lnSpc>
                <a:spcPct val="110000"/>
              </a:lnSpc>
              <a:spcAft>
                <a:spcPts val="472"/>
              </a:spcAft>
            </a:pPr>
            <a:r>
              <a:rPr lang="cs-CZ" sz="2205" dirty="0"/>
              <a:t>Jaký je její postoj k vyšetření? Jaké (právní) následky pro něj může vyšetření mít? </a:t>
            </a:r>
          </a:p>
          <a:p>
            <a:pPr lvl="2">
              <a:lnSpc>
                <a:spcPct val="110000"/>
              </a:lnSpc>
              <a:spcAft>
                <a:spcPts val="472"/>
              </a:spcAft>
            </a:pPr>
            <a:endParaRPr lang="cs-CZ" sz="2205" dirty="0"/>
          </a:p>
          <a:p>
            <a:pPr marL="0" indent="0">
              <a:lnSpc>
                <a:spcPct val="110000"/>
              </a:lnSpc>
              <a:spcAft>
                <a:spcPts val="472"/>
              </a:spcAft>
              <a:buNone/>
            </a:pPr>
            <a:r>
              <a:rPr lang="cs-CZ" sz="2740" b="1" dirty="0"/>
              <a:t>Explicitní a implicitní zakázka </a:t>
            </a:r>
            <a:r>
              <a:rPr lang="cs-CZ" sz="2740" dirty="0"/>
              <a:t>(nabídnutý vs. skutečný problém)</a:t>
            </a:r>
          </a:p>
          <a:p>
            <a:pPr lvl="1">
              <a:lnSpc>
                <a:spcPct val="110000"/>
              </a:lnSpc>
              <a:spcAft>
                <a:spcPts val="472"/>
              </a:spcAft>
            </a:pPr>
            <a:r>
              <a:rPr lang="cs-CZ" sz="2425" dirty="0"/>
              <a:t>Co naplní očekávání klienta (stakeholderů)?</a:t>
            </a:r>
          </a:p>
          <a:p>
            <a:pPr lvl="1">
              <a:lnSpc>
                <a:spcPct val="110000"/>
              </a:lnSpc>
              <a:spcAft>
                <a:spcPts val="472"/>
              </a:spcAft>
            </a:pPr>
            <a:r>
              <a:rPr lang="cs-CZ" sz="2425" dirty="0"/>
              <a:t>Konfrontace očekávání s možnostmi vyšetřujícího (popř. psychologie)</a:t>
            </a:r>
          </a:p>
          <a:p>
            <a:pPr lvl="1">
              <a:lnSpc>
                <a:spcPct val="110000"/>
              </a:lnSpc>
              <a:spcAft>
                <a:spcPts val="472"/>
              </a:spcAft>
            </a:pPr>
            <a:r>
              <a:rPr lang="cs-CZ" sz="2425" b="1" dirty="0"/>
              <a:t>Vyjednání oboustranně uspokojivého cíle vyšetření</a:t>
            </a:r>
          </a:p>
          <a:p>
            <a:pPr lvl="1">
              <a:lnSpc>
                <a:spcPct val="110000"/>
              </a:lnSpc>
              <a:spcAft>
                <a:spcPts val="472"/>
              </a:spcAft>
            </a:pPr>
            <a:r>
              <a:rPr lang="cs-CZ" sz="2425" dirty="0"/>
              <a:t>Ideálně rámcově již při sjednávání termínu vyšetření</a:t>
            </a:r>
          </a:p>
        </p:txBody>
      </p:sp>
    </p:spTree>
    <p:extLst>
      <p:ext uri="{BB962C8B-B14F-4D97-AF65-F5344CB8AC3E}">
        <p14:creationId xmlns:p14="http://schemas.microsoft.com/office/powerpoint/2010/main" val="610928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1267" y="207940"/>
            <a:ext cx="8567632" cy="963845"/>
          </a:xfrm>
        </p:spPr>
        <p:txBody>
          <a:bodyPr>
            <a:normAutofit/>
          </a:bodyPr>
          <a:lstStyle/>
          <a:p>
            <a:r>
              <a:rPr lang="cs-CZ" sz="4252" dirty="0"/>
              <a:t>Kontext a otázka(y)  </a:t>
            </a:r>
            <a:r>
              <a:rPr lang="cs-CZ" sz="2520" i="1" dirty="0"/>
              <a:t>(</a:t>
            </a:r>
            <a:r>
              <a:rPr lang="cs-CZ" sz="2520" i="1" dirty="0" err="1"/>
              <a:t>pokrač</a:t>
            </a:r>
            <a:r>
              <a:rPr lang="cs-CZ" sz="2520" i="1" dirty="0"/>
              <a:t>.)</a:t>
            </a:r>
            <a:endParaRPr lang="cs-CZ" sz="4252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507" y="1398573"/>
            <a:ext cx="9355031" cy="5499587"/>
          </a:xfrm>
        </p:spPr>
        <p:txBody>
          <a:bodyPr>
            <a:normAutofit fontScale="92500" lnSpcReduction="10000"/>
          </a:bodyPr>
          <a:lstStyle/>
          <a:p>
            <a:pPr marL="503999" lvl="1" indent="0">
              <a:lnSpc>
                <a:spcPct val="110000"/>
              </a:lnSpc>
              <a:spcAft>
                <a:spcPts val="472"/>
              </a:spcAft>
              <a:buNone/>
            </a:pPr>
            <a:endParaRPr lang="cs-CZ" sz="2299" dirty="0"/>
          </a:p>
          <a:p>
            <a:pPr marL="0" indent="0">
              <a:lnSpc>
                <a:spcPct val="110000"/>
              </a:lnSpc>
              <a:spcAft>
                <a:spcPts val="472"/>
              </a:spcAft>
              <a:buNone/>
            </a:pPr>
            <a:r>
              <a:rPr lang="cs-CZ" sz="3150" dirty="0"/>
              <a:t>Sebereflexe – dokážu poskytnout odpověď?</a:t>
            </a:r>
          </a:p>
          <a:p>
            <a:pPr lvl="1">
              <a:lnSpc>
                <a:spcPct val="110000"/>
              </a:lnSpc>
              <a:spcAft>
                <a:spcPts val="472"/>
              </a:spcAft>
            </a:pPr>
            <a:r>
              <a:rPr lang="cs-CZ" sz="2835" dirty="0"/>
              <a:t>Mám potřebné znalosti a dovednosti? Lze je získat? Předjímám potřebné informace. </a:t>
            </a:r>
          </a:p>
          <a:p>
            <a:pPr lvl="1">
              <a:lnSpc>
                <a:spcPct val="110000"/>
              </a:lnSpc>
              <a:spcAft>
                <a:spcPts val="472"/>
              </a:spcAft>
            </a:pPr>
            <a:r>
              <a:rPr lang="cs-CZ" sz="2835" dirty="0"/>
              <a:t>Kulturní  </a:t>
            </a:r>
            <a:r>
              <a:rPr lang="cs-CZ" sz="2835" dirty="0" smtClean="0"/>
              <a:t>kompetence</a:t>
            </a:r>
            <a:endParaRPr lang="cs-CZ" sz="2835" dirty="0"/>
          </a:p>
          <a:p>
            <a:pPr lvl="1">
              <a:lnSpc>
                <a:spcPct val="110000"/>
              </a:lnSpc>
              <a:spcAft>
                <a:spcPts val="472"/>
              </a:spcAft>
            </a:pPr>
            <a:r>
              <a:rPr lang="cs-CZ" sz="2835" dirty="0"/>
              <a:t>Znalost systému – procesy, zdroje informací, lidi, očekávání – zákonné povinnosti</a:t>
            </a:r>
            <a:endParaRPr lang="cs-CZ" sz="2205" dirty="0"/>
          </a:p>
          <a:p>
            <a:pPr marL="0" indent="0">
              <a:lnSpc>
                <a:spcPct val="110000"/>
              </a:lnSpc>
              <a:spcAft>
                <a:spcPts val="472"/>
              </a:spcAft>
              <a:buNone/>
            </a:pPr>
            <a:endParaRPr lang="cs-CZ" sz="2835" dirty="0"/>
          </a:p>
          <a:p>
            <a:pPr marL="0" indent="0">
              <a:lnSpc>
                <a:spcPct val="110000"/>
              </a:lnSpc>
              <a:spcAft>
                <a:spcPts val="472"/>
              </a:spcAft>
              <a:buNone/>
            </a:pPr>
            <a:r>
              <a:rPr lang="cs-CZ" sz="2835" b="1" dirty="0"/>
              <a:t>LZE ODMÍTNOUT ZADÁNÍ!</a:t>
            </a:r>
          </a:p>
          <a:p>
            <a:pPr lvl="1">
              <a:lnSpc>
                <a:spcPct val="110000"/>
              </a:lnSpc>
              <a:spcAft>
                <a:spcPts val="472"/>
              </a:spcAft>
            </a:pPr>
            <a:r>
              <a:rPr lang="cs-CZ" sz="2835" b="1" dirty="0"/>
              <a:t>bez této možnosti se z </a:t>
            </a:r>
            <a:r>
              <a:rPr lang="cs-CZ" sz="2835" b="1" dirty="0" smtClean="0"/>
              <a:t>profesionála </a:t>
            </a:r>
            <a:r>
              <a:rPr lang="cs-CZ" sz="2835" b="1" dirty="0"/>
              <a:t>stává neprofesionální </a:t>
            </a:r>
            <a:r>
              <a:rPr lang="cs-CZ" sz="2835" b="1" dirty="0" smtClean="0"/>
              <a:t>kecal</a:t>
            </a:r>
            <a:endParaRPr lang="cs-CZ" sz="2835" b="1" dirty="0"/>
          </a:p>
        </p:txBody>
      </p:sp>
    </p:spTree>
    <p:extLst>
      <p:ext uri="{BB962C8B-B14F-4D97-AF65-F5344CB8AC3E}">
        <p14:creationId xmlns:p14="http://schemas.microsoft.com/office/powerpoint/2010/main" val="691372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724" dirty="0" smtClean="0"/>
              <a:t>Procesy </a:t>
            </a:r>
            <a:r>
              <a:rPr lang="cs-CZ" sz="4724" dirty="0"/>
              <a:t>vyšetření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674250" y="2702657"/>
            <a:ext cx="1474937" cy="963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Kontext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a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otázka</a:t>
            </a:r>
          </a:p>
        </p:txBody>
      </p:sp>
      <p:sp>
        <p:nvSpPr>
          <p:cNvPr id="5" name="Obdélník 4"/>
          <p:cNvSpPr/>
          <p:nvPr/>
        </p:nvSpPr>
        <p:spPr bwMode="auto">
          <a:xfrm>
            <a:off x="2261682" y="2362417"/>
            <a:ext cx="1558683" cy="1587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r>
              <a:rPr lang="cs-CZ" sz="1575" b="1" dirty="0">
                <a:solidFill>
                  <a:schemeClr val="tx1"/>
                </a:solidFill>
              </a:rPr>
              <a:t>Stanovení potřebných informací</a:t>
            </a:r>
          </a:p>
          <a:p>
            <a:pPr algn="ctr" defTabSz="1007498">
              <a:defRPr/>
            </a:pPr>
            <a:r>
              <a:rPr lang="cs-CZ" sz="1575" b="1" dirty="0">
                <a:solidFill>
                  <a:schemeClr val="tx1"/>
                </a:solidFill>
              </a:rPr>
              <a:t>(volba metod)</a:t>
            </a:r>
          </a:p>
          <a:p>
            <a:pPr algn="ctr" defTabSz="1007498">
              <a:defRPr/>
            </a:pPr>
            <a:endParaRPr lang="cs-CZ" sz="1575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3906611" y="2078934"/>
            <a:ext cx="1643679" cy="19276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Administrace</a:t>
            </a:r>
          </a:p>
          <a:p>
            <a:pPr algn="ctr" defTabSz="1007498">
              <a:defRPr/>
            </a:pPr>
            <a:r>
              <a:rPr lang="en-US" sz="1575" dirty="0" err="1" smtClean="0">
                <a:solidFill>
                  <a:schemeClr val="tx1"/>
                </a:solidFill>
              </a:rPr>
              <a:t>metod</a:t>
            </a: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5687785" y="2702657"/>
            <a:ext cx="1563683" cy="963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Nález -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interpretace</a:t>
            </a:r>
          </a:p>
        </p:txBody>
      </p:sp>
      <p:sp>
        <p:nvSpPr>
          <p:cNvPr id="8" name="Obdélník 7"/>
          <p:cNvSpPr/>
          <p:nvPr/>
        </p:nvSpPr>
        <p:spPr bwMode="auto">
          <a:xfrm>
            <a:off x="7358963" y="2702657"/>
            <a:ext cx="1593681" cy="963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Komunikace a další práce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674250" y="5423770"/>
            <a:ext cx="1474937" cy="11899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Informování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(souhlas)</a:t>
            </a:r>
          </a:p>
        </p:txBody>
      </p:sp>
      <p:sp>
        <p:nvSpPr>
          <p:cNvPr id="10" name="Obdélník 9"/>
          <p:cNvSpPr/>
          <p:nvPr/>
        </p:nvSpPr>
        <p:spPr bwMode="auto">
          <a:xfrm>
            <a:off x="2261682" y="5423770"/>
            <a:ext cx="1558683" cy="11899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Zajištění podmínek</a:t>
            </a:r>
          </a:p>
        </p:txBody>
      </p:sp>
      <p:sp>
        <p:nvSpPr>
          <p:cNvPr id="11" name="Obdélník 10"/>
          <p:cNvSpPr/>
          <p:nvPr/>
        </p:nvSpPr>
        <p:spPr bwMode="auto">
          <a:xfrm>
            <a:off x="3906611" y="5027166"/>
            <a:ext cx="1643679" cy="209778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Vlastní administrace</a:t>
            </a: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(+ pozorování)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(+ </a:t>
            </a:r>
            <a:r>
              <a:rPr lang="cs-CZ" sz="1575" dirty="0" err="1">
                <a:solidFill>
                  <a:schemeClr val="tx1"/>
                </a:solidFill>
              </a:rPr>
              <a:t>inquiry</a:t>
            </a:r>
            <a:r>
              <a:rPr lang="cs-CZ" sz="1575" dirty="0">
                <a:solidFill>
                  <a:schemeClr val="tx1"/>
                </a:solidFill>
              </a:rPr>
              <a:t>)</a:t>
            </a: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5687784" y="5423770"/>
            <a:ext cx="1671179" cy="11899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Vyhodnocení,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poznámky</a:t>
            </a:r>
          </a:p>
        </p:txBody>
      </p:sp>
      <p:sp>
        <p:nvSpPr>
          <p:cNvPr id="13" name="Obdélník 12"/>
          <p:cNvSpPr/>
          <p:nvPr/>
        </p:nvSpPr>
        <p:spPr bwMode="auto">
          <a:xfrm>
            <a:off x="7477707" y="5423770"/>
            <a:ext cx="1531185" cy="11899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Interpretace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(propojení s ostatními </a:t>
            </a:r>
            <a:r>
              <a:rPr lang="cs-CZ" sz="1575" dirty="0" err="1">
                <a:solidFill>
                  <a:schemeClr val="tx1"/>
                </a:solidFill>
              </a:rPr>
              <a:t>info</a:t>
            </a:r>
            <a:r>
              <a:rPr lang="cs-CZ" sz="1575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4" name="Pravá složená závorka 13"/>
          <p:cNvSpPr/>
          <p:nvPr/>
        </p:nvSpPr>
        <p:spPr>
          <a:xfrm rot="16200000">
            <a:off x="4530109" y="564591"/>
            <a:ext cx="566675" cy="8278394"/>
          </a:xfrm>
          <a:prstGeom prst="rightBrac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575"/>
          </a:p>
        </p:txBody>
      </p:sp>
    </p:spTree>
    <p:extLst>
      <p:ext uri="{BB962C8B-B14F-4D97-AF65-F5344CB8AC3E}">
        <p14:creationId xmlns:p14="http://schemas.microsoft.com/office/powerpoint/2010/main" val="1290457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780" dirty="0" smtClean="0"/>
              <a:t>Stanovení </a:t>
            </a:r>
            <a:r>
              <a:rPr lang="cs-CZ" sz="3780" dirty="0"/>
              <a:t>potřebných informací</a:t>
            </a:r>
            <a:br>
              <a:rPr lang="cs-CZ" sz="3780" dirty="0"/>
            </a:br>
            <a:r>
              <a:rPr lang="cs-CZ" sz="3780" i="1" dirty="0"/>
              <a:t>kroky ke </a:t>
            </a:r>
            <a:r>
              <a:rPr lang="cs-CZ" sz="3780" b="1" i="1" dirty="0"/>
              <a:t>zdůvodněné</a:t>
            </a:r>
            <a:r>
              <a:rPr lang="cs-CZ" sz="3780" i="1" dirty="0"/>
              <a:t> volbě metod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507" y="2361233"/>
            <a:ext cx="9184941" cy="4933804"/>
          </a:xfrm>
        </p:spPr>
        <p:txBody>
          <a:bodyPr>
            <a:normAutofit/>
          </a:bodyPr>
          <a:lstStyle/>
          <a:p>
            <a:pPr marL="908998" lvl="1" indent="-404999">
              <a:buFont typeface="+mj-lt"/>
              <a:buAutoNum type="arabicPeriod"/>
            </a:pPr>
            <a:r>
              <a:rPr lang="cs-CZ" sz="2205" dirty="0"/>
              <a:t>Otázky, na které má vyšetření poskytnout odpověď</a:t>
            </a:r>
          </a:p>
          <a:p>
            <a:pPr marL="908998" lvl="1" indent="-404999">
              <a:buFont typeface="+mj-lt"/>
              <a:buAutoNum type="arabicPeriod"/>
            </a:pPr>
            <a:r>
              <a:rPr lang="cs-CZ" sz="2205" dirty="0"/>
              <a:t>Získání informací o problému – studium</a:t>
            </a:r>
          </a:p>
          <a:p>
            <a:pPr marL="908998" lvl="1" indent="-404999">
              <a:buFont typeface="+mj-lt"/>
              <a:buAutoNum type="arabicPeriod"/>
            </a:pPr>
            <a:r>
              <a:rPr lang="cs-CZ" sz="2205" dirty="0"/>
              <a:t>Získání a studium záznamů klienta (zdravotní, kariérní…) </a:t>
            </a:r>
          </a:p>
          <a:p>
            <a:pPr marL="908998" lvl="1" indent="-404999">
              <a:buFont typeface="+mj-lt"/>
              <a:buAutoNum type="arabicPeriod"/>
            </a:pPr>
            <a:r>
              <a:rPr lang="cs-CZ" sz="2205" dirty="0"/>
              <a:t>Identifikace domén fungování, o kterých je potřeba se něco dozvědět</a:t>
            </a:r>
          </a:p>
          <a:p>
            <a:pPr lvl="2"/>
            <a:r>
              <a:rPr lang="en-US" sz="1890" dirty="0"/>
              <a:t>emo</a:t>
            </a:r>
            <a:r>
              <a:rPr lang="cs-CZ" sz="1890" dirty="0"/>
              <a:t>ční fungování ● intelektové fungování ● paměť a exekutivní funkce ● akademický výkon ● chování ●  interpersonální vztahy ● myšlenkové/kognitivní  procesy ● sebepojetí ● fungování v rodině ● rodinná anamnéza ● situační stres ● symptomy…</a:t>
            </a:r>
          </a:p>
          <a:p>
            <a:pPr marL="908998" lvl="1" indent="-404999">
              <a:buFont typeface="+mj-lt"/>
              <a:buAutoNum type="arabicPeriod"/>
            </a:pPr>
            <a:r>
              <a:rPr lang="cs-CZ" sz="2205" dirty="0"/>
              <a:t>Volba testů a dalších diagnostických postupů</a:t>
            </a:r>
          </a:p>
          <a:p>
            <a:pPr marL="503999" lvl="1" indent="0">
              <a:buNone/>
            </a:pPr>
            <a:r>
              <a:rPr lang="cs-CZ" sz="2205" dirty="0"/>
              <a:t>…Administrace </a:t>
            </a:r>
          </a:p>
          <a:p>
            <a:pPr marL="503999" lvl="1" indent="0">
              <a:buNone/>
            </a:pPr>
            <a:r>
              <a:rPr lang="cs-CZ" sz="2205" dirty="0"/>
              <a:t>…Určení reliability, validity a použitelnosti získaných </a:t>
            </a:r>
            <a:r>
              <a:rPr lang="cs-CZ" sz="2205" u="sng" dirty="0"/>
              <a:t>dat</a:t>
            </a:r>
          </a:p>
        </p:txBody>
      </p:sp>
    </p:spTree>
    <p:extLst>
      <p:ext uri="{BB962C8B-B14F-4D97-AF65-F5344CB8AC3E}">
        <p14:creationId xmlns:p14="http://schemas.microsoft.com/office/powerpoint/2010/main" val="759141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780" dirty="0" smtClean="0"/>
              <a:t>Stanovení </a:t>
            </a:r>
            <a:r>
              <a:rPr lang="cs-CZ" sz="3780" dirty="0"/>
              <a:t>potřebných informací</a:t>
            </a:r>
            <a:br>
              <a:rPr lang="cs-CZ" sz="3780" dirty="0"/>
            </a:br>
            <a:r>
              <a:rPr lang="cs-CZ" sz="3780" i="1" dirty="0"/>
              <a:t>EBA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507" y="2361233"/>
            <a:ext cx="9184941" cy="4820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520" dirty="0"/>
              <a:t>Dnes stále více v kontextu hnutí za </a:t>
            </a:r>
            <a:r>
              <a:rPr lang="cs-CZ" sz="2520" b="1" dirty="0"/>
              <a:t>Evidence-</a:t>
            </a:r>
            <a:r>
              <a:rPr lang="cs-CZ" sz="2520" b="1" dirty="0" err="1"/>
              <a:t>Based</a:t>
            </a:r>
            <a:r>
              <a:rPr lang="cs-CZ" sz="2520" b="1" dirty="0"/>
              <a:t> </a:t>
            </a:r>
            <a:r>
              <a:rPr lang="cs-CZ" sz="2520" b="1" dirty="0" err="1"/>
              <a:t>Assessment</a:t>
            </a:r>
            <a:r>
              <a:rPr lang="cs-CZ" sz="2520" b="1" dirty="0"/>
              <a:t> </a:t>
            </a:r>
          </a:p>
          <a:p>
            <a:r>
              <a:rPr lang="cs-CZ" sz="2425" dirty="0"/>
              <a:t>příklon ke </a:t>
            </a:r>
            <a:r>
              <a:rPr lang="cs-CZ" sz="2425" b="1" dirty="0"/>
              <a:t>zdůvodněné volbě nástrojů </a:t>
            </a:r>
            <a:endParaRPr lang="cs-CZ" sz="2425" b="1" dirty="0" smtClean="0"/>
          </a:p>
          <a:p>
            <a:r>
              <a:rPr lang="cs-CZ" sz="2425" dirty="0" smtClean="0"/>
              <a:t>zvýšené </a:t>
            </a:r>
            <a:r>
              <a:rPr lang="cs-CZ" sz="2425" dirty="0"/>
              <a:t>užívání metod </a:t>
            </a:r>
            <a:r>
              <a:rPr lang="cs-CZ" sz="2425" b="1" dirty="0"/>
              <a:t>specificky</a:t>
            </a:r>
            <a:r>
              <a:rPr lang="cs-CZ" sz="2425" dirty="0"/>
              <a:t> zaměřených na určité </a:t>
            </a:r>
            <a:r>
              <a:rPr lang="cs-CZ" sz="2425" dirty="0" smtClean="0"/>
              <a:t>symptomy</a:t>
            </a:r>
            <a:r>
              <a:rPr lang="cs-CZ" sz="2425" dirty="0"/>
              <a:t>, kompetence….</a:t>
            </a:r>
          </a:p>
          <a:p>
            <a:r>
              <a:rPr lang="cs-CZ" sz="2425" dirty="0"/>
              <a:t>zvýšený důraz na celoživotní vzdělávání (o metodách)</a:t>
            </a:r>
          </a:p>
          <a:p>
            <a:r>
              <a:rPr lang="cs-CZ" sz="2425" dirty="0"/>
              <a:t>zvýšený důraz na stanovení </a:t>
            </a:r>
            <a:r>
              <a:rPr lang="cs-CZ" sz="2425" dirty="0" smtClean="0"/>
              <a:t>diagnostických závěrů </a:t>
            </a:r>
            <a:endParaRPr lang="cs-CZ" sz="2425" dirty="0"/>
          </a:p>
          <a:p>
            <a:pPr marL="0" indent="0" algn="ctr">
              <a:buNone/>
            </a:pPr>
            <a:endParaRPr lang="cs-CZ" sz="2520" b="1" dirty="0" smtClean="0"/>
          </a:p>
          <a:p>
            <a:pPr marL="0" indent="0" algn="ctr">
              <a:buNone/>
            </a:pPr>
            <a:r>
              <a:rPr lang="cs-CZ" sz="2520" b="1" dirty="0" smtClean="0"/>
              <a:t>Připravenost </a:t>
            </a:r>
            <a:r>
              <a:rPr lang="cs-CZ" sz="2520" b="1" dirty="0"/>
              <a:t>argumentovat co, proč a jak vyšetřením zjišťujeme.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4182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780" dirty="0"/>
              <a:t>S</a:t>
            </a:r>
            <a:r>
              <a:rPr lang="cs-CZ" sz="3780" dirty="0" smtClean="0"/>
              <a:t>tanovení </a:t>
            </a:r>
            <a:r>
              <a:rPr lang="cs-CZ" sz="3780" dirty="0"/>
              <a:t>potřebných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507" y="2022237"/>
            <a:ext cx="9071547" cy="5537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5" dirty="0"/>
              <a:t>Ve (zkrácené) zkratce </a:t>
            </a:r>
            <a:r>
              <a:rPr lang="cs-CZ" sz="2205" dirty="0" err="1"/>
              <a:t>Meyera</a:t>
            </a:r>
            <a:r>
              <a:rPr lang="cs-CZ" sz="2205" dirty="0"/>
              <a:t> et al. (2001):</a:t>
            </a:r>
          </a:p>
          <a:p>
            <a:pPr marL="0" indent="0">
              <a:buNone/>
            </a:pPr>
            <a:endParaRPr lang="cs-CZ" sz="2205" dirty="0"/>
          </a:p>
          <a:p>
            <a:pPr marL="0" indent="0">
              <a:buNone/>
            </a:pPr>
            <a:r>
              <a:rPr lang="cs-CZ" sz="2205" dirty="0"/>
              <a:t>„Za optimálních podmínek nám </a:t>
            </a:r>
          </a:p>
          <a:p>
            <a:pPr marL="404999" indent="-404999">
              <a:buAutoNum type="alphaLcParenBoth"/>
            </a:pPr>
            <a:r>
              <a:rPr lang="cs-CZ" sz="2205" b="1" dirty="0"/>
              <a:t>nestrukturovaný rozhovor </a:t>
            </a:r>
            <a:r>
              <a:rPr lang="cs-CZ" sz="2205" dirty="0"/>
              <a:t>poskytne narativní informace o životě,</a:t>
            </a:r>
            <a:r>
              <a:rPr lang="en-US" sz="2205" dirty="0"/>
              <a:t>[</a:t>
            </a:r>
            <a:r>
              <a:rPr lang="cs-CZ" sz="2205" dirty="0"/>
              <a:t>…</a:t>
            </a:r>
            <a:r>
              <a:rPr lang="en-US" sz="2205" dirty="0"/>
              <a:t>]</a:t>
            </a:r>
            <a:r>
              <a:rPr lang="cs-CZ" sz="2205" dirty="0"/>
              <a:t>  </a:t>
            </a:r>
          </a:p>
          <a:p>
            <a:pPr marL="404999" indent="-404999">
              <a:buAutoNum type="alphaLcParenBoth"/>
            </a:pPr>
            <a:r>
              <a:rPr lang="en-US" sz="2205" b="1" dirty="0"/>
              <a:t>s</a:t>
            </a:r>
            <a:r>
              <a:rPr lang="cs-CZ" sz="2205" b="1" dirty="0" err="1"/>
              <a:t>trukturované</a:t>
            </a:r>
            <a:r>
              <a:rPr lang="cs-CZ" sz="2205" b="1" dirty="0"/>
              <a:t> rozhovory a self-reportové nástroje </a:t>
            </a:r>
            <a:r>
              <a:rPr lang="cs-CZ" sz="2205" b="1" dirty="0" smtClean="0"/>
              <a:t>(dotazníky atp.) </a:t>
            </a:r>
            <a:r>
              <a:rPr lang="cs-CZ" sz="2205" dirty="0" smtClean="0"/>
              <a:t>nám </a:t>
            </a:r>
            <a:r>
              <a:rPr lang="cs-CZ" sz="2205" dirty="0"/>
              <a:t>poskytne detaily o klientově vědomém porozumění sobě samému a navenek projevované symptomatologii </a:t>
            </a:r>
            <a:r>
              <a:rPr lang="en-US" sz="2205" dirty="0"/>
              <a:t>[…]</a:t>
            </a:r>
            <a:r>
              <a:rPr lang="cs-CZ" sz="2205" dirty="0"/>
              <a:t>, </a:t>
            </a:r>
          </a:p>
          <a:p>
            <a:pPr marL="404999" indent="-404999">
              <a:buAutoNum type="alphaLcParenBoth"/>
            </a:pPr>
            <a:r>
              <a:rPr lang="cs-CZ" sz="2205" b="1" dirty="0" smtClean="0"/>
              <a:t>(PPP, psycholog) výkonové </a:t>
            </a:r>
            <a:r>
              <a:rPr lang="cs-CZ" sz="2205" b="1" dirty="0"/>
              <a:t>osobnostní testy </a:t>
            </a:r>
            <a:r>
              <a:rPr lang="cs-CZ" sz="2205" dirty="0" smtClean="0"/>
              <a:t>(</a:t>
            </a:r>
            <a:r>
              <a:rPr lang="cs-CZ" sz="2205" dirty="0" err="1" smtClean="0"/>
              <a:t>i.e</a:t>
            </a:r>
            <a:r>
              <a:rPr lang="cs-CZ" sz="2205" dirty="0" smtClean="0"/>
              <a:t>. ROR</a:t>
            </a:r>
            <a:r>
              <a:rPr lang="cs-CZ" sz="2205" dirty="0"/>
              <a:t>, TAT) nám poskytnou data o chování v nestrukturovaných podmínkách nebo implicitní dynamiku a schémata percepce a motivace </a:t>
            </a:r>
            <a:r>
              <a:rPr lang="en-US" sz="2205" dirty="0"/>
              <a:t>[…]</a:t>
            </a:r>
            <a:r>
              <a:rPr lang="cs-CZ" sz="2205" dirty="0"/>
              <a:t>, </a:t>
            </a:r>
          </a:p>
          <a:p>
            <a:pPr marL="404999" indent="-404999">
              <a:buAutoNum type="alphaLcParenBoth"/>
            </a:pPr>
            <a:r>
              <a:rPr lang="cs-CZ" sz="2205" b="1" dirty="0"/>
              <a:t>výkonové kognitivní úkoly </a:t>
            </a:r>
            <a:r>
              <a:rPr lang="cs-CZ" sz="2205" dirty="0"/>
              <a:t>nám dají informace o řešení problémů a funkčních schopnostech </a:t>
            </a:r>
            <a:r>
              <a:rPr lang="en-US" sz="2205" dirty="0"/>
              <a:t>[…]</a:t>
            </a:r>
            <a:r>
              <a:rPr lang="cs-CZ" sz="2205" dirty="0"/>
              <a:t> a</a:t>
            </a:r>
          </a:p>
          <a:p>
            <a:pPr marL="404999" indent="-404999">
              <a:buAutoNum type="alphaLcParenBoth"/>
            </a:pPr>
            <a:r>
              <a:rPr lang="cs-CZ" sz="2205" b="1" dirty="0"/>
              <a:t>posuzovací škály </a:t>
            </a:r>
            <a:r>
              <a:rPr lang="cs-CZ" sz="2205" dirty="0"/>
              <a:t>nám poskytnou pohled dalších informátorů…“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221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724" dirty="0" smtClean="0"/>
              <a:t>Procesy </a:t>
            </a:r>
            <a:r>
              <a:rPr lang="cs-CZ" sz="4724" dirty="0"/>
              <a:t>vyšetření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674250" y="2702657"/>
            <a:ext cx="1474937" cy="963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Kontext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a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otázka</a:t>
            </a:r>
          </a:p>
        </p:txBody>
      </p:sp>
      <p:sp>
        <p:nvSpPr>
          <p:cNvPr id="5" name="Obdélník 4"/>
          <p:cNvSpPr/>
          <p:nvPr/>
        </p:nvSpPr>
        <p:spPr bwMode="auto">
          <a:xfrm>
            <a:off x="2261682" y="2362417"/>
            <a:ext cx="1558683" cy="15875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Stanovení potřebných informací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(volba metod)</a:t>
            </a: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3906611" y="2078934"/>
            <a:ext cx="1643679" cy="19276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b="1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endParaRPr lang="cs-CZ" sz="1575" b="1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endParaRPr lang="cs-CZ" sz="1575" b="1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b="1" dirty="0">
                <a:solidFill>
                  <a:schemeClr val="tx1"/>
                </a:solidFill>
              </a:rPr>
              <a:t>Administrace</a:t>
            </a:r>
          </a:p>
          <a:p>
            <a:pPr algn="ctr" defTabSz="1007498">
              <a:defRPr/>
            </a:pPr>
            <a:r>
              <a:rPr lang="en-US" sz="1575" b="1" dirty="0" err="1" smtClean="0">
                <a:solidFill>
                  <a:schemeClr val="tx1"/>
                </a:solidFill>
              </a:rPr>
              <a:t>metod</a:t>
            </a:r>
            <a:endParaRPr lang="cs-CZ" sz="1575" b="1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endParaRPr lang="cs-CZ" sz="1575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5687785" y="2702657"/>
            <a:ext cx="1563683" cy="963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Nález -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interpretace</a:t>
            </a:r>
          </a:p>
        </p:txBody>
      </p:sp>
      <p:sp>
        <p:nvSpPr>
          <p:cNvPr id="8" name="Obdélník 7"/>
          <p:cNvSpPr/>
          <p:nvPr/>
        </p:nvSpPr>
        <p:spPr bwMode="auto">
          <a:xfrm>
            <a:off x="7358963" y="2702657"/>
            <a:ext cx="1593681" cy="963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Komunikace a další práce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674250" y="5423770"/>
            <a:ext cx="1474937" cy="11899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Informování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(souhlas)</a:t>
            </a:r>
          </a:p>
        </p:txBody>
      </p:sp>
      <p:sp>
        <p:nvSpPr>
          <p:cNvPr id="10" name="Obdélník 9"/>
          <p:cNvSpPr/>
          <p:nvPr/>
        </p:nvSpPr>
        <p:spPr bwMode="auto">
          <a:xfrm>
            <a:off x="2261682" y="5423770"/>
            <a:ext cx="1558683" cy="11899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Zajištění podmínek</a:t>
            </a:r>
          </a:p>
        </p:txBody>
      </p:sp>
      <p:sp>
        <p:nvSpPr>
          <p:cNvPr id="11" name="Obdélník 10"/>
          <p:cNvSpPr/>
          <p:nvPr/>
        </p:nvSpPr>
        <p:spPr bwMode="auto">
          <a:xfrm>
            <a:off x="3906611" y="5027166"/>
            <a:ext cx="1643679" cy="209778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Vlastní administrace</a:t>
            </a: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(+ pozorování)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(+ </a:t>
            </a:r>
            <a:r>
              <a:rPr lang="cs-CZ" sz="1575" dirty="0" err="1">
                <a:solidFill>
                  <a:schemeClr val="tx1"/>
                </a:solidFill>
              </a:rPr>
              <a:t>inquiry</a:t>
            </a:r>
            <a:r>
              <a:rPr lang="cs-CZ" sz="1575" dirty="0">
                <a:solidFill>
                  <a:schemeClr val="tx1"/>
                </a:solidFill>
              </a:rPr>
              <a:t>)</a:t>
            </a: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5687784" y="5423770"/>
            <a:ext cx="1671179" cy="11899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Vyhodnocení,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poznámky</a:t>
            </a:r>
          </a:p>
        </p:txBody>
      </p:sp>
      <p:sp>
        <p:nvSpPr>
          <p:cNvPr id="13" name="Obdélník 12"/>
          <p:cNvSpPr/>
          <p:nvPr/>
        </p:nvSpPr>
        <p:spPr bwMode="auto">
          <a:xfrm>
            <a:off x="7477707" y="5423770"/>
            <a:ext cx="1531185" cy="11899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Interpretace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(propojení s ostatními </a:t>
            </a:r>
            <a:r>
              <a:rPr lang="cs-CZ" sz="1575" dirty="0" err="1">
                <a:solidFill>
                  <a:schemeClr val="tx1"/>
                </a:solidFill>
              </a:rPr>
              <a:t>info</a:t>
            </a:r>
            <a:r>
              <a:rPr lang="cs-CZ" sz="1575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4" name="Pravá složená závorka 13"/>
          <p:cNvSpPr/>
          <p:nvPr/>
        </p:nvSpPr>
        <p:spPr>
          <a:xfrm rot="16200000">
            <a:off x="4530109" y="564591"/>
            <a:ext cx="566675" cy="8278394"/>
          </a:xfrm>
          <a:prstGeom prst="rightBrac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575"/>
          </a:p>
        </p:txBody>
      </p:sp>
    </p:spTree>
    <p:extLst>
      <p:ext uri="{BB962C8B-B14F-4D97-AF65-F5344CB8AC3E}">
        <p14:creationId xmlns:p14="http://schemas.microsoft.com/office/powerpoint/2010/main" val="2738279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80" dirty="0"/>
              <a:t>Informovaný souhlas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507" y="1852147"/>
            <a:ext cx="9184941" cy="57075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Informování směřující k získání souhlasu s…</a:t>
            </a:r>
          </a:p>
          <a:p>
            <a:r>
              <a:rPr lang="cs-CZ" dirty="0"/>
              <a:t>…s cílem vyšetření,</a:t>
            </a:r>
          </a:p>
          <a:p>
            <a:r>
              <a:rPr lang="cs-CZ" dirty="0"/>
              <a:t>…s provedením vyšetření zamýšleným způsobem,</a:t>
            </a:r>
          </a:p>
          <a:p>
            <a:pPr lvl="1"/>
            <a:r>
              <a:rPr lang="cs-CZ" dirty="0"/>
              <a:t>(zajistíme patřičnou úroveň informovanosti o plánovaných metodách)</a:t>
            </a:r>
          </a:p>
          <a:p>
            <a:r>
              <a:rPr lang="cs-CZ" dirty="0"/>
              <a:t>…s možnými konsekvencemi (různých výsledků) vyšetření,</a:t>
            </a:r>
          </a:p>
          <a:p>
            <a:r>
              <a:rPr lang="cs-CZ" dirty="0"/>
              <a:t>…s možnými riziky,</a:t>
            </a:r>
          </a:p>
          <a:p>
            <a:r>
              <a:rPr lang="cs-CZ" dirty="0"/>
              <a:t>…se způsobem nakládání s osobními údaji (zprávou z vyšetření), zejm. informování dalších osob, institucí a …</a:t>
            </a:r>
          </a:p>
          <a:p>
            <a:pPr marL="0" indent="0">
              <a:buNone/>
            </a:pPr>
            <a:r>
              <a:rPr lang="cs-CZ" dirty="0"/>
              <a:t>Zahrnuje také informování </a:t>
            </a:r>
            <a:r>
              <a:rPr lang="cs-CZ" b="1" dirty="0"/>
              <a:t>o právech a povinnostech klienta</a:t>
            </a:r>
            <a:r>
              <a:rPr lang="cs-CZ" dirty="0"/>
              <a:t>/vyšetřované osoby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V </a:t>
            </a:r>
            <a:r>
              <a:rPr lang="cs-CZ" b="1" dirty="0" smtClean="0"/>
              <a:t>případě žáků </a:t>
            </a:r>
            <a:r>
              <a:rPr lang="cs-CZ" dirty="0" smtClean="0"/>
              <a:t>se nejedná o „papír podepsaný rodiči“, ale také o </a:t>
            </a:r>
            <a:r>
              <a:rPr lang="cs-CZ" dirty="0"/>
              <a:t>i</a:t>
            </a:r>
            <a:r>
              <a:rPr lang="cs-CZ" dirty="0" smtClean="0"/>
              <a:t>nformaci </a:t>
            </a:r>
            <a:r>
              <a:rPr lang="cs-CZ" smtClean="0"/>
              <a:t>srozumitelnou dítěti!!!</a:t>
            </a:r>
            <a:endParaRPr lang="cs-CZ" dirty="0"/>
          </a:p>
          <a:p>
            <a:endParaRPr lang="cs-CZ" dirty="0"/>
          </a:p>
          <a:p>
            <a:r>
              <a:rPr lang="cs-CZ" sz="1654" dirty="0"/>
              <a:t>IS shrnuje vše, co předpokládáme, že klient o průběhu vyšetření ví. Řadu věcí ví jen implicitně a jen možná a proto je v souhlasu explicitně uvádíme. Jeho účelem je nejen naše ochrana. Klientova představa o vyšetření má na úspěch vyšetření vliv – mylná, zkreslená představa může vyšetření zkomplikovat i zhatit. Přesná představa </a:t>
            </a:r>
            <a:r>
              <a:rPr lang="cs-CZ" sz="1654" b="1" dirty="0"/>
              <a:t>je základem důvěry </a:t>
            </a:r>
            <a:r>
              <a:rPr lang="cs-CZ" sz="1654" dirty="0" smtClean="0"/>
              <a:t>a mj</a:t>
            </a:r>
            <a:r>
              <a:rPr lang="cs-CZ" sz="1654" dirty="0"/>
              <a:t>. umožňuje </a:t>
            </a:r>
            <a:r>
              <a:rPr lang="cs-CZ" sz="1654" dirty="0" smtClean="0"/>
              <a:t>klást </a:t>
            </a:r>
            <a:r>
              <a:rPr lang="cs-CZ" sz="1654" dirty="0"/>
              <a:t>otázky, které by v jiném kontextu byly nepřípustně intimní. Absence nebo nejasnost souhlasu může psychologa brzdit, zvlášť začínajícího.   </a:t>
            </a:r>
          </a:p>
        </p:txBody>
      </p:sp>
    </p:spTree>
    <p:extLst>
      <p:ext uri="{BB962C8B-B14F-4D97-AF65-F5344CB8AC3E}">
        <p14:creationId xmlns:p14="http://schemas.microsoft.com/office/powerpoint/2010/main" val="4167885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Zajištění </a:t>
            </a:r>
            <a:r>
              <a:rPr lang="cs-CZ" dirty="0"/>
              <a:t>podmínek, vlastní administrace, vyhodnocení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507" y="2361233"/>
            <a:ext cx="8567632" cy="4933804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dle manuálu metod a případného kurzu, výcviku</a:t>
            </a:r>
          </a:p>
          <a:p>
            <a:r>
              <a:rPr lang="cs-CZ" dirty="0"/>
              <a:t>s doplněním, osvěžením souhlasu</a:t>
            </a:r>
          </a:p>
          <a:p>
            <a:r>
              <a:rPr lang="cs-CZ" dirty="0"/>
              <a:t>Standardizace umožňuje připisovat pozorované rozdílnosti v chováním charakteristikám vyšetřované osoby</a:t>
            </a:r>
          </a:p>
          <a:p>
            <a:pPr lvl="1"/>
            <a:r>
              <a:rPr lang="cs-CZ" dirty="0"/>
              <a:t>Kontrolní skupinou je standardizační vzorek, ale také psychologovi dřívější vyšetřovaní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obecně proaktivní přístup k zajištění pohodlí dle specifik klienta</a:t>
            </a:r>
          </a:p>
          <a:p>
            <a:r>
              <a:rPr lang="cs-CZ" dirty="0"/>
              <a:t>práce se soukromím </a:t>
            </a:r>
            <a:endParaRPr lang="cs-CZ" dirty="0" smtClean="0"/>
          </a:p>
          <a:p>
            <a:r>
              <a:rPr lang="cs-CZ" dirty="0" smtClean="0"/>
              <a:t>obecně </a:t>
            </a:r>
            <a:r>
              <a:rPr lang="cs-CZ" dirty="0"/>
              <a:t>zajištění možnosti záznamu poznámek z pozorování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8591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Tradiční uchopení tématu akcentuje výčty metod pro konkrétní aspekty použití</a:t>
            </a:r>
          </a:p>
          <a:p>
            <a:r>
              <a:rPr lang="cs-CZ" dirty="0" smtClean="0"/>
              <a:t>Druhou možností je kombinace prvního přístupu a výsek témat z metodologie a statistiky (části klasické teorie testů)</a:t>
            </a:r>
          </a:p>
          <a:p>
            <a:r>
              <a:rPr lang="cs-CZ" dirty="0" smtClean="0"/>
              <a:t>V této prezentaci jde spíš o postihnutí podmínek a způsobu uvažovaní o problematice; konkrétní diagnostické postupy jsou a) součástí dalších kurzů a b) součástí dalšího oborového postgraduálního studia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0455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724" dirty="0" smtClean="0"/>
              <a:t>procesy </a:t>
            </a:r>
            <a:r>
              <a:rPr lang="cs-CZ" sz="4724" dirty="0"/>
              <a:t>vyšetření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674250" y="2702657"/>
            <a:ext cx="1474937" cy="963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Kontext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a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otázka</a:t>
            </a:r>
          </a:p>
        </p:txBody>
      </p:sp>
      <p:sp>
        <p:nvSpPr>
          <p:cNvPr id="5" name="Obdélník 4"/>
          <p:cNvSpPr/>
          <p:nvPr/>
        </p:nvSpPr>
        <p:spPr bwMode="auto">
          <a:xfrm>
            <a:off x="2261682" y="2362417"/>
            <a:ext cx="1558683" cy="15875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Stanovení potřebných informací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(volba metod)</a:t>
            </a: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3906611" y="2078934"/>
            <a:ext cx="1643679" cy="19276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Administrace</a:t>
            </a:r>
          </a:p>
          <a:p>
            <a:pPr algn="ctr" defTabSz="1007498">
              <a:defRPr/>
            </a:pPr>
            <a:r>
              <a:rPr lang="en-US" sz="1575" dirty="0">
                <a:solidFill>
                  <a:schemeClr val="tx1"/>
                </a:solidFill>
              </a:rPr>
              <a:t>≈</a:t>
            </a:r>
            <a:r>
              <a:rPr lang="en-US" sz="1575" dirty="0" err="1">
                <a:solidFill>
                  <a:schemeClr val="tx1"/>
                </a:solidFill>
              </a:rPr>
              <a:t>metod</a:t>
            </a: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5687785" y="2702657"/>
            <a:ext cx="1563683" cy="9637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r>
              <a:rPr lang="cs-CZ" sz="1575" b="1" dirty="0">
                <a:solidFill>
                  <a:schemeClr val="tx1"/>
                </a:solidFill>
              </a:rPr>
              <a:t>Nález -</a:t>
            </a:r>
          </a:p>
          <a:p>
            <a:pPr algn="ctr" defTabSz="1007498">
              <a:defRPr/>
            </a:pPr>
            <a:r>
              <a:rPr lang="cs-CZ" sz="1575" b="1" dirty="0">
                <a:solidFill>
                  <a:schemeClr val="tx1"/>
                </a:solidFill>
              </a:rPr>
              <a:t>interpretace</a:t>
            </a:r>
          </a:p>
        </p:txBody>
      </p:sp>
      <p:sp>
        <p:nvSpPr>
          <p:cNvPr id="8" name="Obdélník 7"/>
          <p:cNvSpPr/>
          <p:nvPr/>
        </p:nvSpPr>
        <p:spPr bwMode="auto">
          <a:xfrm>
            <a:off x="7358963" y="2702657"/>
            <a:ext cx="1593681" cy="963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Komunikace a další práce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674250" y="5423770"/>
            <a:ext cx="1474937" cy="11899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Informování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(souhlas)</a:t>
            </a:r>
          </a:p>
        </p:txBody>
      </p:sp>
      <p:sp>
        <p:nvSpPr>
          <p:cNvPr id="10" name="Obdélník 9"/>
          <p:cNvSpPr/>
          <p:nvPr/>
        </p:nvSpPr>
        <p:spPr bwMode="auto">
          <a:xfrm>
            <a:off x="2261682" y="5423770"/>
            <a:ext cx="1558683" cy="11899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Zajištění podmínek</a:t>
            </a:r>
          </a:p>
        </p:txBody>
      </p:sp>
      <p:sp>
        <p:nvSpPr>
          <p:cNvPr id="11" name="Obdélník 10"/>
          <p:cNvSpPr/>
          <p:nvPr/>
        </p:nvSpPr>
        <p:spPr bwMode="auto">
          <a:xfrm>
            <a:off x="3906611" y="5027166"/>
            <a:ext cx="1643679" cy="209778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Vlastní administrace</a:t>
            </a: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(+ pozorování)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(+ </a:t>
            </a:r>
            <a:r>
              <a:rPr lang="cs-CZ" sz="1575" dirty="0" err="1">
                <a:solidFill>
                  <a:schemeClr val="tx1"/>
                </a:solidFill>
              </a:rPr>
              <a:t>inquiry</a:t>
            </a:r>
            <a:r>
              <a:rPr lang="cs-CZ" sz="1575" dirty="0">
                <a:solidFill>
                  <a:schemeClr val="tx1"/>
                </a:solidFill>
              </a:rPr>
              <a:t>)</a:t>
            </a: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5687784" y="5423770"/>
            <a:ext cx="1671179" cy="11899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Vyhodnocení,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poznámky</a:t>
            </a:r>
          </a:p>
        </p:txBody>
      </p:sp>
      <p:sp>
        <p:nvSpPr>
          <p:cNvPr id="13" name="Obdélník 12"/>
          <p:cNvSpPr/>
          <p:nvPr/>
        </p:nvSpPr>
        <p:spPr bwMode="auto">
          <a:xfrm>
            <a:off x="7477707" y="5423770"/>
            <a:ext cx="1531185" cy="11899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Interpretace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(propojení s ostatními </a:t>
            </a:r>
            <a:r>
              <a:rPr lang="cs-CZ" sz="1575" dirty="0" err="1">
                <a:solidFill>
                  <a:schemeClr val="tx1"/>
                </a:solidFill>
              </a:rPr>
              <a:t>info</a:t>
            </a:r>
            <a:r>
              <a:rPr lang="cs-CZ" sz="1575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4" name="Pravá složená závorka 13"/>
          <p:cNvSpPr/>
          <p:nvPr/>
        </p:nvSpPr>
        <p:spPr>
          <a:xfrm rot="16200000">
            <a:off x="4530109" y="564591"/>
            <a:ext cx="566675" cy="8278394"/>
          </a:xfrm>
          <a:prstGeom prst="rightBrac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575"/>
          </a:p>
        </p:txBody>
      </p:sp>
    </p:spTree>
    <p:extLst>
      <p:ext uri="{BB962C8B-B14F-4D97-AF65-F5344CB8AC3E}">
        <p14:creationId xmlns:p14="http://schemas.microsoft.com/office/powerpoint/2010/main" val="3312735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52" dirty="0" smtClean="0"/>
              <a:t>Interpretace</a:t>
            </a:r>
            <a:endParaRPr lang="cs-CZ" sz="4252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507" y="1852147"/>
            <a:ext cx="8567632" cy="5499587"/>
          </a:xfrm>
        </p:spPr>
        <p:txBody>
          <a:bodyPr>
            <a:normAutofit/>
          </a:bodyPr>
          <a:lstStyle/>
          <a:p>
            <a:r>
              <a:rPr lang="cs-CZ" sz="2520" dirty="0" err="1"/>
              <a:t>Znovuujasnění</a:t>
            </a:r>
            <a:r>
              <a:rPr lang="cs-CZ" sz="2520" dirty="0"/>
              <a:t> ohniska – hlavního důvodu vyšetření</a:t>
            </a:r>
          </a:p>
          <a:p>
            <a:r>
              <a:rPr lang="cs-CZ" sz="2520" dirty="0"/>
              <a:t>Rozpomenutí  na hlavní domény fungování</a:t>
            </a:r>
          </a:p>
          <a:p>
            <a:pPr lvl="1"/>
            <a:r>
              <a:rPr lang="cs-CZ" sz="2205" dirty="0"/>
              <a:t>chování –  emoce – kognice – interpersonální – sebepojetí + specifické oblasti</a:t>
            </a:r>
          </a:p>
          <a:p>
            <a:r>
              <a:rPr lang="cs-CZ" sz="2520" dirty="0"/>
              <a:t>Organizace a integrace dat</a:t>
            </a:r>
          </a:p>
          <a:p>
            <a:pPr lvl="1"/>
            <a:r>
              <a:rPr lang="cs-CZ" sz="2205" dirty="0"/>
              <a:t>co jsme se kterou metodou (vč. </a:t>
            </a:r>
            <a:r>
              <a:rPr lang="cs-CZ" sz="2205" b="1" dirty="0"/>
              <a:t>rozhovoru a pozorování</a:t>
            </a:r>
            <a:r>
              <a:rPr lang="cs-CZ" sz="2205" dirty="0"/>
              <a:t>) o každé doméně dozvěděli vzhledem k ohnisku vyšetření</a:t>
            </a:r>
          </a:p>
          <a:p>
            <a:r>
              <a:rPr lang="cs-CZ" sz="2520" dirty="0"/>
              <a:t>Vyřešení nesrovnalostí a rozporů</a:t>
            </a:r>
          </a:p>
          <a:p>
            <a:r>
              <a:rPr lang="cs-CZ" sz="2520" dirty="0"/>
              <a:t>Zamyšlení nad nečekanými zjištěními</a:t>
            </a:r>
          </a:p>
          <a:p>
            <a:r>
              <a:rPr lang="cs-CZ" sz="2520" dirty="0"/>
              <a:t>Formulace odpovědi na otázky vyšetření</a:t>
            </a:r>
          </a:p>
          <a:p>
            <a:r>
              <a:rPr lang="cs-CZ" sz="2520" dirty="0"/>
              <a:t>Navržení </a:t>
            </a:r>
            <a:r>
              <a:rPr lang="cs-CZ" sz="2520" dirty="0" smtClean="0"/>
              <a:t>doporučení a dalšího postupu (vč. opakované dg.)</a:t>
            </a:r>
            <a:endParaRPr lang="cs-CZ" sz="2520" dirty="0"/>
          </a:p>
        </p:txBody>
      </p:sp>
    </p:spTree>
    <p:extLst>
      <p:ext uri="{BB962C8B-B14F-4D97-AF65-F5344CB8AC3E}">
        <p14:creationId xmlns:p14="http://schemas.microsoft.com/office/powerpoint/2010/main" val="2280863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724" dirty="0"/>
              <a:t>Zpráva  (nález)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507" y="2361233"/>
            <a:ext cx="8567632" cy="5198441"/>
          </a:xfrm>
        </p:spPr>
        <p:txBody>
          <a:bodyPr>
            <a:normAutofit/>
          </a:bodyPr>
          <a:lstStyle/>
          <a:p>
            <a:r>
              <a:rPr lang="cs-CZ" sz="2520" dirty="0"/>
              <a:t>Účelem zprávy je </a:t>
            </a:r>
          </a:p>
          <a:p>
            <a:pPr lvl="1"/>
            <a:r>
              <a:rPr lang="cs-CZ" sz="2205" dirty="0"/>
              <a:t>Vytvořit záznam (někdy i právně relevantní dokument)</a:t>
            </a:r>
          </a:p>
          <a:p>
            <a:pPr lvl="1"/>
            <a:r>
              <a:rPr lang="cs-CZ" sz="2205" dirty="0"/>
              <a:t>Lépe interpretovat </a:t>
            </a:r>
            <a:r>
              <a:rPr lang="cs-CZ" sz="1890" dirty="0"/>
              <a:t>- psaní vyjasňuje myšlení, omezuje percepční zkreslení, vede ke generování hypotéz</a:t>
            </a:r>
          </a:p>
          <a:p>
            <a:pPr lvl="1"/>
            <a:r>
              <a:rPr lang="cs-CZ" sz="2205" dirty="0"/>
              <a:t>Komunikovat výsledky vyšetření</a:t>
            </a:r>
          </a:p>
          <a:p>
            <a:pPr lvl="2"/>
            <a:r>
              <a:rPr lang="cs-CZ" sz="1984" dirty="0"/>
              <a:t>Odpovědět na otázky zadavatele, poskytnout relevantní doplňující informace</a:t>
            </a:r>
          </a:p>
          <a:p>
            <a:pPr lvl="1"/>
            <a:endParaRPr lang="cs-CZ" sz="2205" dirty="0"/>
          </a:p>
          <a:p>
            <a:r>
              <a:rPr lang="cs-CZ" sz="2520" dirty="0"/>
              <a:t>Hlavním adresátem je zadavatel vyšetření (</a:t>
            </a:r>
            <a:r>
              <a:rPr lang="cs-CZ" sz="2520" dirty="0" err="1"/>
              <a:t>referrer</a:t>
            </a:r>
            <a:r>
              <a:rPr lang="cs-CZ" sz="2520" dirty="0"/>
              <a:t>)</a:t>
            </a:r>
          </a:p>
          <a:p>
            <a:pPr lvl="1"/>
            <a:r>
              <a:rPr lang="cs-CZ" sz="2205" dirty="0"/>
              <a:t>Zohlednění potřeb adresáta – účel, vzdělání, odbornost</a:t>
            </a:r>
          </a:p>
          <a:p>
            <a:pPr lvl="1"/>
            <a:r>
              <a:rPr lang="cs-CZ" sz="2205" dirty="0"/>
              <a:t>Zohlednění dalších adresátů může/nemusí vést k různým verzím zprávy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066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724" dirty="0"/>
              <a:t>Zpráva podle </a:t>
            </a:r>
            <a:r>
              <a:rPr lang="cs-CZ" sz="4724" dirty="0" err="1" smtClean="0"/>
              <a:t>Zuckermana</a:t>
            </a:r>
            <a:endParaRPr lang="cs-CZ" sz="4724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507" y="2361233"/>
            <a:ext cx="8567632" cy="4820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520" dirty="0"/>
              <a:t>Obecné schéma pro konstruování zprávy</a:t>
            </a:r>
          </a:p>
          <a:p>
            <a:r>
              <a:rPr lang="cs-CZ" sz="2520" dirty="0"/>
              <a:t>Úvod – staré informace, kontext vyšetření, anamnéza </a:t>
            </a:r>
          </a:p>
          <a:p>
            <a:r>
              <a:rPr lang="cs-CZ" sz="2520" dirty="0"/>
              <a:t>Osoba ve vyšetření – informace ze vstupního rozhovoru a pozorování při vyšetření, fungování ve vyšetření</a:t>
            </a:r>
          </a:p>
          <a:p>
            <a:r>
              <a:rPr lang="cs-CZ" sz="2520" dirty="0"/>
              <a:t>Testové informace z vyšetření</a:t>
            </a:r>
          </a:p>
          <a:p>
            <a:r>
              <a:rPr lang="cs-CZ" sz="2520" dirty="0"/>
              <a:t>Osoba v sociálním prostředí – fungování v životě</a:t>
            </a:r>
          </a:p>
          <a:p>
            <a:r>
              <a:rPr lang="cs-CZ" sz="2520" dirty="0"/>
              <a:t>Závěry, dojmy, doporučení </a:t>
            </a:r>
          </a:p>
        </p:txBody>
      </p:sp>
    </p:spTree>
    <p:extLst>
      <p:ext uri="{BB962C8B-B14F-4D97-AF65-F5344CB8AC3E}">
        <p14:creationId xmlns:p14="http://schemas.microsoft.com/office/powerpoint/2010/main" val="3284348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je to ve škole?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1415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Diagnostika jako systematická činnost v kontextu výuky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Čtyři základní otázky (</a:t>
            </a:r>
            <a:r>
              <a:rPr lang="cs-CZ" dirty="0" err="1" smtClean="0"/>
              <a:t>Gavora</a:t>
            </a:r>
            <a:r>
              <a:rPr lang="cs-CZ" dirty="0" smtClean="0"/>
              <a:t>, 2011)</a:t>
            </a:r>
          </a:p>
          <a:p>
            <a:pPr lvl="1"/>
            <a:r>
              <a:rPr lang="cs-CZ" dirty="0" smtClean="0"/>
              <a:t>Proč? (účel; informace vedoucí ke zlepšení procesu edukace)</a:t>
            </a:r>
          </a:p>
          <a:p>
            <a:pPr lvl="1"/>
            <a:r>
              <a:rPr lang="cs-CZ" dirty="0" smtClean="0"/>
              <a:t>Co? (diagnostická hypotéza)</a:t>
            </a:r>
          </a:p>
          <a:p>
            <a:pPr lvl="1"/>
            <a:r>
              <a:rPr lang="cs-CZ" dirty="0" smtClean="0"/>
              <a:t>Jak? (metody a nástroje)</a:t>
            </a:r>
          </a:p>
          <a:p>
            <a:pPr lvl="1"/>
            <a:r>
              <a:rPr lang="cs-CZ" dirty="0" smtClean="0"/>
              <a:t>Jakým způsobem se pracuje s výsledky? (rozhodování a plánování)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0982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Oblasti diagnostiky rutině prováděné učiteli (</a:t>
            </a:r>
            <a:r>
              <a:rPr lang="cs-CZ" dirty="0" err="1" smtClean="0"/>
              <a:t>Gavora</a:t>
            </a:r>
            <a:r>
              <a:rPr lang="cs-CZ" dirty="0" smtClean="0"/>
              <a:t>, 2011)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Kognitivní charakteristiky (vědomosti, pozornost, paměť, …)</a:t>
            </a:r>
          </a:p>
          <a:p>
            <a:r>
              <a:rPr lang="cs-CZ" dirty="0" smtClean="0"/>
              <a:t>Tvořivost</a:t>
            </a:r>
          </a:p>
          <a:p>
            <a:r>
              <a:rPr lang="cs-CZ" dirty="0" smtClean="0"/>
              <a:t>Emocionální charakteristiky (motivace, postoje, zájmy)</a:t>
            </a:r>
          </a:p>
          <a:p>
            <a:r>
              <a:rPr lang="cs-CZ" dirty="0" smtClean="0"/>
              <a:t>Sebepojetí</a:t>
            </a:r>
          </a:p>
          <a:p>
            <a:r>
              <a:rPr lang="cs-CZ" dirty="0" smtClean="0"/>
              <a:t>Chování (vč. Snahy, vytrvalosti, …)</a:t>
            </a:r>
          </a:p>
          <a:p>
            <a:r>
              <a:rPr lang="cs-CZ" dirty="0" smtClean="0"/>
              <a:t>Sociální vztahy (klima)</a:t>
            </a:r>
          </a:p>
          <a:p>
            <a:r>
              <a:rPr lang="cs-CZ" dirty="0" smtClean="0"/>
              <a:t>Psychosomatická kondice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8724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Oblasti diagnostiky rutině prováděné učiteli </a:t>
            </a:r>
            <a:r>
              <a:rPr lang="cs-CZ" dirty="0" smtClean="0"/>
              <a:t>II (</a:t>
            </a:r>
            <a:r>
              <a:rPr lang="cs-CZ" dirty="0" err="1" smtClean="0"/>
              <a:t>Gavora</a:t>
            </a:r>
            <a:r>
              <a:rPr lang="cs-CZ" dirty="0"/>
              <a:t>, 2011)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Oblasti – domácí a širší sociální prostředí žáka</a:t>
            </a:r>
          </a:p>
          <a:p>
            <a:r>
              <a:rPr lang="cs-CZ" dirty="0" smtClean="0"/>
              <a:t>Vstupní diagnostika</a:t>
            </a:r>
          </a:p>
          <a:p>
            <a:r>
              <a:rPr lang="cs-CZ" dirty="0" smtClean="0"/>
              <a:t>Formativní diagnostika (zvládání učiva, naivní teorie, </a:t>
            </a:r>
            <a:r>
              <a:rPr lang="cs-CZ" dirty="0" err="1" smtClean="0"/>
              <a:t>mikrodiagnostika</a:t>
            </a:r>
            <a:r>
              <a:rPr lang="cs-CZ" dirty="0" smtClean="0"/>
              <a:t> ve výuce)</a:t>
            </a:r>
          </a:p>
          <a:p>
            <a:r>
              <a:rPr lang="cs-CZ" dirty="0" err="1" smtClean="0"/>
              <a:t>Sumativní</a:t>
            </a:r>
            <a:r>
              <a:rPr lang="cs-CZ" dirty="0" smtClean="0"/>
              <a:t> diagnostika</a:t>
            </a:r>
          </a:p>
          <a:p>
            <a:pPr lvl="1"/>
            <a:r>
              <a:rPr lang="cs-CZ" dirty="0" smtClean="0"/>
              <a:t>Subjektivní zodpovědnost za úspěch žáka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6414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Etické aspekty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Řešeny v rámci etických kodexů odborných společností (velmi stručně)</a:t>
            </a:r>
          </a:p>
          <a:p>
            <a:pPr lvl="1"/>
            <a:r>
              <a:rPr lang="cs-CZ" dirty="0" smtClean="0"/>
              <a:t>Řada odborných diskusí</a:t>
            </a:r>
          </a:p>
          <a:p>
            <a:pPr lvl="2"/>
            <a:r>
              <a:rPr lang="cs-CZ" dirty="0">
                <a:hlinkClick r:id="rId2"/>
              </a:rPr>
              <a:t>http://www.facebook.com/groups/303285283018849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</a:t>
            </a:r>
          </a:p>
          <a:p>
            <a:r>
              <a:rPr lang="cs-CZ" dirty="0" smtClean="0"/>
              <a:t>Řešeny v podobě standardů pro pedagogické a psychologické testování</a:t>
            </a:r>
          </a:p>
          <a:p>
            <a:pPr lvl="1"/>
            <a:r>
              <a:rPr lang="cs-CZ" dirty="0"/>
              <a:t>AERA, APA, NCME: Standardy pro pedagogické a psychologické </a:t>
            </a:r>
            <a:r>
              <a:rPr lang="cs-CZ" dirty="0" smtClean="0"/>
              <a:t>testování. Praha</a:t>
            </a:r>
            <a:r>
              <a:rPr lang="cs-CZ" dirty="0"/>
              <a:t>: </a:t>
            </a:r>
            <a:r>
              <a:rPr lang="cs-CZ" dirty="0" err="1"/>
              <a:t>Testcentrum</a:t>
            </a:r>
            <a:r>
              <a:rPr lang="cs-CZ" dirty="0"/>
              <a:t>, 2001. </a:t>
            </a:r>
            <a:endParaRPr lang="cs-CZ" dirty="0" smtClean="0"/>
          </a:p>
          <a:p>
            <a:pPr lvl="1"/>
            <a:r>
              <a:rPr lang="cs-CZ" dirty="0" smtClean="0"/>
              <a:t>Aktivity pracovní skupiny EFPA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225" y="5740400"/>
            <a:ext cx="12954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55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Úzká návaznost na legislativu (IVP a aj.)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PEDAGOGICKÁ </a:t>
            </a:r>
            <a:r>
              <a:rPr lang="cs-CZ" dirty="0" smtClean="0"/>
              <a:t>DIAGNOSTIKA DÍLČÍCH FUNKCÍ</a:t>
            </a:r>
          </a:p>
          <a:p>
            <a:pPr lvl="1"/>
            <a:r>
              <a:rPr lang="cs-CZ" dirty="0" smtClean="0"/>
              <a:t>Zrakové, sluchové vnímání, paměť, pozornost…</a:t>
            </a:r>
          </a:p>
          <a:p>
            <a:r>
              <a:rPr lang="cs-CZ" dirty="0"/>
              <a:t>DIAGNOSTIKA STYLŮ UČENÍ </a:t>
            </a:r>
            <a:r>
              <a:rPr lang="cs-CZ" dirty="0" smtClean="0"/>
              <a:t>ŽÁKŮ</a:t>
            </a:r>
          </a:p>
          <a:p>
            <a:r>
              <a:rPr lang="cs-CZ" dirty="0" smtClean="0"/>
              <a:t>INDIKÁTORY POPISUJÍCÍ INTRAPERSONÁLNÍ </a:t>
            </a:r>
            <a:r>
              <a:rPr lang="cs-CZ" dirty="0"/>
              <a:t>A </a:t>
            </a:r>
            <a:r>
              <a:rPr lang="cs-CZ" dirty="0" smtClean="0"/>
              <a:t>OSOBNOSTNÍ CHARAKTERISTIKY ŽÁKA</a:t>
            </a:r>
          </a:p>
          <a:p>
            <a:pPr lvl="1"/>
            <a:r>
              <a:rPr lang="cs-CZ" dirty="0" smtClean="0"/>
              <a:t>Sebepojetí</a:t>
            </a:r>
          </a:p>
          <a:p>
            <a:pPr lvl="1"/>
            <a:r>
              <a:rPr lang="cs-CZ" dirty="0" smtClean="0"/>
              <a:t>Motivace ke vzdělávání</a:t>
            </a:r>
          </a:p>
          <a:p>
            <a:pPr lvl="1"/>
            <a:r>
              <a:rPr lang="cs-CZ" dirty="0" smtClean="0"/>
              <a:t>Únava</a:t>
            </a:r>
          </a:p>
          <a:p>
            <a:pPr lvl="1"/>
            <a:r>
              <a:rPr lang="cs-CZ" dirty="0" smtClean="0"/>
              <a:t>Pracovní tempo</a:t>
            </a:r>
          </a:p>
          <a:p>
            <a:pPr lvl="1"/>
            <a:r>
              <a:rPr lang="cs-CZ" dirty="0" smtClean="0"/>
              <a:t>Znalost vyučovacího jazyka</a:t>
            </a:r>
          </a:p>
          <a:p>
            <a:pPr lvl="1"/>
            <a:r>
              <a:rPr lang="cs-CZ" dirty="0" smtClean="0"/>
              <a:t>Pracovní návyky a samostatnost ve výuce</a:t>
            </a:r>
          </a:p>
          <a:p>
            <a:pPr lvl="1"/>
            <a:r>
              <a:rPr lang="cs-CZ" dirty="0" smtClean="0"/>
              <a:t>Pozornost</a:t>
            </a:r>
          </a:p>
          <a:p>
            <a:pPr lvl="1"/>
            <a:r>
              <a:rPr lang="cs-CZ" dirty="0" smtClean="0"/>
              <a:t>Kognitivní výkon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7023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Oblast poradenství – institucionální rámec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5508435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6000" dirty="0" smtClean="0"/>
              <a:t>Rutinní (pedagogická a psychologická) diagnostika v běžné výuce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6000" dirty="0" smtClean="0"/>
              <a:t>Poradenský systém (v ČR je založen na </a:t>
            </a:r>
            <a:r>
              <a:rPr lang="cs-CZ" sz="6000" b="1" dirty="0" smtClean="0"/>
              <a:t>dvou pilířích)</a:t>
            </a:r>
          </a:p>
          <a:p>
            <a:pPr marL="352780" lvl="1" indent="0">
              <a:buNone/>
            </a:pPr>
            <a:r>
              <a:rPr lang="cs-CZ" dirty="0" smtClean="0"/>
              <a:t>a) Činnost školních poradenských pracovníků na školách je někdy označována termínem </a:t>
            </a:r>
            <a:r>
              <a:rPr lang="cs-CZ" b="1" dirty="0" smtClean="0"/>
              <a:t>„školní poradenské pracoviště“</a:t>
            </a:r>
            <a:r>
              <a:rPr lang="cs-CZ" dirty="0" smtClean="0"/>
              <a:t>, </a:t>
            </a:r>
          </a:p>
          <a:p>
            <a:pPr lvl="2"/>
            <a:r>
              <a:rPr lang="cs-CZ" dirty="0" smtClean="0"/>
              <a:t>nejedná se však o samostatnou organizační formu nebo o jednotku v rámci školy, která má nebo by měla mít právní subjektivitu.</a:t>
            </a:r>
          </a:p>
          <a:p>
            <a:pPr lvl="2"/>
            <a:r>
              <a:rPr lang="cs-CZ" dirty="0" smtClean="0"/>
              <a:t>Školní poradenské pracoviště je v základní formě tvořeno činností </a:t>
            </a:r>
            <a:r>
              <a:rPr lang="cs-CZ" b="1" dirty="0" smtClean="0"/>
              <a:t>školního metodika prevence </a:t>
            </a:r>
            <a:r>
              <a:rPr lang="cs-CZ" dirty="0" smtClean="0"/>
              <a:t>a </a:t>
            </a:r>
            <a:r>
              <a:rPr lang="cs-CZ" b="1" dirty="0" smtClean="0"/>
              <a:t>výchovného poradce</a:t>
            </a:r>
            <a:r>
              <a:rPr lang="cs-CZ" dirty="0" smtClean="0"/>
              <a:t>.</a:t>
            </a:r>
          </a:p>
          <a:p>
            <a:pPr lvl="2"/>
            <a:r>
              <a:rPr lang="cs-CZ" dirty="0" smtClean="0"/>
              <a:t>V rozšířené verzi školního poradenského pracoviště je činnost metodika prevence a výchovného poradce, kterého musí mít každá škola, doplněna také činností </a:t>
            </a:r>
            <a:r>
              <a:rPr lang="cs-CZ" b="1" dirty="0" smtClean="0"/>
              <a:t>školního speciálního pedagoga </a:t>
            </a:r>
            <a:r>
              <a:rPr lang="cs-CZ" dirty="0" smtClean="0"/>
              <a:t>anebo </a:t>
            </a:r>
            <a:r>
              <a:rPr lang="cs-CZ" b="1" dirty="0" smtClean="0"/>
              <a:t>školního psychologa</a:t>
            </a:r>
            <a:r>
              <a:rPr lang="cs-CZ" dirty="0" smtClean="0"/>
              <a:t>. Některé školy dokonce zaměstnávají oba školní poradenské specialisty (školního psychologa a speciálního pedagoga), a to buď z vlastních zdrojů, nebo z různých grantů a dotací EU.</a:t>
            </a:r>
          </a:p>
          <a:p>
            <a:pPr marL="352780" lvl="1" indent="0">
              <a:buNone/>
            </a:pPr>
            <a:r>
              <a:rPr lang="cs-CZ" dirty="0" smtClean="0"/>
              <a:t>b) Druhým pilířem poradenského systému ve školství jsou tzv. školská poradenská zařízení. Tvoří je pedagogicko-psychologické poradny a speciálně pedagogická centra. Tato zařízení zajišťují činnosti a služby pro děti, žáky, studenty a jejich zákonné zástupce, školy a školská zařízení.</a:t>
            </a:r>
          </a:p>
          <a:p>
            <a:pPr marL="352780" lvl="1" indent="0">
              <a:buNone/>
            </a:pPr>
            <a:r>
              <a:rPr lang="cs-CZ" dirty="0" smtClean="0"/>
              <a:t>Řadíme sem poradny a centra:</a:t>
            </a:r>
          </a:p>
          <a:p>
            <a:pPr lvl="2"/>
            <a:r>
              <a:rPr lang="cs-CZ" dirty="0" smtClean="0"/>
              <a:t>speciálně pedagogické</a:t>
            </a:r>
          </a:p>
          <a:p>
            <a:pPr lvl="2"/>
            <a:r>
              <a:rPr lang="cs-CZ" dirty="0" smtClean="0"/>
              <a:t>pedagogicko-psychologické</a:t>
            </a:r>
          </a:p>
          <a:p>
            <a:pPr lvl="2"/>
            <a:r>
              <a:rPr lang="cs-CZ" dirty="0" smtClean="0"/>
              <a:t>preventivně-výchovné</a:t>
            </a:r>
          </a:p>
          <a:p>
            <a:pPr lvl="2"/>
            <a:r>
              <a:rPr lang="cs-CZ" dirty="0" smtClean="0"/>
              <a:t>informační</a:t>
            </a:r>
          </a:p>
          <a:p>
            <a:pPr lvl="2"/>
            <a:r>
              <a:rPr lang="cs-CZ" dirty="0" smtClean="0"/>
              <a:t>diagnostické</a:t>
            </a:r>
          </a:p>
          <a:p>
            <a:pPr lvl="2"/>
            <a:r>
              <a:rPr lang="cs-CZ" dirty="0" smtClean="0"/>
              <a:t>poradenské</a:t>
            </a:r>
          </a:p>
          <a:p>
            <a:pPr lvl="2"/>
            <a:r>
              <a:rPr lang="cs-CZ" dirty="0" smtClean="0"/>
              <a:t>metodické</a:t>
            </a:r>
          </a:p>
          <a:p>
            <a:pPr lvl="3"/>
            <a:r>
              <a:rPr lang="cs-CZ" dirty="0" smtClean="0"/>
              <a:t>napomáhají při volbě vhodných vzdělávacích postupů</a:t>
            </a:r>
          </a:p>
          <a:p>
            <a:pPr marL="352780" lvl="1" indent="0">
              <a:buNone/>
            </a:pPr>
            <a:endParaRPr lang="cs-CZ" dirty="0" smtClean="0"/>
          </a:p>
          <a:p>
            <a:pPr marL="352780" lvl="1" indent="0">
              <a:buNone/>
            </a:pPr>
            <a:r>
              <a:rPr lang="cs-CZ" dirty="0" smtClean="0"/>
              <a:t>Spolupracují s orgány sociálně právní ochrany, zdravotnickými zařízeními, soudy aj.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43112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hledat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Formální u nakladatelů (Psychodiagnostika, </a:t>
            </a:r>
            <a:r>
              <a:rPr lang="cs-CZ" dirty="0" err="1" smtClean="0"/>
              <a:t>Testcentrum</a:t>
            </a:r>
            <a:r>
              <a:rPr lang="cs-CZ" dirty="0" smtClean="0"/>
              <a:t>), neziskovky, stát (NUV)</a:t>
            </a:r>
          </a:p>
          <a:p>
            <a:pPr lvl="1"/>
            <a:r>
              <a:rPr lang="cs-CZ" dirty="0" smtClean="0"/>
              <a:t>Např.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evaluacninastroje.rvp.cz/nuovckk_portal/Default.aspx?tabid=150&amp;language=cs-CZ</a:t>
            </a:r>
            <a:endParaRPr lang="cs-CZ" dirty="0" smtClean="0"/>
          </a:p>
          <a:p>
            <a:r>
              <a:rPr lang="cs-CZ" dirty="0" err="1" smtClean="0"/>
              <a:t>Semiformání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Zkušení kolegové, další vzdělávání, workshopy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5278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Semiformální</a:t>
            </a:r>
            <a:r>
              <a:rPr lang="cs-CZ" dirty="0" smtClean="0"/>
              <a:t> diagnostické postupy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Neverbální (obrázky, foto)</a:t>
            </a:r>
          </a:p>
          <a:p>
            <a:r>
              <a:rPr lang="cs-CZ" dirty="0" smtClean="0"/>
              <a:t>Verbální</a:t>
            </a:r>
          </a:p>
          <a:p>
            <a:pPr lvl="1"/>
            <a:r>
              <a:rPr lang="cs-CZ" dirty="0" smtClean="0"/>
              <a:t>Deníky</a:t>
            </a:r>
          </a:p>
          <a:p>
            <a:pPr lvl="1"/>
            <a:r>
              <a:rPr lang="cs-CZ" dirty="0" err="1" smtClean="0"/>
              <a:t>Check</a:t>
            </a:r>
            <a:r>
              <a:rPr lang="cs-CZ" dirty="0" smtClean="0"/>
              <a:t>-listy</a:t>
            </a:r>
          </a:p>
          <a:p>
            <a:pPr lvl="1"/>
            <a:r>
              <a:rPr lang="cs-CZ" dirty="0" smtClean="0"/>
              <a:t>Tematické slohové práce</a:t>
            </a:r>
          </a:p>
          <a:p>
            <a:pPr lvl="1"/>
            <a:r>
              <a:rPr lang="cs-CZ" dirty="0" smtClean="0"/>
              <a:t>Dotazníky bez norem (</a:t>
            </a:r>
            <a:r>
              <a:rPr lang="cs-CZ" dirty="0" err="1" smtClean="0"/>
              <a:t>warm</a:t>
            </a:r>
            <a:r>
              <a:rPr lang="cs-CZ" dirty="0" smtClean="0"/>
              <a:t>-up aktivity)</a:t>
            </a:r>
          </a:p>
          <a:p>
            <a:pPr lvl="1"/>
            <a:r>
              <a:rPr lang="cs-CZ" dirty="0" smtClean="0"/>
              <a:t>Volná tvorba studentů (soc. sítě aj.)</a:t>
            </a:r>
          </a:p>
          <a:p>
            <a:r>
              <a:rPr lang="cs-CZ" dirty="0" smtClean="0"/>
              <a:t>Mentální mapy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0444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PEDAGOGICKÁ DIAGNOSTIKA DÍLČÍCH </a:t>
            </a:r>
            <a:r>
              <a:rPr lang="cs-CZ" dirty="0" smtClean="0"/>
              <a:t>FUNKCÍ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70036"/>
            <a:ext cx="10111656" cy="461405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928" y="4481804"/>
            <a:ext cx="2376264" cy="38909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364" y="3421077"/>
            <a:ext cx="1778055" cy="625726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1"/>
          </p:nvPr>
        </p:nvPicPr>
        <p:blipFill>
          <a:blip r:embed="rId5"/>
          <a:stretch>
            <a:fillRect/>
          </a:stretch>
        </p:blipFill>
        <p:spPr>
          <a:xfrm>
            <a:off x="2367184" y="5682316"/>
            <a:ext cx="1560387" cy="61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6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Diagnostika stylů učení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Celá řada teoretických konceptů a dotazníkových metod</a:t>
            </a:r>
          </a:p>
          <a:p>
            <a:r>
              <a:rPr lang="cs-CZ" dirty="0" smtClean="0"/>
              <a:t>Katalog podpůrných opatření vychází z konceptu </a:t>
            </a:r>
            <a:r>
              <a:rPr lang="en-US" dirty="0" err="1"/>
              <a:t>učebních</a:t>
            </a:r>
            <a:r>
              <a:rPr lang="en-US" dirty="0"/>
              <a:t> </a:t>
            </a:r>
            <a:r>
              <a:rPr lang="en-US" dirty="0" err="1"/>
              <a:t>stylů</a:t>
            </a:r>
            <a:r>
              <a:rPr lang="en-US" dirty="0"/>
              <a:t> </a:t>
            </a:r>
            <a:r>
              <a:rPr lang="en-US" dirty="0" err="1"/>
              <a:t>Rity</a:t>
            </a:r>
            <a:r>
              <a:rPr lang="en-US" dirty="0"/>
              <a:t> a </a:t>
            </a:r>
            <a:r>
              <a:rPr lang="en-US" dirty="0" err="1"/>
              <a:t>Kennetha</a:t>
            </a:r>
            <a:r>
              <a:rPr lang="en-US" dirty="0"/>
              <a:t> </a:t>
            </a:r>
            <a:r>
              <a:rPr lang="en-US" dirty="0" err="1"/>
              <a:t>Dunnových</a:t>
            </a:r>
            <a:r>
              <a:rPr lang="en-US" dirty="0"/>
              <a:t> (1975)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04511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Pět </a:t>
            </a:r>
            <a:r>
              <a:rPr lang="cs-CZ" dirty="0"/>
              <a:t>klíčových </a:t>
            </a:r>
            <a:r>
              <a:rPr lang="cs-CZ" dirty="0" smtClean="0"/>
              <a:t>oblastí (</a:t>
            </a:r>
            <a:r>
              <a:rPr lang="cs-CZ" dirty="0" err="1" smtClean="0"/>
              <a:t>Dunn</a:t>
            </a:r>
            <a:r>
              <a:rPr lang="cs-CZ" dirty="0" smtClean="0"/>
              <a:t>, </a:t>
            </a:r>
            <a:r>
              <a:rPr lang="cs-CZ" dirty="0" err="1" smtClean="0"/>
              <a:t>Dunn</a:t>
            </a:r>
            <a:r>
              <a:rPr lang="cs-CZ" dirty="0" smtClean="0"/>
              <a:t>, 1975):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endParaRPr lang="cs-CZ" dirty="0"/>
          </a:p>
          <a:p>
            <a:r>
              <a:rPr lang="cs-CZ" sz="5600" dirty="0" smtClean="0"/>
              <a:t>Prostředí</a:t>
            </a:r>
            <a:endParaRPr lang="cs-CZ" sz="5600" dirty="0"/>
          </a:p>
          <a:p>
            <a:pPr lvl="1"/>
            <a:r>
              <a:rPr lang="cs-CZ" sz="4000" dirty="0" smtClean="0"/>
              <a:t>Zvuky</a:t>
            </a:r>
            <a:endParaRPr lang="cs-CZ" sz="4000" dirty="0"/>
          </a:p>
          <a:p>
            <a:pPr lvl="1"/>
            <a:r>
              <a:rPr lang="cs-CZ" sz="4000" dirty="0"/>
              <a:t>teplota</a:t>
            </a:r>
          </a:p>
          <a:p>
            <a:pPr lvl="1"/>
            <a:r>
              <a:rPr lang="cs-CZ" sz="4000" dirty="0"/>
              <a:t>osvětlení</a:t>
            </a:r>
          </a:p>
          <a:p>
            <a:pPr lvl="1"/>
            <a:r>
              <a:rPr lang="cs-CZ" sz="4000" dirty="0"/>
              <a:t>pracovní místo</a:t>
            </a:r>
          </a:p>
          <a:p>
            <a:r>
              <a:rPr lang="cs-CZ" sz="5600" dirty="0"/>
              <a:t>Emocionální potřeby</a:t>
            </a:r>
          </a:p>
          <a:p>
            <a:pPr lvl="1"/>
            <a:r>
              <a:rPr lang="cs-CZ" sz="4400" dirty="0" smtClean="0"/>
              <a:t> </a:t>
            </a:r>
            <a:r>
              <a:rPr lang="cs-CZ" sz="4000" dirty="0" smtClean="0"/>
              <a:t>zodpovědnost</a:t>
            </a:r>
            <a:endParaRPr lang="cs-CZ" sz="4000" dirty="0"/>
          </a:p>
          <a:p>
            <a:pPr lvl="1"/>
            <a:r>
              <a:rPr lang="cs-CZ" sz="4000" dirty="0"/>
              <a:t>Vytrvalost</a:t>
            </a:r>
          </a:p>
          <a:p>
            <a:pPr lvl="1"/>
            <a:r>
              <a:rPr lang="cs-CZ" sz="4000" dirty="0"/>
              <a:t>struktura / flexibilita při učení</a:t>
            </a:r>
          </a:p>
          <a:p>
            <a:r>
              <a:rPr lang="cs-CZ" sz="5600" dirty="0" smtClean="0"/>
              <a:t>Sociální </a:t>
            </a:r>
            <a:r>
              <a:rPr lang="cs-CZ" sz="5600" dirty="0"/>
              <a:t>potřeby</a:t>
            </a:r>
          </a:p>
          <a:p>
            <a:pPr lvl="1"/>
            <a:r>
              <a:rPr lang="cs-CZ" sz="4000" dirty="0" smtClean="0"/>
              <a:t>učit </a:t>
            </a:r>
            <a:r>
              <a:rPr lang="cs-CZ" sz="4000" dirty="0"/>
              <a:t>se sám</a:t>
            </a:r>
          </a:p>
          <a:p>
            <a:pPr lvl="1"/>
            <a:r>
              <a:rPr lang="cs-CZ" sz="4000" dirty="0"/>
              <a:t>učit se s kamarády: v páru, ve větší skupině</a:t>
            </a:r>
          </a:p>
          <a:p>
            <a:pPr lvl="1"/>
            <a:r>
              <a:rPr lang="cs-CZ" sz="4000" dirty="0"/>
              <a:t>přizpůsobení sociálních podmínek situaci (kombinovaný styl)</a:t>
            </a:r>
          </a:p>
          <a:p>
            <a:pPr lvl="1"/>
            <a:r>
              <a:rPr lang="cs-CZ" sz="4000" dirty="0"/>
              <a:t>pod vedením </a:t>
            </a:r>
            <a:r>
              <a:rPr lang="cs-CZ" sz="4000" dirty="0" smtClean="0"/>
              <a:t>autority (dosažitelnost autority)</a:t>
            </a:r>
          </a:p>
          <a:p>
            <a:r>
              <a:rPr lang="cs-CZ" sz="5600" dirty="0" smtClean="0"/>
              <a:t>Fyziologické </a:t>
            </a:r>
            <a:r>
              <a:rPr lang="cs-CZ" sz="5600" dirty="0"/>
              <a:t>potřeby</a:t>
            </a:r>
          </a:p>
          <a:p>
            <a:pPr lvl="1"/>
            <a:r>
              <a:rPr lang="cs-CZ" sz="4000" dirty="0" smtClean="0"/>
              <a:t>preference </a:t>
            </a:r>
            <a:r>
              <a:rPr lang="cs-CZ" sz="4000" dirty="0"/>
              <a:t>určitého smyslu při přijímání informací – zrak, sluch, hmat…</a:t>
            </a:r>
          </a:p>
          <a:p>
            <a:pPr lvl="1"/>
            <a:r>
              <a:rPr lang="cs-CZ" sz="4000" dirty="0"/>
              <a:t>preference denní doby</a:t>
            </a:r>
          </a:p>
          <a:p>
            <a:pPr lvl="1"/>
            <a:r>
              <a:rPr lang="cs-CZ" sz="4000" dirty="0"/>
              <a:t>potřeba konzumace potravin</a:t>
            </a:r>
          </a:p>
          <a:p>
            <a:pPr lvl="1"/>
            <a:r>
              <a:rPr lang="cs-CZ" sz="4000" dirty="0"/>
              <a:t>potřeba pohybu</a:t>
            </a:r>
          </a:p>
          <a:p>
            <a:r>
              <a:rPr lang="cs-CZ" sz="5600" dirty="0"/>
              <a:t>Psychologická oblast</a:t>
            </a:r>
          </a:p>
          <a:p>
            <a:pPr lvl="1"/>
            <a:r>
              <a:rPr lang="cs-CZ" sz="4000" dirty="0" smtClean="0"/>
              <a:t>analytické/globální </a:t>
            </a:r>
            <a:r>
              <a:rPr lang="cs-CZ" sz="4000" dirty="0"/>
              <a:t>myšlení</a:t>
            </a:r>
          </a:p>
          <a:p>
            <a:pPr lvl="1"/>
            <a:r>
              <a:rPr lang="cs-CZ" sz="4000" dirty="0"/>
              <a:t>impulzivita/reflektivnost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Faktory </a:t>
            </a:r>
            <a:r>
              <a:rPr lang="cs-CZ" dirty="0"/>
              <a:t>ovlivňující styly </a:t>
            </a:r>
            <a:r>
              <a:rPr lang="cs-CZ" dirty="0" smtClean="0"/>
              <a:t>učení </a:t>
            </a:r>
            <a:r>
              <a:rPr lang="cs-CZ" dirty="0"/>
              <a:t>podle Dunnové,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www.ilsa-learning-styles.com/Learning+Styles/The+Dunn+and+Dunn+Learning+Styles+Model.html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5341166" y="1752203"/>
            <a:ext cx="4523681" cy="5039783"/>
          </a:xfrm>
        </p:spPr>
        <p:txBody>
          <a:bodyPr/>
          <a:lstStyle/>
          <a:p>
            <a:r>
              <a:rPr lang="cs-CZ" dirty="0" smtClean="0"/>
              <a:t>Krom vlastního dotazníku je možno použít i „herních“ aktivit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 rot="1359008">
            <a:off x="6293273" y="3596546"/>
            <a:ext cx="244827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aktivita „</a:t>
            </a:r>
            <a:r>
              <a:rPr lang="cs-CZ" sz="1100" b="1" dirty="0"/>
              <a:t>Osa</a:t>
            </a:r>
            <a:r>
              <a:rPr lang="cs-CZ" sz="1100" dirty="0"/>
              <a:t>“. Tato aktivita je vhodná pro představení tématu učebních stylů, zároveň ji lze také využít v rámci představení témat heterogenity společnosti a individuálních potřeb, které každý </a:t>
            </a:r>
            <a:r>
              <a:rPr lang="cs-CZ" sz="1100" dirty="0" smtClean="0"/>
              <a:t>člověk </a:t>
            </a:r>
            <a:r>
              <a:rPr lang="cs-CZ" sz="1100" dirty="0"/>
              <a:t>má. </a:t>
            </a:r>
            <a:r>
              <a:rPr lang="cs-CZ" sz="1100" dirty="0" smtClean="0"/>
              <a:t>Žáci </a:t>
            </a:r>
            <a:r>
              <a:rPr lang="cs-CZ" sz="1100" dirty="0"/>
              <a:t>vytvoří řadu v části učebny, kde se mohou volně pohybovat. Podle toho, do jaké míry souhlasí s výpovědí učitele, se na pomyslné ose přemisťují (úplný souhlas – zeď s okny, úplný nesouhlas – zeď s dveřmi). Na ose si žáci vybírají místo tak, aby svým postavením vyjádřili, do jaké míry na ně popis „sedí“. </a:t>
            </a:r>
            <a:endParaRPr lang="cs-CZ" sz="1100" dirty="0" smtClean="0"/>
          </a:p>
          <a:p>
            <a:r>
              <a:rPr lang="cs-CZ" sz="800" dirty="0">
                <a:hlinkClick r:id="rId3"/>
              </a:rPr>
              <a:t>http://katalogpo.upol.cz/metodika-identifikace-socialniho-znevyhodneni/3-vybrane-oblasti-pedagogicke-diagnostiky/3-4-diagnostika-stylu-uceni-zaku</a:t>
            </a:r>
            <a:r>
              <a:rPr lang="cs-CZ" sz="800" dirty="0" smtClean="0">
                <a:hlinkClick r:id="rId3"/>
              </a:rPr>
              <a:t>/</a:t>
            </a:r>
            <a:r>
              <a:rPr lang="cs-CZ" sz="800" dirty="0" smtClean="0"/>
              <a:t> 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4301085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527" dirty="0"/>
              <a:t>Styly učení jako mýtus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Navzdory značné popularitě je fenomén stylů učení i </a:t>
            </a:r>
            <a:r>
              <a:rPr lang="cs-CZ" b="1" dirty="0" smtClean="0"/>
              <a:t>terčem oprávněné kritiky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pPr lvl="1"/>
            <a:r>
              <a:rPr lang="cs-CZ" dirty="0" smtClean="0"/>
              <a:t>Pro slabé teoretické zázemí a problematické psychometrické parametry metod (</a:t>
            </a:r>
            <a:r>
              <a:rPr lang="cs-CZ" dirty="0" err="1" smtClean="0"/>
              <a:t>Coffield</a:t>
            </a:r>
            <a:r>
              <a:rPr lang="cs-CZ" dirty="0" smtClean="0"/>
              <a:t> a kol. </a:t>
            </a:r>
            <a:r>
              <a:rPr lang="cs-CZ" dirty="0"/>
              <a:t>2004) - </a:t>
            </a:r>
            <a:r>
              <a:rPr lang="cs-CZ" dirty="0">
                <a:hlinkClick r:id="rId2"/>
              </a:rPr>
              <a:t>https://resources.eln.io/coffield-critique-of-learning-styles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lvl="2"/>
            <a:r>
              <a:rPr lang="en-US" dirty="0"/>
              <a:t>Curry (1987) </a:t>
            </a:r>
            <a:r>
              <a:rPr lang="cs-CZ" dirty="0" smtClean="0"/>
              <a:t>různé přístupy k operacionalizaci (</a:t>
            </a:r>
            <a:r>
              <a:rPr lang="en-US" dirty="0" smtClean="0"/>
              <a:t>‘</a:t>
            </a:r>
            <a:r>
              <a:rPr lang="en-US" dirty="0"/>
              <a:t>instructional preferences’, ‘information processing styles’ </a:t>
            </a:r>
            <a:r>
              <a:rPr lang="en-US" dirty="0" smtClean="0"/>
              <a:t>a </a:t>
            </a:r>
            <a:r>
              <a:rPr lang="en-US" dirty="0"/>
              <a:t>‘cognitive styles</a:t>
            </a:r>
            <a:r>
              <a:rPr lang="en-US" dirty="0" smtClean="0"/>
              <a:t>’</a:t>
            </a:r>
            <a:r>
              <a:rPr lang="cs-CZ" dirty="0" smtClean="0"/>
              <a:t>)</a:t>
            </a:r>
            <a:r>
              <a:rPr lang="en-US" dirty="0" smtClean="0"/>
              <a:t>.</a:t>
            </a:r>
            <a:endParaRPr lang="cs-CZ" dirty="0" smtClean="0"/>
          </a:p>
          <a:p>
            <a:pPr lvl="2"/>
            <a:r>
              <a:rPr lang="cs-CZ" dirty="0" smtClean="0"/>
              <a:t>Metody s empirickým potenciálem:</a:t>
            </a:r>
          </a:p>
          <a:p>
            <a:pPr lvl="3"/>
            <a:r>
              <a:rPr lang="en-US" dirty="0" err="1" smtClean="0"/>
              <a:t>Allinson</a:t>
            </a:r>
            <a:r>
              <a:rPr lang="en-US" dirty="0" smtClean="0"/>
              <a:t> a</a:t>
            </a:r>
            <a:r>
              <a:rPr lang="cs-CZ" dirty="0" smtClean="0"/>
              <a:t> </a:t>
            </a:r>
            <a:r>
              <a:rPr lang="en-US" dirty="0" smtClean="0"/>
              <a:t>Hayes</a:t>
            </a:r>
            <a:r>
              <a:rPr lang="cs-CZ" dirty="0" smtClean="0"/>
              <a:t>: </a:t>
            </a:r>
            <a:r>
              <a:rPr lang="en-US" dirty="0" smtClean="0"/>
              <a:t>Cognitive </a:t>
            </a:r>
            <a:r>
              <a:rPr lang="en-US" dirty="0"/>
              <a:t>Style Index </a:t>
            </a:r>
            <a:r>
              <a:rPr lang="cs-CZ" dirty="0" smtClean="0"/>
              <a:t>(nejlepší</a:t>
            </a:r>
            <a:r>
              <a:rPr lang="en-US" dirty="0" smtClean="0"/>
              <a:t> psychometric</a:t>
            </a:r>
            <a:r>
              <a:rPr lang="cs-CZ" dirty="0" err="1" smtClean="0"/>
              <a:t>ké</a:t>
            </a:r>
            <a:r>
              <a:rPr lang="cs-CZ" dirty="0" smtClean="0"/>
              <a:t> parametry)</a:t>
            </a:r>
            <a:endParaRPr lang="en-US" dirty="0"/>
          </a:p>
          <a:p>
            <a:pPr lvl="3"/>
            <a:r>
              <a:rPr lang="en-US" dirty="0" err="1" smtClean="0"/>
              <a:t>Entwistl</a:t>
            </a:r>
            <a:r>
              <a:rPr lang="cs-CZ" dirty="0" smtClean="0"/>
              <a:t>e: </a:t>
            </a:r>
            <a:r>
              <a:rPr lang="en-US" dirty="0" smtClean="0"/>
              <a:t>Approaches </a:t>
            </a:r>
            <a:r>
              <a:rPr lang="en-US" dirty="0"/>
              <a:t>and Study Skills Inventory for Students (ASSIST) </a:t>
            </a:r>
            <a:r>
              <a:rPr lang="cs-CZ" dirty="0" smtClean="0"/>
              <a:t>(dobrý základ pro debatu o efektivních a neefektivních přístupech studentů k učení)</a:t>
            </a:r>
            <a:endParaRPr lang="en-US" dirty="0"/>
          </a:p>
          <a:p>
            <a:pPr lvl="3"/>
            <a:r>
              <a:rPr lang="en-US" dirty="0" smtClean="0"/>
              <a:t>Herrmann</a:t>
            </a:r>
            <a:r>
              <a:rPr lang="cs-CZ" dirty="0" smtClean="0"/>
              <a:t>: </a:t>
            </a:r>
            <a:r>
              <a:rPr lang="en-US" dirty="0" smtClean="0"/>
              <a:t>‘</a:t>
            </a:r>
            <a:r>
              <a:rPr lang="en-US" dirty="0"/>
              <a:t>whole brain’ model </a:t>
            </a:r>
            <a:r>
              <a:rPr lang="cs-CZ" dirty="0" smtClean="0"/>
              <a:t>může bát užitečný pro studenty a učitele i pro vedení škol (zahrnuje i skupinovou dynamiku, porozumění sobě i ostatním)</a:t>
            </a:r>
            <a:endParaRPr lang="en-US" dirty="0"/>
          </a:p>
          <a:p>
            <a:pPr lvl="3"/>
            <a:r>
              <a:rPr lang="en-US" dirty="0" err="1"/>
              <a:t>Vermunt</a:t>
            </a:r>
            <a:r>
              <a:rPr lang="en-US" dirty="0"/>
              <a:t>: </a:t>
            </a:r>
            <a:r>
              <a:rPr lang="en-US" dirty="0" smtClean="0"/>
              <a:t>Inventory </a:t>
            </a:r>
            <a:r>
              <a:rPr lang="en-US" dirty="0"/>
              <a:t>of Learning Styles (ILS) </a:t>
            </a:r>
            <a:r>
              <a:rPr lang="cs-CZ" dirty="0" smtClean="0"/>
              <a:t> přistupuje k procesu učení validně a </a:t>
            </a:r>
            <a:r>
              <a:rPr lang="cs-CZ" dirty="0" err="1" smtClean="0"/>
              <a:t>reliabilně</a:t>
            </a:r>
            <a:r>
              <a:rPr lang="cs-CZ" dirty="0" smtClean="0"/>
              <a:t> a zdá se být dobrým východiskem pro úvahy o případné změně</a:t>
            </a:r>
            <a:r>
              <a:rPr lang="en-US" dirty="0" smtClean="0"/>
              <a:t>.</a:t>
            </a:r>
            <a:endParaRPr lang="cs-CZ" dirty="0" smtClean="0"/>
          </a:p>
          <a:p>
            <a:pPr lvl="1"/>
            <a:r>
              <a:rPr lang="cs-CZ" dirty="0" smtClean="0"/>
              <a:t>Pro odtržení od současných poznatků neurověd (např. </a:t>
            </a:r>
            <a:r>
              <a:rPr lang="cs-CZ" dirty="0" err="1" smtClean="0"/>
              <a:t>Brammann</a:t>
            </a:r>
            <a:r>
              <a:rPr lang="cs-CZ" dirty="0" smtClean="0"/>
              <a:t>, 2017 </a:t>
            </a:r>
            <a:r>
              <a:rPr lang="cs-CZ" dirty="0"/>
              <a:t>aj.) - </a:t>
            </a:r>
            <a:r>
              <a:rPr lang="cs-CZ" dirty="0">
                <a:hlinkClick r:id="rId3"/>
              </a:rPr>
              <a:t>https://theneuromancersivy.wordpress.com/2017/08/07/the-educated-mind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Řada studií problematizuje vztah mezi „vhodnými“ styly učení a studijním úspěchem</a:t>
            </a:r>
          </a:p>
        </p:txBody>
      </p:sp>
      <p:pic>
        <p:nvPicPr>
          <p:cNvPr id="81922" name="Picture 2" descr="20170907_00001_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489" y="7601"/>
            <a:ext cx="3642524" cy="18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272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Výkonová motivace – obecný úvod do problematiky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Výkonovou </a:t>
            </a:r>
            <a:r>
              <a:rPr lang="cs-CZ" dirty="0"/>
              <a:t>motivací se z teoretického hlediska již od padesátých let minulého století zabývá mnoho psychologů (</a:t>
            </a:r>
            <a:r>
              <a:rPr lang="cs-CZ" dirty="0" err="1"/>
              <a:t>McClelland</a:t>
            </a:r>
            <a:r>
              <a:rPr lang="cs-CZ" dirty="0"/>
              <a:t>, Atkinson, </a:t>
            </a:r>
            <a:r>
              <a:rPr lang="cs-CZ" dirty="0" err="1"/>
              <a:t>Clark</a:t>
            </a:r>
            <a:r>
              <a:rPr lang="cs-CZ" dirty="0"/>
              <a:t>, </a:t>
            </a:r>
            <a:r>
              <a:rPr lang="cs-CZ" dirty="0" err="1"/>
              <a:t>Heckhausen</a:t>
            </a:r>
            <a:r>
              <a:rPr lang="cs-CZ" dirty="0"/>
              <a:t>, </a:t>
            </a:r>
            <a:r>
              <a:rPr lang="cs-CZ" dirty="0" err="1"/>
              <a:t>Kuhl</a:t>
            </a:r>
            <a:r>
              <a:rPr lang="cs-CZ" dirty="0"/>
              <a:t>, </a:t>
            </a:r>
            <a:r>
              <a:rPr lang="cs-CZ" dirty="0" err="1"/>
              <a:t>Raynor</a:t>
            </a:r>
            <a:r>
              <a:rPr lang="cs-CZ" dirty="0"/>
              <a:t>, </a:t>
            </a:r>
            <a:r>
              <a:rPr lang="cs-CZ" dirty="0" err="1"/>
              <a:t>Rheinberg</a:t>
            </a:r>
            <a:r>
              <a:rPr lang="cs-CZ" dirty="0"/>
              <a:t>, u nás především Man, Hrabal, Pavelková). </a:t>
            </a:r>
            <a:endParaRPr lang="cs-CZ" dirty="0" smtClean="0"/>
          </a:p>
          <a:p>
            <a:r>
              <a:rPr lang="cs-CZ" dirty="0" smtClean="0"/>
              <a:t>Existuje </a:t>
            </a:r>
            <a:r>
              <a:rPr lang="cs-CZ" dirty="0"/>
              <a:t>celá řada modelů výkonové motivace. </a:t>
            </a:r>
            <a:r>
              <a:rPr lang="cs-CZ" dirty="0" smtClean="0"/>
              <a:t>Prakticky jsou využívány </a:t>
            </a:r>
            <a:r>
              <a:rPr lang="cs-CZ" dirty="0" err="1" smtClean="0"/>
              <a:t>Atkinsonova</a:t>
            </a:r>
            <a:r>
              <a:rPr lang="cs-CZ" dirty="0" smtClean="0"/>
              <a:t> </a:t>
            </a:r>
            <a:r>
              <a:rPr lang="cs-CZ" dirty="0"/>
              <a:t>teorie (1974) a </a:t>
            </a:r>
            <a:r>
              <a:rPr lang="cs-CZ" dirty="0" err="1" smtClean="0"/>
              <a:t>Heckhausenův</a:t>
            </a:r>
            <a:r>
              <a:rPr lang="cs-CZ" dirty="0" smtClean="0"/>
              <a:t> rozšířený kognitivní model </a:t>
            </a:r>
            <a:r>
              <a:rPr lang="cs-CZ" dirty="0"/>
              <a:t>motivace (</a:t>
            </a:r>
            <a:r>
              <a:rPr lang="cs-CZ" dirty="0" err="1"/>
              <a:t>Heckhausen</a:t>
            </a:r>
            <a:r>
              <a:rPr lang="cs-CZ" dirty="0"/>
              <a:t>, 1980, 1991</a:t>
            </a:r>
            <a:r>
              <a:rPr lang="cs-CZ" dirty="0" smtClean="0"/>
              <a:t>) </a:t>
            </a:r>
          </a:p>
          <a:p>
            <a:pPr lvl="1"/>
            <a:r>
              <a:rPr lang="cs-CZ" dirty="0" smtClean="0"/>
              <a:t>Atkinson </a:t>
            </a:r>
            <a:r>
              <a:rPr lang="cs-CZ" dirty="0"/>
              <a:t>ve svém modelu </a:t>
            </a:r>
            <a:r>
              <a:rPr lang="cs-CZ" dirty="0" smtClean="0"/>
              <a:t>sjednocuje výzkumy </a:t>
            </a:r>
            <a:r>
              <a:rPr lang="cs-CZ" dirty="0"/>
              <a:t>výkonové motivace a </a:t>
            </a:r>
            <a:r>
              <a:rPr lang="cs-CZ" dirty="0" smtClean="0"/>
              <a:t>výzkumy úzkostnosti</a:t>
            </a:r>
            <a:r>
              <a:rPr lang="cs-CZ" dirty="0"/>
              <a:t>. Teorie výkonové motivace je pak založena na představě nezávislosti </a:t>
            </a:r>
            <a:r>
              <a:rPr lang="cs-CZ" b="1" dirty="0" smtClean="0"/>
              <a:t>potřeby úspěšného </a:t>
            </a:r>
            <a:r>
              <a:rPr lang="cs-CZ" b="1" dirty="0"/>
              <a:t>výkonu (PÚV) </a:t>
            </a:r>
            <a:r>
              <a:rPr lang="cs-CZ" dirty="0"/>
              <a:t>a </a:t>
            </a:r>
            <a:r>
              <a:rPr lang="cs-CZ" b="1" dirty="0"/>
              <a:t>potřeby vyhnutí se neúspěchu (PVN)</a:t>
            </a:r>
            <a:r>
              <a:rPr lang="cs-CZ" dirty="0"/>
              <a:t>. Potřeba úspěšného </a:t>
            </a:r>
            <a:r>
              <a:rPr lang="cs-CZ" dirty="0" smtClean="0"/>
              <a:t>výkonu a </a:t>
            </a:r>
            <a:r>
              <a:rPr lang="cs-CZ" dirty="0"/>
              <a:t>potřeba vyhnutí se neúspěchu jsou základem výkonové orientace, skládající se dále ze </a:t>
            </a:r>
            <a:r>
              <a:rPr lang="cs-CZ" dirty="0" smtClean="0"/>
              <a:t>stupně přitažlivosti </a:t>
            </a:r>
            <a:r>
              <a:rPr lang="cs-CZ" dirty="0"/>
              <a:t>výkonové aktivity pro jedince a subjektivní pravděpodobnosti očekávaného výsledku</a:t>
            </a:r>
            <a:r>
              <a:rPr lang="cs-CZ" dirty="0" smtClean="0"/>
              <a:t>. Výsledná </a:t>
            </a:r>
            <a:r>
              <a:rPr lang="cs-CZ" dirty="0"/>
              <a:t>orientace člověka ve výkonové situaci pak závisí na převaze jedné nebo druhé tendence.</a:t>
            </a:r>
            <a:endParaRPr lang="cs-CZ" dirty="0" smtClean="0"/>
          </a:p>
          <a:p>
            <a:pPr lvl="1"/>
            <a:r>
              <a:rPr lang="cs-CZ" dirty="0" err="1" smtClean="0"/>
              <a:t>Heckhausenův</a:t>
            </a:r>
            <a:r>
              <a:rPr lang="cs-CZ" dirty="0" smtClean="0"/>
              <a:t> </a:t>
            </a:r>
            <a:r>
              <a:rPr lang="cs-CZ" dirty="0"/>
              <a:t>rozšířený kognitivní model </a:t>
            </a:r>
            <a:endParaRPr lang="cs-CZ" dirty="0" smtClean="0"/>
          </a:p>
          <a:p>
            <a:pPr lvl="2"/>
            <a:r>
              <a:rPr lang="cs-CZ" dirty="0" smtClean="0"/>
              <a:t>zohledňuje </a:t>
            </a:r>
            <a:r>
              <a:rPr lang="cs-CZ" dirty="0"/>
              <a:t>časovou perspektivu jedince, </a:t>
            </a:r>
            <a:endParaRPr lang="cs-CZ" dirty="0" smtClean="0"/>
          </a:p>
          <a:p>
            <a:pPr lvl="2"/>
            <a:r>
              <a:rPr lang="cs-CZ" dirty="0" smtClean="0"/>
              <a:t>snaží se o </a:t>
            </a:r>
            <a:r>
              <a:rPr lang="cs-CZ" dirty="0"/>
              <a:t>teoretické řešení motivace ve škole, kde motivace nemůže být pouhou sumarizací jednotlivých </a:t>
            </a:r>
            <a:r>
              <a:rPr lang="cs-CZ" dirty="0" smtClean="0"/>
              <a:t>motivů; </a:t>
            </a:r>
            <a:r>
              <a:rPr lang="cs-CZ" dirty="0"/>
              <a:t>motivačně účinné jsou různé druhy očekávání (očekávání „situace – výsledek“, očekávání „aktivita – výsledek“, očekávání „situace – aktivita – výsledek“, očekávání „výsledek – následek“). </a:t>
            </a:r>
            <a:endParaRPr lang="cs-CZ" dirty="0" smtClean="0"/>
          </a:p>
          <a:p>
            <a:pPr lvl="2"/>
            <a:r>
              <a:rPr lang="cs-CZ" dirty="0" smtClean="0"/>
              <a:t>významné jsou v něm i </a:t>
            </a:r>
            <a:r>
              <a:rPr lang="cs-CZ" dirty="0"/>
              <a:t>jiné motivační </a:t>
            </a:r>
            <a:r>
              <a:rPr lang="cs-CZ" dirty="0" smtClean="0"/>
              <a:t>proměnné (kontext výkonu), </a:t>
            </a:r>
            <a:r>
              <a:rPr lang="cs-CZ" dirty="0"/>
              <a:t>jako je například pocit soustředěnosti na věc, pocit, že požadavky úkolu jsou splněny, nebo jistota, že jsou vytvořeny předpoklady pro dosažení dlouhodobých (nadřazených) cílů a podobně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Konkrétní </a:t>
            </a:r>
            <a:r>
              <a:rPr lang="cs-CZ" dirty="0"/>
              <a:t>dotazník </a:t>
            </a:r>
            <a:r>
              <a:rPr lang="cs-CZ" dirty="0" smtClean="0"/>
              <a:t>Hrabala a Pavelkové (2011) viz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www.nuov.cz/uploads/AE/evaluacni_nastroje/24_Skolni_vykonova_motivace_zaku.pdf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14321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Dotazník výkonové motivace Hrabala a Pavelkové (2011)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cs-CZ" sz="1400" dirty="0"/>
              <a:t>Abych byl ve škole úspěšný, o to stojím:</a:t>
            </a:r>
          </a:p>
          <a:p>
            <a:pPr lvl="1"/>
            <a:r>
              <a:rPr lang="cs-CZ" sz="1100" dirty="0"/>
              <a:t>a) moc</a:t>
            </a:r>
          </a:p>
          <a:p>
            <a:pPr lvl="1"/>
            <a:r>
              <a:rPr lang="cs-CZ" sz="1100" dirty="0"/>
              <a:t>b) dost</a:t>
            </a:r>
          </a:p>
          <a:p>
            <a:pPr lvl="1"/>
            <a:r>
              <a:rPr lang="cs-CZ" sz="1100" dirty="0"/>
              <a:t>c) středně</a:t>
            </a:r>
          </a:p>
          <a:p>
            <a:pPr lvl="1"/>
            <a:r>
              <a:rPr lang="cs-CZ" sz="1100" dirty="0"/>
              <a:t>d) moc ne</a:t>
            </a:r>
          </a:p>
          <a:p>
            <a:pPr lvl="1"/>
            <a:r>
              <a:rPr lang="cs-CZ" sz="1100" dirty="0"/>
              <a:t>e) vůbec ne</a:t>
            </a:r>
          </a:p>
          <a:p>
            <a:r>
              <a:rPr lang="cs-CZ" sz="1400" dirty="0"/>
              <a:t>2. Při učení se mi daří soustředit:</a:t>
            </a:r>
          </a:p>
          <a:p>
            <a:pPr lvl="1"/>
            <a:r>
              <a:rPr lang="cs-CZ" sz="1100" dirty="0"/>
              <a:t>a) téměř vždy</a:t>
            </a:r>
          </a:p>
          <a:p>
            <a:pPr lvl="1"/>
            <a:r>
              <a:rPr lang="cs-CZ" sz="1100" dirty="0"/>
              <a:t>b) často</a:t>
            </a:r>
          </a:p>
          <a:p>
            <a:pPr lvl="1"/>
            <a:r>
              <a:rPr lang="cs-CZ" sz="1100" dirty="0"/>
              <a:t>c) někdy</a:t>
            </a:r>
          </a:p>
          <a:p>
            <a:pPr lvl="1"/>
            <a:r>
              <a:rPr lang="cs-CZ" sz="1100" dirty="0"/>
              <a:t>d) většinou ne</a:t>
            </a:r>
          </a:p>
          <a:p>
            <a:pPr lvl="1"/>
            <a:r>
              <a:rPr lang="cs-CZ" sz="1100" dirty="0"/>
              <a:t>e) téměř nikdy</a:t>
            </a:r>
          </a:p>
          <a:p>
            <a:r>
              <a:rPr lang="cs-CZ" sz="1400" dirty="0"/>
              <a:t>3. Ve škole se hlásím:</a:t>
            </a:r>
          </a:p>
          <a:p>
            <a:pPr lvl="1"/>
            <a:r>
              <a:rPr lang="cs-CZ" sz="1100" dirty="0"/>
              <a:t>a) vždy, kdy je to možné</a:t>
            </a:r>
          </a:p>
          <a:p>
            <a:pPr lvl="1"/>
            <a:r>
              <a:rPr lang="cs-CZ" sz="1100" dirty="0"/>
              <a:t>b) často</a:t>
            </a:r>
          </a:p>
          <a:p>
            <a:pPr lvl="1"/>
            <a:r>
              <a:rPr lang="cs-CZ" sz="1100" dirty="0"/>
              <a:t>c) někdy</a:t>
            </a:r>
          </a:p>
          <a:p>
            <a:pPr lvl="1"/>
            <a:r>
              <a:rPr lang="cs-CZ" sz="1100" dirty="0"/>
              <a:t>d) málokdy</a:t>
            </a:r>
          </a:p>
          <a:p>
            <a:pPr lvl="1"/>
            <a:r>
              <a:rPr lang="cs-CZ" sz="1100" dirty="0"/>
              <a:t>e) téměř nikdy</a:t>
            </a:r>
          </a:p>
          <a:p>
            <a:r>
              <a:rPr lang="cs-CZ" sz="1400" dirty="0"/>
              <a:t>4. Kdybych si mohl vybrat, chtěl bych být známkován:</a:t>
            </a:r>
          </a:p>
          <a:p>
            <a:pPr lvl="1"/>
            <a:r>
              <a:rPr lang="cs-CZ" sz="1100" dirty="0"/>
              <a:t>a) ve všech předmětech</a:t>
            </a:r>
          </a:p>
          <a:p>
            <a:pPr lvl="1"/>
            <a:r>
              <a:rPr lang="cs-CZ" sz="1100" dirty="0"/>
              <a:t>b) ve většině předmětů</a:t>
            </a:r>
          </a:p>
          <a:p>
            <a:pPr lvl="1"/>
            <a:r>
              <a:rPr lang="cs-CZ" sz="1100" dirty="0"/>
              <a:t>c) jenom v některých předmětech</a:t>
            </a:r>
          </a:p>
          <a:p>
            <a:pPr lvl="1"/>
            <a:r>
              <a:rPr lang="cs-CZ" sz="1100" dirty="0"/>
              <a:t>d) jenom v jednom nebo dvou předmětech</a:t>
            </a:r>
          </a:p>
          <a:p>
            <a:pPr lvl="1"/>
            <a:r>
              <a:rPr lang="cs-CZ" sz="1100" dirty="0"/>
              <a:t>e) v žádném předmětu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Umožňuje zpracovat výsledky pro jednotlivé žáky i za celou třídu</a:t>
            </a:r>
          </a:p>
          <a:p>
            <a:r>
              <a:rPr lang="cs-CZ" u="sng" dirty="0" smtClean="0"/>
              <a:t>Má české normy</a:t>
            </a:r>
          </a:p>
          <a:p>
            <a:r>
              <a:rPr lang="cs-CZ" u="sng" dirty="0" smtClean="0"/>
              <a:t>komponenty</a:t>
            </a:r>
          </a:p>
          <a:p>
            <a:pPr lvl="1"/>
            <a:r>
              <a:rPr lang="cs-CZ" dirty="0" smtClean="0"/>
              <a:t>potřeba dosahovat úspěchu, </a:t>
            </a:r>
          </a:p>
          <a:p>
            <a:pPr lvl="1"/>
            <a:r>
              <a:rPr lang="cs-CZ" dirty="0" smtClean="0"/>
              <a:t>potřeba vyhnout se neúspěchu</a:t>
            </a:r>
          </a:p>
          <a:p>
            <a:r>
              <a:rPr lang="cs-CZ" dirty="0">
                <a:hlinkClick r:id="rId2"/>
              </a:rPr>
              <a:t>http://evaluacninastroje.rvp.cz/nuovckk_portal/Default.aspx?tabid=151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18510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306388"/>
            <a:ext cx="9075738" cy="1260475"/>
          </a:xfrm>
        </p:spPr>
        <p:txBody>
          <a:bodyPr lIns="0" tIns="0" rIns="0" bIns="0"/>
          <a:lstStyle/>
          <a:p>
            <a:pPr eaLnBrk="1" hangingPunct="1">
              <a:lnSpc>
                <a:spcPct val="102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 altLang="cs-CZ" smtClean="0"/>
              <a:t>Autoregulace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41363" y="1963738"/>
            <a:ext cx="8772525" cy="4946650"/>
          </a:xfrm>
        </p:spPr>
        <p:txBody>
          <a:bodyPr lIns="0" tIns="0" rIns="0" bIns="0">
            <a:normAutofit fontScale="92500" lnSpcReduction="10000"/>
          </a:bodyPr>
          <a:lstStyle/>
          <a:p>
            <a:pPr eaLnBrk="1" hangingPunct="1">
              <a:lnSpc>
                <a:spcPct val="116000"/>
              </a:lnSpc>
              <a:buFont typeface="Wingdings" panose="05000000000000000000" pitchFamily="2" charset="2"/>
              <a:buNone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altLang="cs-CZ" sz="2400" b="1" smtClean="0"/>
              <a:t>V psychologii obecně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cs-CZ" sz="2400" smtClean="0"/>
              <a:t>Autoregulace</a:t>
            </a:r>
            <a:r>
              <a:rPr lang="cs-CZ" altLang="cs-CZ" sz="2400" smtClean="0"/>
              <a:t> jako součást sebesystému </a:t>
            </a:r>
            <a:r>
              <a:rPr lang="en-GB" altLang="cs-CZ" sz="2400" i="1" smtClean="0"/>
              <a:t>(</a:t>
            </a:r>
            <a:r>
              <a:rPr lang="cs-CZ" altLang="cs-CZ" sz="2400" i="1" smtClean="0"/>
              <a:t>vč. </a:t>
            </a:r>
            <a:r>
              <a:rPr lang="en-GB" altLang="cs-CZ" sz="2400" i="1" smtClean="0"/>
              <a:t>sebepojetí, sebehodnocení</a:t>
            </a:r>
            <a:r>
              <a:rPr lang="cs-CZ" altLang="cs-CZ" sz="2400" i="1" smtClean="0"/>
              <a:t>, self-efficacy…</a:t>
            </a:r>
            <a:r>
              <a:rPr lang="en-GB" altLang="cs-CZ" sz="2400" i="1" smtClean="0"/>
              <a:t>)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altLang="cs-CZ" sz="2400" smtClean="0"/>
              <a:t>Z</a:t>
            </a:r>
            <a:r>
              <a:rPr lang="en-GB" altLang="cs-CZ" sz="2400" smtClean="0"/>
              <a:t>droje 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cs-CZ" sz="2100" smtClean="0"/>
              <a:t>vnější </a:t>
            </a:r>
            <a:r>
              <a:rPr lang="en-GB" altLang="cs-CZ" sz="2100" i="1" smtClean="0"/>
              <a:t>(rodiče, učitelé, kamarádi)</a:t>
            </a:r>
            <a:endParaRPr lang="cs-CZ" altLang="cs-CZ" sz="2100" i="1" smtClean="0"/>
          </a:p>
          <a:p>
            <a:pPr lvl="2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altLang="cs-CZ" sz="1700" i="1" smtClean="0"/>
              <a:t>Např. sociální srovnávání</a:t>
            </a:r>
            <a:r>
              <a:rPr lang="en-GB" altLang="cs-CZ" sz="1700" smtClean="0"/>
              <a:t> 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cs-CZ" sz="2100" smtClean="0"/>
              <a:t>vnitřní </a:t>
            </a:r>
            <a:r>
              <a:rPr lang="en-GB" altLang="cs-CZ" sz="2100" i="1" smtClean="0"/>
              <a:t>(vč. tzv. osobnostní autoregulace)</a:t>
            </a:r>
            <a:endParaRPr lang="cs-CZ" altLang="cs-CZ" sz="2100" i="1" smtClean="0"/>
          </a:p>
          <a:p>
            <a:pPr eaLnBrk="1" hangingPunct="1">
              <a:lnSpc>
                <a:spcPct val="116000"/>
              </a:lnSpc>
              <a:buFont typeface="Wingdings" panose="05000000000000000000" pitchFamily="2" charset="2"/>
              <a:buNone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altLang="cs-CZ" sz="2400" b="1" smtClean="0"/>
              <a:t>V psychologii učení</a:t>
            </a:r>
            <a:endParaRPr lang="en-GB" altLang="cs-CZ" sz="2400" b="1" smtClean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cs-CZ" sz="2400" b="1" smtClean="0"/>
              <a:t>autoregulace učení</a:t>
            </a:r>
            <a:r>
              <a:rPr lang="en-GB" altLang="cs-CZ" sz="2400" smtClean="0"/>
              <a:t> – aktivita v procesu učení po stránce činnostní, motivační i metakognitivní; stanovuje si cíle, iniciuje a řídí své úsilí a používá specifických strategií s ohledem na kontext učení</a:t>
            </a:r>
          </a:p>
          <a:p>
            <a:pPr algn="r" eaLnBrk="1" hangingPunct="1">
              <a:lnSpc>
                <a:spcPct val="116000"/>
              </a:lnSpc>
              <a:buFont typeface="Wingdings" panose="05000000000000000000" pitchFamily="2" charset="2"/>
              <a:buNone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cs-CZ" sz="2400" i="1" smtClean="0"/>
              <a:t>(Zimmerman, 1998)</a:t>
            </a:r>
          </a:p>
        </p:txBody>
      </p:sp>
    </p:spTree>
    <p:extLst>
      <p:ext uri="{BB962C8B-B14F-4D97-AF65-F5344CB8AC3E}">
        <p14:creationId xmlns:p14="http://schemas.microsoft.com/office/powerpoint/2010/main" val="39534032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Fakticky – součást klíčových kompetencí (k učení, k řešení problémů…) v RVP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dirty="0" smtClean="0"/>
              <a:t>1. KOMPETENCE K UČENÍ </a:t>
            </a:r>
          </a:p>
          <a:p>
            <a:pPr>
              <a:defRPr/>
            </a:pPr>
            <a:r>
              <a:rPr lang="cs-CZ" dirty="0" smtClean="0"/>
              <a:t>Na konci základního vzdělávání žák: </a:t>
            </a:r>
          </a:p>
          <a:p>
            <a:pPr lvl="1">
              <a:defRPr/>
            </a:pPr>
            <a:r>
              <a:rPr lang="cs-CZ" dirty="0" smtClean="0"/>
              <a:t>vybírá a využívá pro efektivní učení vhodné způsoby, metody a strategie, plánuje, organizuje a řídí vlastní učení, projevuje ochotu věnovat se dalšímu studiu a celoživotnímu učení </a:t>
            </a:r>
          </a:p>
          <a:p>
            <a:pPr lvl="1">
              <a:defRPr/>
            </a:pPr>
            <a:r>
              <a:rPr lang="cs-CZ" dirty="0" smtClean="0"/>
              <a:t>vyhledává a třídí informace a na základě jejich pochopení, propojení a systematizace je efektivně využívá v procesu učení, tvůrčích činnostech a praktickém životě </a:t>
            </a:r>
          </a:p>
          <a:p>
            <a:pPr lvl="1">
              <a:defRPr/>
            </a:pPr>
            <a:r>
              <a:rPr lang="cs-CZ" dirty="0" smtClean="0"/>
              <a:t>operuje s obecně užívanými termíny, znaky a symboly, uvádí věci do souvislostí, propojuje do širších celků poznatky z různých vzdělávacích oblastí a na základě toho si vytváří komplexnější pohled na matematické, přírodní, společenské a kulturní jevy </a:t>
            </a:r>
          </a:p>
          <a:p>
            <a:pPr lvl="1">
              <a:defRPr/>
            </a:pPr>
            <a:r>
              <a:rPr lang="cs-CZ" dirty="0" smtClean="0"/>
              <a:t>samostatně pozoruje a experimentuje, získané výsledky porovnává, kriticky posuzuje a vyvozuje z nich závěry pro využití v budoucnosti </a:t>
            </a:r>
          </a:p>
          <a:p>
            <a:pPr lvl="1">
              <a:defRPr/>
            </a:pPr>
            <a:r>
              <a:rPr lang="cs-CZ" dirty="0" smtClean="0"/>
              <a:t>poznává smysl a cíl učení, má pozitivní vztah k učení, posoudí vlastní pokrok a určí překážky či problémy bránící učení, naplánuje si, jakým způsobem by mohl své učení zdokonalit, kriticky zhodnotí výsledky svého učení a diskutuje o nich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1707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Teoretický rámec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Vzdělávání jako nástroj </a:t>
            </a:r>
            <a:r>
              <a:rPr lang="cs-CZ" b="1" dirty="0" smtClean="0"/>
              <a:t>změny</a:t>
            </a:r>
          </a:p>
          <a:p>
            <a:pPr lvl="1"/>
            <a:r>
              <a:rPr lang="cs-CZ" dirty="0"/>
              <a:t>Koncept rovných příležitostí (</a:t>
            </a:r>
            <a:r>
              <a:rPr lang="cs-CZ" dirty="0" err="1"/>
              <a:t>equal</a:t>
            </a:r>
            <a:r>
              <a:rPr lang="cs-CZ" dirty="0"/>
              <a:t> </a:t>
            </a:r>
            <a:r>
              <a:rPr lang="cs-CZ" dirty="0" err="1"/>
              <a:t>educational</a:t>
            </a:r>
            <a:r>
              <a:rPr lang="cs-CZ" dirty="0"/>
              <a:t> </a:t>
            </a:r>
            <a:r>
              <a:rPr lang="cs-CZ" dirty="0" err="1"/>
              <a:t>opportunity</a:t>
            </a:r>
            <a:r>
              <a:rPr lang="cs-CZ" dirty="0"/>
              <a:t>) vychází ze snahy vyrovnávat podmínky pro vzdělávání (různé sociální složení třídy, různá kognitivní úroveň x stejní učitelé) a poskytovat stejnou péči.</a:t>
            </a:r>
          </a:p>
          <a:p>
            <a:pPr lvl="1"/>
            <a:r>
              <a:rPr lang="cs-CZ" dirty="0"/>
              <a:t>Současně se škola snaží dosahovat tzv. „funkčního minima“ žáků a vyrovnávat jejich dosahované výsledky.</a:t>
            </a:r>
          </a:p>
          <a:p>
            <a:pPr lvl="1"/>
            <a:r>
              <a:rPr lang="cs-CZ" dirty="0"/>
              <a:t>Klíčovou figurou v tomto procesu integrace je učitel.</a:t>
            </a:r>
          </a:p>
          <a:p>
            <a:pPr lvl="1"/>
            <a:r>
              <a:rPr lang="cs-CZ" dirty="0"/>
              <a:t>Plní roli zprostředkovatele v procesu učení, rozlišuje odlišnosti v průběhu vzdělávání u jednotlivých žáků při zachování kvality procesu vzdělávání.</a:t>
            </a:r>
          </a:p>
          <a:p>
            <a:pPr lvl="1"/>
            <a:r>
              <a:rPr lang="cs-CZ" dirty="0"/>
              <a:t>Umí pracovat se žáky se speciálními vzdělávacími potřebami.</a:t>
            </a:r>
          </a:p>
          <a:p>
            <a:pPr lvl="1"/>
            <a:r>
              <a:rPr lang="cs-CZ" dirty="0"/>
              <a:t>Umí komunikovat s rodiči těchto žáků.</a:t>
            </a:r>
          </a:p>
          <a:p>
            <a:pPr lvl="1"/>
            <a:r>
              <a:rPr lang="cs-CZ" dirty="0"/>
              <a:t>Umí pracovat s odbornými doporučeními pro práci se žákem, zavádí je do praxe - vytvoření IVP.</a:t>
            </a:r>
          </a:p>
          <a:p>
            <a:pPr lvl="1"/>
            <a:r>
              <a:rPr lang="cs-CZ" dirty="0"/>
              <a:t>Dokáže využívat podpůrné poradenské služby (asistenti, ŠP, ŠSP, PPP, SPC…).</a:t>
            </a:r>
          </a:p>
          <a:p>
            <a:pPr lvl="1"/>
            <a:r>
              <a:rPr lang="cs-CZ" dirty="0"/>
              <a:t>Zvládá práci s předsudky.</a:t>
            </a:r>
          </a:p>
          <a:p>
            <a:r>
              <a:rPr lang="cs-CZ" dirty="0" smtClean="0"/>
              <a:t>Zdroj Zapletalová, 2010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56921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-6350"/>
            <a:ext cx="8921750" cy="756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1278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4763"/>
            <a:ext cx="7200900" cy="755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7426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1042988"/>
            <a:ext cx="5616575" cy="63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4763"/>
            <a:ext cx="5495926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7857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4211638"/>
            <a:ext cx="819150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874713"/>
            <a:ext cx="80867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9606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altLang="cs-CZ" smtClean="0"/>
              <a:t>Vztah mezi učením a zvládáním</a:t>
            </a:r>
          </a:p>
        </p:txBody>
      </p:sp>
      <p:pic>
        <p:nvPicPr>
          <p:cNvPr id="28675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1692275"/>
            <a:ext cx="57467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6320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>
              <a:lnSpc>
                <a:spcPct val="102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 altLang="cs-CZ" smtClean="0"/>
              <a:t>Metody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1513" y="1752600"/>
            <a:ext cx="4284662" cy="5038725"/>
          </a:xfrm>
        </p:spPr>
        <p:txBody>
          <a:bodyPr lIns="0" tIns="0" rIns="0" bIns="0">
            <a:normAutofit lnSpcReduction="10000"/>
          </a:bodyPr>
          <a:lstStyle/>
          <a:p>
            <a:pPr eaLnBrk="1" hangingPunct="1">
              <a:lnSpc>
                <a:spcPct val="116000"/>
              </a:lnSpc>
              <a:buFont typeface="Wingdings" panose="05000000000000000000" pitchFamily="2" charset="2"/>
              <a:buNone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cs-CZ" sz="2000" b="1" u="sng" smtClean="0"/>
              <a:t>Pod vedení učitele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cs-CZ" sz="2000" smtClean="0"/>
              <a:t>verbální instruování</a:t>
            </a:r>
            <a:r>
              <a:rPr lang="cs-CZ" altLang="cs-CZ" sz="2000" smtClean="0"/>
              <a:t> (např. </a:t>
            </a:r>
            <a:r>
              <a:rPr lang="cs-CZ" altLang="cs-CZ" sz="2000" smtClean="0">
                <a:hlinkClick r:id="rId3"/>
              </a:rPr>
              <a:t>přednáška</a:t>
            </a:r>
            <a:r>
              <a:rPr lang="cs-CZ" altLang="cs-CZ" sz="2000" smtClean="0"/>
              <a:t>)</a:t>
            </a:r>
            <a:endParaRPr lang="en-GB" altLang="cs-CZ" sz="2000" smtClean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cs-CZ" sz="2000" smtClean="0"/>
              <a:t>předvedení vzoru </a:t>
            </a:r>
            <a:r>
              <a:rPr lang="en-GB" altLang="cs-CZ" sz="2000" i="1" smtClean="0"/>
              <a:t>(nápodoba)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cs-CZ" sz="2000" smtClean="0"/>
              <a:t>supervize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cs-CZ" sz="2000" smtClean="0"/>
              <a:t>reciproční vyučování</a:t>
            </a:r>
            <a:r>
              <a:rPr lang="cs-CZ" altLang="cs-CZ" sz="2000" smtClean="0"/>
              <a:t> (pojď mi to vysvětlit)</a:t>
            </a:r>
            <a:endParaRPr lang="en-GB" altLang="cs-CZ" sz="2000" smtClean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cs-CZ" sz="2000" smtClean="0"/>
              <a:t>podpůrné vyučování</a:t>
            </a:r>
            <a:r>
              <a:rPr lang="cs-CZ" altLang="cs-CZ" sz="2000" smtClean="0"/>
              <a:t> (opatření 1. úrovně)</a:t>
            </a:r>
          </a:p>
          <a:p>
            <a:pPr eaLnBrk="1" hangingPunct="1">
              <a:lnSpc>
                <a:spcPct val="116000"/>
              </a:lnSpc>
              <a:buFont typeface="Wingdings" panose="05000000000000000000" pitchFamily="2" charset="2"/>
              <a:buNone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cs-CZ" sz="2000" b="1" u="sng" smtClean="0"/>
              <a:t>S vrstevníky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cs-CZ" sz="2000" smtClean="0"/>
              <a:t>vrstevnické učení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cs-CZ" sz="2000" smtClean="0"/>
              <a:t>kooperativní učení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cs-CZ" sz="2000" smtClean="0"/>
              <a:t>skupinové učení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5341938" y="1752600"/>
            <a:ext cx="4283075" cy="5038725"/>
          </a:xfrm>
        </p:spPr>
        <p:txBody>
          <a:bodyPr lIns="0" tIns="0" rIns="0" bIns="0">
            <a:normAutofit lnSpcReduction="10000"/>
          </a:bodyPr>
          <a:lstStyle/>
          <a:p>
            <a:pPr eaLnBrk="1" hangingPunct="1">
              <a:lnSpc>
                <a:spcPct val="116000"/>
              </a:lnSpc>
              <a:buFont typeface="Wingdings" panose="05000000000000000000" pitchFamily="2" charset="2"/>
              <a:buNone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cs-CZ" sz="2000" b="1" u="sng" dirty="0" err="1" smtClean="0"/>
              <a:t>Využití</a:t>
            </a:r>
            <a:r>
              <a:rPr lang="en-GB" altLang="cs-CZ" sz="2000" b="1" u="sng" dirty="0" smtClean="0"/>
              <a:t> </a:t>
            </a:r>
            <a:r>
              <a:rPr lang="en-GB" altLang="cs-CZ" sz="2000" b="1" u="sng" dirty="0" err="1" smtClean="0"/>
              <a:t>techniky</a:t>
            </a:r>
            <a:endParaRPr lang="en-GB" altLang="cs-CZ" sz="2000" b="1" u="sng" dirty="0" smtClean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cs-CZ" sz="2000" dirty="0" smtClean="0"/>
              <a:t>CAL </a:t>
            </a:r>
            <a:r>
              <a:rPr lang="en-GB" altLang="cs-CZ" sz="2000" dirty="0" err="1" smtClean="0"/>
              <a:t>systémy</a:t>
            </a:r>
            <a:r>
              <a:rPr lang="cs-CZ" altLang="cs-CZ" sz="2000" dirty="0" smtClean="0"/>
              <a:t>, simulátory…</a:t>
            </a:r>
            <a:endParaRPr lang="en-GB" altLang="cs-CZ" sz="2000" dirty="0" smtClean="0"/>
          </a:p>
          <a:p>
            <a:pPr eaLnBrk="1" hangingPunct="1">
              <a:lnSpc>
                <a:spcPct val="116000"/>
              </a:lnSpc>
              <a:buFont typeface="Wingdings" panose="05000000000000000000" pitchFamily="2" charset="2"/>
              <a:buNone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en-GB" altLang="cs-CZ" sz="2000" dirty="0" smtClean="0"/>
          </a:p>
          <a:p>
            <a:pPr eaLnBrk="1" hangingPunct="1">
              <a:lnSpc>
                <a:spcPct val="116000"/>
              </a:lnSpc>
              <a:buFont typeface="Wingdings" panose="05000000000000000000" pitchFamily="2" charset="2"/>
              <a:buNone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cs-CZ" sz="2000" b="1" u="sng" dirty="0" smtClean="0"/>
              <a:t>Pod </a:t>
            </a:r>
            <a:r>
              <a:rPr lang="en-GB" altLang="cs-CZ" sz="2000" b="1" u="sng" dirty="0" err="1" smtClean="0"/>
              <a:t>vedením</a:t>
            </a:r>
            <a:r>
              <a:rPr lang="en-GB" altLang="cs-CZ" sz="2000" b="1" u="sng" dirty="0" smtClean="0"/>
              <a:t> </a:t>
            </a:r>
            <a:r>
              <a:rPr lang="en-GB" altLang="cs-CZ" sz="2000" b="1" u="sng" dirty="0" err="1" smtClean="0"/>
              <a:t>sebe</a:t>
            </a:r>
            <a:r>
              <a:rPr lang="en-GB" altLang="cs-CZ" sz="2000" b="1" u="sng" dirty="0" smtClean="0"/>
              <a:t> </a:t>
            </a:r>
            <a:r>
              <a:rPr lang="en-GB" altLang="cs-CZ" sz="2000" b="1" u="sng" dirty="0" err="1" smtClean="0"/>
              <a:t>samého</a:t>
            </a:r>
            <a:endParaRPr lang="en-GB" altLang="cs-CZ" sz="2000" b="1" u="sng" dirty="0" smtClean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cs-CZ" sz="2000" dirty="0" err="1" smtClean="0"/>
              <a:t>sebemonitorovací</a:t>
            </a:r>
            <a:r>
              <a:rPr lang="en-GB" altLang="cs-CZ" sz="2000" dirty="0" smtClean="0"/>
              <a:t> </a:t>
            </a:r>
            <a:r>
              <a:rPr lang="en-GB" altLang="cs-CZ" sz="2000" dirty="0" err="1" smtClean="0"/>
              <a:t>protokoly</a:t>
            </a:r>
            <a:endParaRPr lang="en-GB" altLang="cs-CZ" sz="2000" dirty="0" smtClean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cs-CZ" sz="2000" dirty="0" err="1" smtClean="0"/>
              <a:t>žákovský</a:t>
            </a:r>
            <a:r>
              <a:rPr lang="en-GB" altLang="cs-CZ" sz="2000" dirty="0" smtClean="0"/>
              <a:t> </a:t>
            </a:r>
            <a:r>
              <a:rPr lang="en-GB" altLang="cs-CZ" sz="2000" dirty="0" err="1" smtClean="0"/>
              <a:t>deník</a:t>
            </a:r>
            <a:endParaRPr lang="en-GB" altLang="cs-CZ" sz="2000" dirty="0" smtClean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cs-CZ" sz="2000" dirty="0" err="1" smtClean="0"/>
              <a:t>domácí</a:t>
            </a:r>
            <a:r>
              <a:rPr lang="en-GB" altLang="cs-CZ" sz="2000" dirty="0" smtClean="0"/>
              <a:t> </a:t>
            </a:r>
            <a:r>
              <a:rPr lang="en-GB" altLang="cs-CZ" sz="2000" dirty="0" err="1" smtClean="0"/>
              <a:t>příprava</a:t>
            </a:r>
            <a:r>
              <a:rPr lang="cs-CZ" altLang="cs-CZ" sz="2000" dirty="0" smtClean="0"/>
              <a:t> (a její reflexe)</a:t>
            </a:r>
            <a:endParaRPr lang="en-GB" altLang="cs-CZ" sz="2000" dirty="0" smtClean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cs-CZ" sz="2000" dirty="0" err="1" smtClean="0"/>
              <a:t>samostatná</a:t>
            </a:r>
            <a:r>
              <a:rPr lang="en-GB" altLang="cs-CZ" sz="2000" dirty="0" smtClean="0"/>
              <a:t> </a:t>
            </a:r>
            <a:r>
              <a:rPr lang="en-GB" altLang="cs-CZ" sz="2000" dirty="0" err="1" smtClean="0"/>
              <a:t>praxe</a:t>
            </a:r>
            <a:endParaRPr lang="en-GB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9031189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 lIns="0" tIns="0" rIns="0" bIns="0">
            <a:normAutofit fontScale="90000"/>
          </a:bodyPr>
          <a:lstStyle/>
          <a:p>
            <a:pPr eaLnBrk="1" hangingPunct="1">
              <a:lnSpc>
                <a:spcPct val="102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 altLang="cs-CZ" sz="3600" smtClean="0"/>
              <a:t>Možnosti při diagnostice – </a:t>
            </a:r>
            <a:r>
              <a:rPr lang="cs-CZ" altLang="cs-CZ" sz="3600" smtClean="0"/>
              <a:t/>
            </a:r>
            <a:br>
              <a:rPr lang="cs-CZ" altLang="cs-CZ" sz="3600" smtClean="0"/>
            </a:br>
            <a:r>
              <a:rPr lang="cs-CZ" altLang="cs-CZ" sz="3600" i="1" smtClean="0"/>
              <a:t>můžeme</a:t>
            </a:r>
            <a:r>
              <a:rPr lang="cs-CZ" altLang="cs-CZ" sz="3600" smtClean="0"/>
              <a:t> </a:t>
            </a:r>
            <a:r>
              <a:rPr lang="en-GB" altLang="cs-CZ" sz="3600" b="1" smtClean="0"/>
              <a:t>sle</a:t>
            </a:r>
            <a:r>
              <a:rPr lang="cs-CZ" altLang="cs-CZ" sz="3600" b="1" smtClean="0"/>
              <a:t>dovat </a:t>
            </a:r>
            <a:r>
              <a:rPr lang="cs-CZ" altLang="cs-CZ" sz="3600" smtClean="0"/>
              <a:t>(=odlišnosti v metodách)</a:t>
            </a:r>
            <a:r>
              <a:rPr lang="en-GB" altLang="cs-CZ" sz="3600" smtClean="0"/>
              <a:t>: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 lIns="0" tIns="0" rIns="0" bIns="0"/>
          <a:lstStyle/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cs-CZ" smtClean="0"/>
              <a:t>Kognitivní učební strategie</a:t>
            </a:r>
            <a:r>
              <a:rPr lang="cs-CZ" altLang="cs-CZ" smtClean="0"/>
              <a:t> (co dělá)</a:t>
            </a:r>
            <a:endParaRPr lang="en-GB" altLang="cs-CZ" smtClean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cs-CZ" smtClean="0"/>
              <a:t>Metakognitivní strategie</a:t>
            </a:r>
            <a:r>
              <a:rPr lang="cs-CZ" altLang="cs-CZ" smtClean="0"/>
              <a:t> (jak uvažuje o sobě a učivu)</a:t>
            </a:r>
            <a:endParaRPr lang="en-GB" altLang="cs-CZ" smtClean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cs-CZ" smtClean="0"/>
              <a:t>Strategie vedoucí k poznání sebe samého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altLang="cs-CZ" smtClean="0"/>
              <a:t>(Sebe)m</a:t>
            </a:r>
            <a:r>
              <a:rPr lang="en-GB" altLang="cs-CZ" smtClean="0"/>
              <a:t>otivační strategie</a:t>
            </a:r>
            <a:r>
              <a:rPr lang="cs-CZ" altLang="cs-CZ" smtClean="0"/>
              <a:t> (jak pracuje s motivátory) </a:t>
            </a:r>
            <a:endParaRPr lang="en-GB" altLang="cs-CZ" smtClean="0"/>
          </a:p>
          <a:p>
            <a:pPr eaLnBrk="1" hangingPunct="1">
              <a:lnSpc>
                <a:spcPct val="116000"/>
              </a:lnSpc>
              <a:buFont typeface="Wingdings" panose="05000000000000000000" pitchFamily="2" charset="2"/>
              <a:buNone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en-GB" altLang="cs-CZ" smtClean="0"/>
          </a:p>
          <a:p>
            <a:pPr eaLnBrk="1" hangingPunct="1">
              <a:lnSpc>
                <a:spcPct val="116000"/>
              </a:lnSpc>
              <a:buFont typeface="Wingdings" panose="05000000000000000000" pitchFamily="2" charset="2"/>
              <a:buNone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cs-CZ" i="1" smtClean="0"/>
              <a:t>nejlepší</a:t>
            </a:r>
            <a:r>
              <a:rPr lang="cs-CZ" altLang="cs-CZ" i="1" smtClean="0"/>
              <a:t>m výzkumným empirickým postupem</a:t>
            </a:r>
            <a:r>
              <a:rPr lang="en-GB" altLang="cs-CZ" i="1" smtClean="0"/>
              <a:t> je </a:t>
            </a:r>
            <a:r>
              <a:rPr lang="en-GB" altLang="cs-CZ" b="1" i="1" smtClean="0"/>
              <a:t>kombinace kvantitativního a kvalitativního</a:t>
            </a:r>
            <a:r>
              <a:rPr lang="en-GB" altLang="cs-CZ" i="1" smtClean="0"/>
              <a:t> přístupu</a:t>
            </a:r>
          </a:p>
        </p:txBody>
      </p:sp>
    </p:spTree>
    <p:extLst>
      <p:ext uri="{BB962C8B-B14F-4D97-AF65-F5344CB8AC3E}">
        <p14:creationId xmlns:p14="http://schemas.microsoft.com/office/powerpoint/2010/main" val="4126755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908050" y="2109788"/>
            <a:ext cx="8807450" cy="4587875"/>
          </a:xfrm>
          <a:prstGeom prst="roundRect">
            <a:avLst>
              <a:gd name="adj" fmla="val 32"/>
            </a:avLst>
          </a:prstGeom>
          <a:solidFill>
            <a:srgbClr val="FFCC99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775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32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5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5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38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2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38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2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49263" eaLnBrk="0" fontAlgn="base" hangingPunct="0">
              <a:spcBef>
                <a:spcPts val="438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2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49263" eaLnBrk="0" fontAlgn="base" hangingPunct="0">
              <a:spcBef>
                <a:spcPts val="438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2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49263" eaLnBrk="0" fontAlgn="base" hangingPunct="0">
              <a:spcBef>
                <a:spcPts val="438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2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49263" eaLnBrk="0" fontAlgn="base" hangingPunct="0">
              <a:spcBef>
                <a:spcPts val="438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2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Verdana" panose="020B0604030504040204" pitchFamily="34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504825" y="306388"/>
            <a:ext cx="9075738" cy="1260475"/>
          </a:xfrm>
        </p:spPr>
        <p:txBody>
          <a:bodyPr lIns="0" tIns="0" rIns="0" bIns="0"/>
          <a:lstStyle/>
          <a:p>
            <a:pPr eaLnBrk="1" hangingPunct="1">
              <a:lnSpc>
                <a:spcPct val="102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 altLang="cs-CZ" smtClean="0"/>
              <a:t>Záznamový arch (Lan, 1998)</a:t>
            </a: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1042988" y="2320925"/>
          <a:ext cx="8942387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10337040" imgH="5171400" progId="">
                  <p:embed/>
                </p:oleObj>
              </mc:Choice>
              <mc:Fallback>
                <p:oleObj r:id="rId4" imgW="10337040" imgH="5171400" progId="">
                  <p:embed/>
                  <p:pic>
                    <p:nvPicPr>
                      <p:cNvPr id="460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320925"/>
                        <a:ext cx="8942387" cy="414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53106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Navazují na zakázku školy / rodiče</a:t>
            </a:r>
          </a:p>
          <a:p>
            <a:r>
              <a:rPr lang="cs-CZ" dirty="0" smtClean="0"/>
              <a:t>Výsledkem je zpráva (viz výše)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Psychologické testy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31935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52" b="1" dirty="0"/>
              <a:t>Účely testování výkonu</a:t>
            </a:r>
          </a:p>
        </p:txBody>
      </p:sp>
      <p:sp>
        <p:nvSpPr>
          <p:cNvPr id="1048599" name="Zástupný symbol pro obsah 2"/>
          <p:cNvSpPr>
            <a:spLocks noGrp="1"/>
          </p:cNvSpPr>
          <p:nvPr>
            <p:ph idx="1"/>
          </p:nvPr>
        </p:nvSpPr>
        <p:spPr>
          <a:xfrm>
            <a:off x="504507" y="1852147"/>
            <a:ext cx="9411728" cy="5612981"/>
          </a:xfrm>
        </p:spPr>
        <p:txBody>
          <a:bodyPr>
            <a:normAutofit fontScale="96429"/>
          </a:bodyPr>
          <a:lstStyle/>
          <a:p>
            <a:pPr fontAlgn="base"/>
            <a:r>
              <a:rPr lang="cs-CZ" sz="2205" dirty="0"/>
              <a:t>hledání </a:t>
            </a:r>
            <a:r>
              <a:rPr lang="cs-CZ" sz="2205" b="1" dirty="0"/>
              <a:t>deficitů</a:t>
            </a:r>
            <a:r>
              <a:rPr lang="cs-CZ" sz="2205" dirty="0"/>
              <a:t> </a:t>
            </a:r>
            <a:r>
              <a:rPr lang="cs-CZ" sz="2205" dirty="0" smtClean="0"/>
              <a:t>– klinická </a:t>
            </a:r>
            <a:r>
              <a:rPr lang="cs-CZ" sz="2205" dirty="0" err="1" smtClean="0"/>
              <a:t>ps</a:t>
            </a:r>
            <a:r>
              <a:rPr lang="cs-CZ" sz="2205" dirty="0" smtClean="0"/>
              <a:t>., </a:t>
            </a:r>
            <a:r>
              <a:rPr lang="cs-CZ" sz="2205" dirty="0"/>
              <a:t>škola, forenzní -  podklad pro diagnózu </a:t>
            </a:r>
          </a:p>
          <a:p>
            <a:pPr fontAlgn="base"/>
            <a:r>
              <a:rPr lang="cs-CZ" sz="2205" dirty="0"/>
              <a:t>hledání </a:t>
            </a:r>
            <a:r>
              <a:rPr lang="cs-CZ" sz="2205" b="1" dirty="0"/>
              <a:t>silných stránek a slabin </a:t>
            </a:r>
            <a:r>
              <a:rPr lang="cs-CZ" sz="2205" dirty="0"/>
              <a:t>- podklad pro terapii, rehabilitaci </a:t>
            </a:r>
          </a:p>
          <a:p>
            <a:pPr fontAlgn="base"/>
            <a:r>
              <a:rPr lang="cs-CZ" sz="2205" b="1" dirty="0"/>
              <a:t>monitorování</a:t>
            </a:r>
            <a:r>
              <a:rPr lang="cs-CZ" sz="2205" dirty="0"/>
              <a:t> postupu terapie - klinika i třeba řidiči </a:t>
            </a:r>
          </a:p>
          <a:p>
            <a:pPr fontAlgn="base"/>
            <a:r>
              <a:rPr lang="cs-CZ" sz="2205" b="1" dirty="0"/>
              <a:t>predikce</a:t>
            </a:r>
            <a:r>
              <a:rPr lang="cs-CZ" sz="2205" dirty="0"/>
              <a:t> - agrese, výkonu, úspěchu... </a:t>
            </a:r>
          </a:p>
          <a:p>
            <a:pPr fontAlgn="base"/>
            <a:r>
              <a:rPr lang="cs-CZ" sz="2205" b="1" dirty="0"/>
              <a:t>výběr</a:t>
            </a:r>
            <a:r>
              <a:rPr lang="cs-CZ" sz="2205" dirty="0"/>
              <a:t> - sociálně akceptovaný způsob rozhodování mezi  lidmi - personalistika, škola </a:t>
            </a:r>
          </a:p>
          <a:p>
            <a:pPr fontAlgn="base"/>
            <a:r>
              <a:rPr lang="cs-CZ" sz="2205" b="1" dirty="0"/>
              <a:t>hledání talentu </a:t>
            </a:r>
            <a:r>
              <a:rPr lang="cs-CZ" sz="2205" dirty="0"/>
              <a:t>- škola, organizace </a:t>
            </a:r>
          </a:p>
          <a:p>
            <a:pPr fontAlgn="base"/>
            <a:r>
              <a:rPr lang="cs-CZ" sz="2205" b="1" dirty="0"/>
              <a:t>doplnění</a:t>
            </a:r>
            <a:r>
              <a:rPr lang="cs-CZ" sz="2205" dirty="0"/>
              <a:t> obrazu klienta, když nám jde primárně o osobnost </a:t>
            </a:r>
          </a:p>
          <a:p>
            <a:pPr fontAlgn="base"/>
            <a:r>
              <a:rPr lang="cs-CZ" sz="2205" b="1" dirty="0"/>
              <a:t>certifikace</a:t>
            </a:r>
            <a:r>
              <a:rPr lang="cs-CZ" sz="2205" dirty="0"/>
              <a:t> - splnění předpokladů pro výkon něčeho - profese, řidiči, forenzní, škola </a:t>
            </a:r>
          </a:p>
        </p:txBody>
      </p:sp>
    </p:spTree>
    <p:extLst>
      <p:ext uri="{BB962C8B-B14F-4D97-AF65-F5344CB8AC3E}">
        <p14:creationId xmlns:p14="http://schemas.microsoft.com/office/powerpoint/2010/main" val="2724967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Teoretický rámec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Klasická teorie testů (např. Urbánek, </a:t>
            </a:r>
            <a:r>
              <a:rPr lang="cs-CZ" dirty="0" err="1" smtClean="0"/>
              <a:t>Denglerová</a:t>
            </a:r>
            <a:r>
              <a:rPr lang="cs-CZ" dirty="0" smtClean="0"/>
              <a:t>, Širůček, 2011)</a:t>
            </a:r>
          </a:p>
          <a:p>
            <a:pPr lvl="1"/>
            <a:r>
              <a:rPr lang="cs-CZ" dirty="0" smtClean="0"/>
              <a:t>Klasický příklad - didaktické testy (viz např. též cíle učení)</a:t>
            </a:r>
          </a:p>
          <a:p>
            <a:pPr lvl="1"/>
            <a:r>
              <a:rPr lang="cs-CZ" dirty="0" smtClean="0"/>
              <a:t>Validita, reliabilita, konzistence škál (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cs-CZ" dirty="0" smtClean="0">
                <a:latin typeface="Times New Roman"/>
                <a:cs typeface="Times New Roman"/>
              </a:rPr>
              <a:t>)…</a:t>
            </a:r>
            <a:endParaRPr lang="cs-CZ" dirty="0" smtClean="0"/>
          </a:p>
          <a:p>
            <a:pPr lvl="1"/>
            <a:r>
              <a:rPr lang="cs-CZ" dirty="0" smtClean="0"/>
              <a:t>Teorie konstrukce testů (dotazníků), analýza položek</a:t>
            </a:r>
          </a:p>
          <a:p>
            <a:pPr lvl="1"/>
            <a:r>
              <a:rPr lang="cs-CZ" dirty="0" smtClean="0"/>
              <a:t>Normalizace, normy </a:t>
            </a:r>
          </a:p>
          <a:p>
            <a:r>
              <a:rPr lang="cs-CZ" dirty="0" smtClean="0"/>
              <a:t>Teorie odpovědi na položku (IRT), počítačové adaptivní testování (Jelínek, </a:t>
            </a:r>
            <a:r>
              <a:rPr lang="cs-CZ" dirty="0" err="1" smtClean="0"/>
              <a:t>Květon</a:t>
            </a:r>
            <a:r>
              <a:rPr lang="cs-CZ" dirty="0" smtClean="0"/>
              <a:t>, Vobořil, 2011)</a:t>
            </a:r>
          </a:p>
          <a:p>
            <a:r>
              <a:rPr lang="cs-CZ" dirty="0" smtClean="0"/>
              <a:t>Teorie vědomostního prostoru (KST) (např. </a:t>
            </a:r>
            <a:r>
              <a:rPr lang="cs-CZ" dirty="0" err="1" smtClean="0"/>
              <a:t>Denglerová</a:t>
            </a:r>
            <a:r>
              <a:rPr lang="cs-CZ" dirty="0" smtClean="0"/>
              <a:t> in </a:t>
            </a:r>
            <a:r>
              <a:rPr lang="cs-CZ" dirty="0"/>
              <a:t>Urbánek, </a:t>
            </a:r>
            <a:r>
              <a:rPr lang="cs-CZ" dirty="0" err="1"/>
              <a:t>Denglerová</a:t>
            </a:r>
            <a:r>
              <a:rPr lang="cs-CZ" dirty="0"/>
              <a:t>, Širůček, </a:t>
            </a:r>
            <a:r>
              <a:rPr lang="cs-CZ" dirty="0" smtClean="0"/>
              <a:t>2011)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84774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BDF459-383E-4DEC-AA94-EB73FF9A1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ADMINISTRACE VÝKONOVÝCH TESTŮ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0942A1-1713-4F76-9F29-B0FAF01C3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Podmínky pro podání maximálního výkonu (o kterém vypovídají normy(?)</a:t>
            </a:r>
          </a:p>
          <a:p>
            <a:r>
              <a:rPr lang="cs-CZ" dirty="0"/>
              <a:t>motivace podat výkon</a:t>
            </a:r>
          </a:p>
          <a:p>
            <a:r>
              <a:rPr lang="cs-CZ" dirty="0"/>
              <a:t>absence obecných faktorů snižujících výkonnost – nemoc, aktivace, hendikep</a:t>
            </a:r>
          </a:p>
          <a:p>
            <a:r>
              <a:rPr lang="cs-CZ" dirty="0"/>
              <a:t>schopnost porozumět instrukcím (intelekt, komunikační schopnosti…)</a:t>
            </a:r>
          </a:p>
          <a:p>
            <a:r>
              <a:rPr lang="cs-CZ" dirty="0"/>
              <a:t>obeznámenost s testovou situací</a:t>
            </a:r>
          </a:p>
          <a:p>
            <a:r>
              <a:rPr lang="cs-CZ" dirty="0"/>
              <a:t>absence specifických faktorů snižujících výkon – motorika, zrak, řeč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Testové podněty by měly být jedinými podněty</a:t>
            </a:r>
          </a:p>
          <a:p>
            <a:r>
              <a:rPr lang="cs-CZ" dirty="0"/>
              <a:t>prostředí pro testování – klid, nevýraznost, obvyklost</a:t>
            </a:r>
          </a:p>
          <a:p>
            <a:r>
              <a:rPr lang="cs-CZ" dirty="0"/>
              <a:t>osoba </a:t>
            </a:r>
            <a:r>
              <a:rPr lang="cs-CZ" dirty="0" err="1"/>
              <a:t>administrující</a:t>
            </a:r>
            <a:r>
              <a:rPr lang="cs-CZ" dirty="0"/>
              <a:t> test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98947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252" b="1" dirty="0" smtClean="0"/>
              <a:t>Jak </a:t>
            </a:r>
            <a:r>
              <a:rPr lang="cs-CZ" sz="4252" b="1" dirty="0"/>
              <a:t>fungují výkonové testy</a:t>
            </a:r>
            <a:r>
              <a:rPr lang="cs-CZ" sz="4252" b="1" dirty="0" smtClean="0"/>
              <a:t>? Dva přístupy</a:t>
            </a:r>
            <a:endParaRPr lang="cs-CZ" sz="4252" b="1" dirty="0"/>
          </a:p>
        </p:txBody>
      </p:sp>
      <p:sp>
        <p:nvSpPr>
          <p:cNvPr id="1048604" name="Zástupný symbol pro obsah 2"/>
          <p:cNvSpPr>
            <a:spLocks noGrp="1"/>
          </p:cNvSpPr>
          <p:nvPr>
            <p:ph idx="1"/>
          </p:nvPr>
        </p:nvSpPr>
        <p:spPr>
          <a:xfrm>
            <a:off x="504507" y="2361234"/>
            <a:ext cx="9128244" cy="50471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35" dirty="0"/>
              <a:t>Jaký test měří konstrukt X, o kterém z teorie vím, že úzce souvisí s diagnostikovaným chováním/stavem klienta?</a:t>
            </a:r>
          </a:p>
          <a:p>
            <a:pPr marL="0" indent="0" algn="ctr">
              <a:buNone/>
            </a:pPr>
            <a:r>
              <a:rPr lang="cs-CZ" sz="2520" dirty="0"/>
              <a:t>- </a:t>
            </a:r>
            <a:r>
              <a:rPr lang="cs-CZ" sz="2520" dirty="0" err="1"/>
              <a:t>jednodimenzionalita</a:t>
            </a:r>
            <a:r>
              <a:rPr lang="cs-CZ" sz="2520" dirty="0"/>
              <a:t>, teoretická validita</a:t>
            </a:r>
          </a:p>
          <a:p>
            <a:pPr marL="0" indent="0" algn="ctr">
              <a:buNone/>
            </a:pPr>
            <a:r>
              <a:rPr lang="cs-CZ" sz="2835" dirty="0"/>
              <a:t>X</a:t>
            </a:r>
          </a:p>
          <a:p>
            <a:pPr marL="0" indent="0" algn="ctr">
              <a:buNone/>
            </a:pPr>
            <a:r>
              <a:rPr lang="cs-CZ" sz="2835" dirty="0"/>
              <a:t>Na co všechno můžeme usuzovat z výkonu klienta v testu Y v situaci určitého vyšetření?</a:t>
            </a:r>
          </a:p>
          <a:p>
            <a:pPr algn="ctr">
              <a:buFontTx/>
              <a:buChar char="-"/>
            </a:pPr>
            <a:r>
              <a:rPr lang="cs-CZ" sz="2520" dirty="0"/>
              <a:t>využívání </a:t>
            </a:r>
            <a:r>
              <a:rPr lang="cs-CZ" sz="2520" dirty="0" err="1"/>
              <a:t>multidimenzionality</a:t>
            </a:r>
            <a:r>
              <a:rPr lang="cs-CZ" sz="2520" dirty="0"/>
              <a:t> různých zkoušek, empirická validita</a:t>
            </a:r>
          </a:p>
          <a:p>
            <a:pPr algn="ctr">
              <a:buFontTx/>
              <a:buChar char="-"/>
            </a:pPr>
            <a:r>
              <a:rPr lang="cs-CZ" sz="2520" dirty="0"/>
              <a:t>tradice, „velké“ testy </a:t>
            </a:r>
          </a:p>
        </p:txBody>
      </p:sp>
    </p:spTree>
    <p:extLst>
      <p:ext uri="{BB962C8B-B14F-4D97-AF65-F5344CB8AC3E}">
        <p14:creationId xmlns:p14="http://schemas.microsoft.com/office/powerpoint/2010/main" val="31527322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80" b="1" dirty="0"/>
              <a:t>Na co všechno máme výkonové testy?</a:t>
            </a:r>
          </a:p>
        </p:txBody>
      </p:sp>
      <p:sp>
        <p:nvSpPr>
          <p:cNvPr id="104860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5" dirty="0"/>
              <a:t>Na kde co – viz </a:t>
            </a:r>
            <a:r>
              <a:rPr lang="cs-CZ" sz="2205" dirty="0" err="1"/>
              <a:t>Buros</a:t>
            </a:r>
            <a:r>
              <a:rPr lang="cs-CZ" sz="2205" dirty="0"/>
              <a:t> – </a:t>
            </a:r>
            <a:r>
              <a:rPr lang="cs-CZ" sz="2205" dirty="0" err="1"/>
              <a:t>Tests</a:t>
            </a:r>
            <a:r>
              <a:rPr lang="cs-CZ" sz="2205" dirty="0"/>
              <a:t> in </a:t>
            </a:r>
            <a:r>
              <a:rPr lang="cs-CZ" sz="2205" dirty="0" err="1"/>
              <a:t>Print</a:t>
            </a:r>
            <a:endParaRPr lang="cs-CZ" sz="2205" dirty="0"/>
          </a:p>
          <a:p>
            <a:r>
              <a:rPr lang="cs-CZ" sz="2205" dirty="0"/>
              <a:t>Aktuálně v CHC teorii zahrnuto 74 základních schopností, z nichž se skládá 16 obecnějších schopnosti, které v různé míře sytí </a:t>
            </a:r>
            <a:r>
              <a:rPr lang="cs-CZ" sz="2205" i="1" dirty="0"/>
              <a:t>g</a:t>
            </a:r>
            <a:r>
              <a:rPr lang="cs-CZ" sz="2205" dirty="0"/>
              <a:t> </a:t>
            </a:r>
            <a:r>
              <a:rPr lang="cs-CZ" sz="2205" dirty="0" smtClean="0"/>
              <a:t>(faktor obecné inteligence)</a:t>
            </a:r>
            <a:endParaRPr lang="cs-CZ" sz="2205" dirty="0"/>
          </a:p>
          <a:p>
            <a:r>
              <a:rPr lang="cs-CZ" sz="2205" dirty="0"/>
              <a:t>Vedle „čistých“ schopností (</a:t>
            </a:r>
            <a:r>
              <a:rPr lang="cs-CZ" sz="2205" dirty="0" err="1"/>
              <a:t>mental</a:t>
            </a:r>
            <a:r>
              <a:rPr lang="cs-CZ" sz="2205" dirty="0"/>
              <a:t> </a:t>
            </a:r>
            <a:r>
              <a:rPr lang="cs-CZ" sz="2205" dirty="0" err="1"/>
              <a:t>abilities</a:t>
            </a:r>
            <a:r>
              <a:rPr lang="cs-CZ" sz="2205" dirty="0"/>
              <a:t>, faktory) měříme i schopnosti/dovednosti (chování), které jsou založeny na více mentálních schopnostech</a:t>
            </a:r>
          </a:p>
        </p:txBody>
      </p:sp>
    </p:spTree>
    <p:extLst>
      <p:ext uri="{BB962C8B-B14F-4D97-AF65-F5344CB8AC3E}">
        <p14:creationId xmlns:p14="http://schemas.microsoft.com/office/powerpoint/2010/main" val="20818643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5551" y="-1"/>
            <a:ext cx="10404574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817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" descr="CHCThe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054" y="8144"/>
            <a:ext cx="9140849" cy="6855636"/>
          </a:xfrm>
          <a:prstGeom prst="rect">
            <a:avLst/>
          </a:prstGeom>
          <a:noFill/>
        </p:spPr>
      </p:pic>
      <p:sp>
        <p:nvSpPr>
          <p:cNvPr id="1048616" name="Obdélník 3"/>
          <p:cNvSpPr/>
          <p:nvPr/>
        </p:nvSpPr>
        <p:spPr>
          <a:xfrm>
            <a:off x="221086" y="6841463"/>
            <a:ext cx="9525058" cy="819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90" dirty="0" err="1"/>
              <a:t>Joel</a:t>
            </a:r>
            <a:r>
              <a:rPr lang="cs-CZ" sz="1890" dirty="0"/>
              <a:t> Schneider</a:t>
            </a:r>
          </a:p>
          <a:p>
            <a:r>
              <a:rPr lang="cs-CZ" sz="1417" dirty="0"/>
              <a:t>http://assessingpsyche.wordpress.com/2013/12/29/cattell-horn-carroll-chc-theory-of-cognitive-abilities-in-3d/</a:t>
            </a:r>
          </a:p>
        </p:txBody>
      </p:sp>
    </p:spTree>
    <p:extLst>
      <p:ext uri="{BB962C8B-B14F-4D97-AF65-F5344CB8AC3E}">
        <p14:creationId xmlns:p14="http://schemas.microsoft.com/office/powerpoint/2010/main" val="13548565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" descr="http://themindhub.com/images/chc1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601" y="-11979"/>
            <a:ext cx="10068494" cy="755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825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" descr="http://themindhub.com/images/chc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9" y="-1"/>
            <a:ext cx="10079565" cy="7559675"/>
          </a:xfrm>
          <a:prstGeom prst="rect">
            <a:avLst/>
          </a:prstGeom>
          <a:noFill/>
        </p:spPr>
      </p:pic>
      <p:sp>
        <p:nvSpPr>
          <p:cNvPr id="1048618" name="TextovéPole 1"/>
          <p:cNvSpPr txBox="1"/>
          <p:nvPr/>
        </p:nvSpPr>
        <p:spPr>
          <a:xfrm>
            <a:off x="3906376" y="7231024"/>
            <a:ext cx="6066555" cy="31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17" dirty="0">
                <a:solidFill>
                  <a:schemeClr val="bg1"/>
                </a:solidFill>
              </a:rPr>
              <a:t>http://themindhub.com/special-projects/intelligence-theory</a:t>
            </a:r>
          </a:p>
        </p:txBody>
      </p:sp>
    </p:spTree>
    <p:extLst>
      <p:ext uri="{BB962C8B-B14F-4D97-AF65-F5344CB8AC3E}">
        <p14:creationId xmlns:p14="http://schemas.microsoft.com/office/powerpoint/2010/main" val="4821691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52" dirty="0"/>
              <a:t>Inteligence a to ostatní</a:t>
            </a:r>
          </a:p>
        </p:txBody>
      </p:sp>
      <p:sp>
        <p:nvSpPr>
          <p:cNvPr id="1048620" name="Zástupný symbol pro obsah 2"/>
          <p:cNvSpPr>
            <a:spLocks noGrp="1"/>
          </p:cNvSpPr>
          <p:nvPr>
            <p:ph idx="1"/>
          </p:nvPr>
        </p:nvSpPr>
        <p:spPr>
          <a:xfrm>
            <a:off x="504507" y="1852147"/>
            <a:ext cx="8567632" cy="5499587"/>
          </a:xfrm>
        </p:spPr>
        <p:txBody>
          <a:bodyPr>
            <a:normAutofit/>
          </a:bodyPr>
          <a:lstStyle/>
          <a:p>
            <a:pPr>
              <a:spcAft>
                <a:spcPts val="472"/>
              </a:spcAft>
            </a:pPr>
            <a:r>
              <a:rPr lang="cs-CZ" sz="2520" dirty="0"/>
              <a:t>Moderní teorie inteligence </a:t>
            </a:r>
            <a:r>
              <a:rPr lang="cs-CZ" sz="220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205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cs-CZ" sz="220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cs-CZ" sz="2520" dirty="0"/>
              <a:t> a testy podle nich vytvořené pokrývají velkou část výkonových charakteristik člověka</a:t>
            </a:r>
          </a:p>
          <a:p>
            <a:pPr lvl="1">
              <a:spcAft>
                <a:spcPts val="472"/>
              </a:spcAft>
            </a:pPr>
            <a:r>
              <a:rPr lang="cs-CZ" sz="2205" dirty="0"/>
              <a:t>logické usuzování, induktivní odhalování pravidelností, paměť, kreativita, učení, prostorová orientace, rychlost, percepce….</a:t>
            </a:r>
          </a:p>
          <a:p>
            <a:pPr lvl="1">
              <a:spcAft>
                <a:spcPts val="472"/>
              </a:spcAft>
            </a:pPr>
            <a:r>
              <a:rPr lang="cs-CZ" sz="2205" dirty="0"/>
              <a:t>Více a více testů se vejde pod zastřešující pojem „inteligence“</a:t>
            </a:r>
          </a:p>
          <a:p>
            <a:pPr lvl="1">
              <a:spcAft>
                <a:spcPts val="1417"/>
              </a:spcAft>
            </a:pPr>
            <a:r>
              <a:rPr lang="cs-CZ" sz="2205" dirty="0"/>
              <a:t>Moderní  ≈ po roce 2000, komplexní, „modulární“ - XBA</a:t>
            </a:r>
          </a:p>
          <a:p>
            <a:pPr>
              <a:spcAft>
                <a:spcPts val="472"/>
              </a:spcAft>
            </a:pPr>
            <a:r>
              <a:rPr lang="cs-CZ" sz="2425" dirty="0"/>
              <a:t>Málo čistých (=jednodimenzionálních) měřítek CHC faktorů</a:t>
            </a:r>
          </a:p>
          <a:p>
            <a:pPr>
              <a:spcAft>
                <a:spcPts val="472"/>
              </a:spcAft>
            </a:pPr>
            <a:r>
              <a:rPr lang="cs-CZ" sz="2425" dirty="0"/>
              <a:t>Vztah testových skórů s moderními teoriemi se často doplňuje zpětně.</a:t>
            </a:r>
          </a:p>
          <a:p>
            <a:pPr>
              <a:spcAft>
                <a:spcPts val="472"/>
              </a:spcAft>
            </a:pPr>
            <a:r>
              <a:rPr lang="cs-CZ" sz="2425" dirty="0"/>
              <a:t>Při vývoji nových verzí obvykle kompromis tradice s </a:t>
            </a:r>
            <a:r>
              <a:rPr lang="cs-CZ" sz="2425" dirty="0" err="1"/>
              <a:t>konstruktovou</a:t>
            </a:r>
            <a:r>
              <a:rPr lang="cs-CZ" sz="2425" dirty="0"/>
              <a:t> čistotou</a:t>
            </a:r>
          </a:p>
          <a:p>
            <a:pPr>
              <a:spcAft>
                <a:spcPts val="472"/>
              </a:spcAft>
            </a:pPr>
            <a:endParaRPr lang="cs-CZ" sz="2425" dirty="0"/>
          </a:p>
        </p:txBody>
      </p:sp>
    </p:spTree>
    <p:extLst>
      <p:ext uri="{BB962C8B-B14F-4D97-AF65-F5344CB8AC3E}">
        <p14:creationId xmlns:p14="http://schemas.microsoft.com/office/powerpoint/2010/main" val="36094003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80" dirty="0" smtClean="0"/>
              <a:t>Základní </a:t>
            </a:r>
            <a:r>
              <a:rPr lang="cs-CZ" sz="3780" dirty="0"/>
              <a:t>domény </a:t>
            </a:r>
            <a:r>
              <a:rPr lang="cs-CZ" sz="3780" dirty="0" smtClean="0"/>
              <a:t>pokryté </a:t>
            </a:r>
            <a:r>
              <a:rPr lang="cs-CZ" sz="3780" dirty="0"/>
              <a:t>výkonovými testy</a:t>
            </a:r>
          </a:p>
        </p:txBody>
      </p:sp>
      <p:sp>
        <p:nvSpPr>
          <p:cNvPr id="1048625" name="Zástupný symbol pro obsah 2"/>
          <p:cNvSpPr>
            <a:spLocks noGrp="1"/>
          </p:cNvSpPr>
          <p:nvPr>
            <p:ph idx="1"/>
          </p:nvPr>
        </p:nvSpPr>
        <p:spPr>
          <a:xfrm>
            <a:off x="504507" y="2361233"/>
            <a:ext cx="8567632" cy="4933804"/>
          </a:xfrm>
        </p:spPr>
        <p:txBody>
          <a:bodyPr numCol="2">
            <a:normAutofit fontScale="97222"/>
          </a:bodyPr>
          <a:lstStyle/>
          <a:p>
            <a:r>
              <a:rPr lang="cs-CZ" sz="2835" dirty="0"/>
              <a:t>Pozornost</a:t>
            </a:r>
          </a:p>
          <a:p>
            <a:r>
              <a:rPr lang="cs-CZ" sz="2835" dirty="0"/>
              <a:t>Paměť</a:t>
            </a:r>
          </a:p>
          <a:p>
            <a:r>
              <a:rPr lang="cs-CZ" sz="2835" dirty="0"/>
              <a:t>Motorika</a:t>
            </a:r>
          </a:p>
          <a:p>
            <a:r>
              <a:rPr lang="cs-CZ" sz="2835" dirty="0"/>
              <a:t>Prostorová percepce</a:t>
            </a:r>
          </a:p>
          <a:p>
            <a:r>
              <a:rPr lang="cs-CZ" sz="2835" dirty="0" err="1"/>
              <a:t>Achievement</a:t>
            </a:r>
            <a:r>
              <a:rPr lang="cs-CZ" sz="2835" dirty="0"/>
              <a:t> (získané znalosti a dovednosti)</a:t>
            </a:r>
          </a:p>
          <a:p>
            <a:r>
              <a:rPr lang="cs-CZ" sz="2835" dirty="0"/>
              <a:t>Jazyk</a:t>
            </a:r>
          </a:p>
          <a:p>
            <a:r>
              <a:rPr lang="cs-CZ" sz="2835" dirty="0"/>
              <a:t>Exekutivní funkce</a:t>
            </a:r>
          </a:p>
          <a:p>
            <a:r>
              <a:rPr lang="cs-CZ" sz="2835" dirty="0"/>
              <a:t>Inteligence</a:t>
            </a:r>
          </a:p>
          <a:p>
            <a:r>
              <a:rPr lang="cs-CZ" sz="2835" dirty="0" err="1"/>
              <a:t>Learning</a:t>
            </a:r>
            <a:r>
              <a:rPr lang="cs-CZ" sz="2835" dirty="0"/>
              <a:t> </a:t>
            </a:r>
            <a:r>
              <a:rPr lang="cs-CZ" sz="2835" dirty="0" err="1"/>
              <a:t>potential</a:t>
            </a:r>
            <a:r>
              <a:rPr lang="cs-CZ" sz="2835" dirty="0"/>
              <a:t> (dynamické testování)</a:t>
            </a:r>
          </a:p>
          <a:p>
            <a:r>
              <a:rPr lang="cs-CZ" sz="2835" dirty="0"/>
              <a:t>Motivace, úsilí</a:t>
            </a:r>
          </a:p>
        </p:txBody>
      </p:sp>
    </p:spTree>
    <p:extLst>
      <p:ext uri="{BB962C8B-B14F-4D97-AF65-F5344CB8AC3E}">
        <p14:creationId xmlns:p14="http://schemas.microsoft.com/office/powerpoint/2010/main" val="11843211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6299" dirty="0"/>
              <a:t>4a</a:t>
            </a:r>
            <a:r>
              <a:rPr lang="cs-CZ" dirty="0"/>
              <a:t> – VÝKONOVÝ POTENCIÁL – AKTUÁLNÍ VÝKON</a:t>
            </a:r>
          </a:p>
        </p:txBody>
      </p:sp>
      <p:sp>
        <p:nvSpPr>
          <p:cNvPr id="1048627" name="Zástupný symbol pro obsah 2"/>
          <p:cNvSpPr>
            <a:spLocks noGrp="1"/>
          </p:cNvSpPr>
          <p:nvPr>
            <p:ph idx="1"/>
          </p:nvPr>
        </p:nvSpPr>
        <p:spPr>
          <a:xfrm>
            <a:off x="504570" y="3042779"/>
            <a:ext cx="8567632" cy="40224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724" b="1" dirty="0"/>
              <a:t>ABILITY </a:t>
            </a:r>
            <a:r>
              <a:rPr lang="cs-CZ" sz="2205" dirty="0"/>
              <a:t>WAIS</a:t>
            </a:r>
          </a:p>
          <a:p>
            <a:pPr marL="0" indent="0" algn="ctr">
              <a:buNone/>
            </a:pPr>
            <a:r>
              <a:rPr lang="cs-CZ" sz="4724" b="1" dirty="0"/>
              <a:t>APTITUDE </a:t>
            </a:r>
            <a:r>
              <a:rPr lang="cs-CZ" sz="2205" dirty="0"/>
              <a:t>TSP</a:t>
            </a:r>
            <a:endParaRPr lang="cs-CZ" sz="4724" b="1" dirty="0"/>
          </a:p>
          <a:p>
            <a:pPr marL="0" indent="0" algn="ctr">
              <a:buNone/>
            </a:pPr>
            <a:endParaRPr lang="cs-CZ" sz="4724" b="1" dirty="0"/>
          </a:p>
          <a:p>
            <a:pPr marL="0" indent="0" algn="ctr">
              <a:buNone/>
            </a:pPr>
            <a:r>
              <a:rPr lang="cs-CZ" sz="4724" b="1" dirty="0"/>
              <a:t>ACHIEVEMENT ATTAINMENT </a:t>
            </a:r>
            <a:r>
              <a:rPr lang="cs-CZ" sz="2205" dirty="0"/>
              <a:t>MATURITA, W-J Ach</a:t>
            </a:r>
            <a:endParaRPr lang="cs-CZ" sz="4724" dirty="0"/>
          </a:p>
        </p:txBody>
      </p:sp>
    </p:spTree>
    <p:extLst>
      <p:ext uri="{BB962C8B-B14F-4D97-AF65-F5344CB8AC3E}">
        <p14:creationId xmlns:p14="http://schemas.microsoft.com/office/powerpoint/2010/main" val="3338846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Perspektivy pohledu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Pedagogická vs. psychologická diagnostika</a:t>
            </a:r>
          </a:p>
          <a:p>
            <a:r>
              <a:rPr lang="cs-CZ" dirty="0" smtClean="0"/>
              <a:t>Individuální vs. skupinová diagnostika</a:t>
            </a:r>
          </a:p>
          <a:p>
            <a:r>
              <a:rPr lang="cs-CZ" dirty="0" smtClean="0"/>
              <a:t>Diagnostika, evaluace a hodnocení (vnitřní / vnější; rutinní / intervence) </a:t>
            </a:r>
          </a:p>
          <a:p>
            <a:r>
              <a:rPr lang="cs-CZ" dirty="0" err="1" smtClean="0"/>
              <a:t>Screening</a:t>
            </a:r>
            <a:r>
              <a:rPr lang="cs-CZ" dirty="0" smtClean="0"/>
              <a:t> vs. cílená diagnostika</a:t>
            </a:r>
          </a:p>
          <a:p>
            <a:r>
              <a:rPr lang="cs-CZ" dirty="0" smtClean="0"/>
              <a:t>Ex post vs. pro </a:t>
            </a:r>
            <a:r>
              <a:rPr lang="cs-CZ" dirty="0" err="1" smtClean="0"/>
              <a:t>futuro</a:t>
            </a:r>
            <a:r>
              <a:rPr lang="cs-CZ" dirty="0" smtClean="0"/>
              <a:t> diagnostika</a:t>
            </a:r>
          </a:p>
          <a:p>
            <a:r>
              <a:rPr lang="cs-CZ" dirty="0" smtClean="0"/>
              <a:t>Žák-třída-třídy-škola-školy-vzdělávací systém-mezinárodní srovnání – různé cíle a úrovně diagnostiky</a:t>
            </a:r>
          </a:p>
          <a:p>
            <a:r>
              <a:rPr lang="cs-CZ" dirty="0" smtClean="0"/>
              <a:t>(…)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6462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i="1" dirty="0"/>
              <a:t>mapička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104863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1048633" name="Obdélník 3"/>
          <p:cNvSpPr/>
          <p:nvPr/>
        </p:nvSpPr>
        <p:spPr>
          <a:xfrm>
            <a:off x="579863" y="1965540"/>
            <a:ext cx="5159407" cy="3571897"/>
          </a:xfrm>
          <a:prstGeom prst="rect">
            <a:avLst/>
          </a:prstGeom>
          <a:solidFill>
            <a:schemeClr val="accent1">
              <a:alpha val="4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35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VÝKONOVÉ TESTY</a:t>
            </a:r>
          </a:p>
          <a:p>
            <a:endParaRPr lang="cs-CZ" sz="2835" dirty="0"/>
          </a:p>
          <a:p>
            <a:endParaRPr lang="cs-CZ" sz="2835" dirty="0"/>
          </a:p>
          <a:p>
            <a:endParaRPr lang="cs-CZ" sz="2835" dirty="0"/>
          </a:p>
          <a:p>
            <a:endParaRPr lang="cs-CZ" sz="2835" dirty="0"/>
          </a:p>
          <a:p>
            <a:pPr algn="ctr"/>
            <a:endParaRPr lang="cs-CZ" sz="2835" dirty="0"/>
          </a:p>
          <a:p>
            <a:pPr algn="ctr"/>
            <a:endParaRPr lang="cs-CZ" sz="2835" dirty="0"/>
          </a:p>
          <a:p>
            <a:pPr algn="ctr"/>
            <a:endParaRPr lang="cs-CZ" sz="2835" dirty="0"/>
          </a:p>
        </p:txBody>
      </p:sp>
      <p:sp>
        <p:nvSpPr>
          <p:cNvPr id="1048634" name="Obdélník 4"/>
          <p:cNvSpPr/>
          <p:nvPr/>
        </p:nvSpPr>
        <p:spPr>
          <a:xfrm>
            <a:off x="4530041" y="2431731"/>
            <a:ext cx="4932619" cy="4636519"/>
          </a:xfrm>
          <a:prstGeom prst="rect">
            <a:avLst/>
          </a:prstGeom>
          <a:solidFill>
            <a:schemeClr val="accent4">
              <a:alpha val="62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2835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TESTY OSOBNOSTI</a:t>
            </a:r>
          </a:p>
          <a:p>
            <a:pPr algn="r"/>
            <a:endParaRPr lang="cs-CZ" sz="2835" dirty="0"/>
          </a:p>
          <a:p>
            <a:pPr algn="r"/>
            <a:endParaRPr lang="cs-CZ" sz="2835" dirty="0"/>
          </a:p>
          <a:p>
            <a:pPr algn="r"/>
            <a:endParaRPr lang="cs-CZ" sz="2835" dirty="0"/>
          </a:p>
          <a:p>
            <a:pPr algn="ctr"/>
            <a:endParaRPr lang="cs-CZ" sz="2520" dirty="0"/>
          </a:p>
          <a:p>
            <a:pPr algn="ctr"/>
            <a:endParaRPr lang="cs-CZ" sz="2520" dirty="0"/>
          </a:p>
          <a:p>
            <a:pPr algn="ctr"/>
            <a:endParaRPr lang="cs-CZ" sz="2520" dirty="0"/>
          </a:p>
          <a:p>
            <a:pPr algn="ctr"/>
            <a:endParaRPr lang="cs-CZ" sz="2520" dirty="0"/>
          </a:p>
        </p:txBody>
      </p:sp>
      <p:sp>
        <p:nvSpPr>
          <p:cNvPr id="1048635" name="Obdélník 5"/>
          <p:cNvSpPr/>
          <p:nvPr/>
        </p:nvSpPr>
        <p:spPr>
          <a:xfrm>
            <a:off x="1638506" y="5140559"/>
            <a:ext cx="6973703" cy="2097781"/>
          </a:xfrm>
          <a:prstGeom prst="rect">
            <a:avLst/>
          </a:prstGeom>
          <a:solidFill>
            <a:schemeClr val="accent2">
              <a:alpha val="38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35" dirty="0"/>
          </a:p>
          <a:p>
            <a:pPr algn="ctr"/>
            <a:endParaRPr lang="cs-CZ" sz="2835" dirty="0"/>
          </a:p>
          <a:p>
            <a:r>
              <a:rPr lang="cs-CZ" sz="2835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POSUZOVACÍ ŠKÁLY</a:t>
            </a:r>
          </a:p>
        </p:txBody>
      </p:sp>
      <p:sp>
        <p:nvSpPr>
          <p:cNvPr id="1048636" name="Zaoblený obdélník 6"/>
          <p:cNvSpPr/>
          <p:nvPr/>
        </p:nvSpPr>
        <p:spPr>
          <a:xfrm>
            <a:off x="2009350" y="2815992"/>
            <a:ext cx="2993928" cy="1757600"/>
          </a:xfrm>
          <a:prstGeom prst="round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75" dirty="0"/>
              <a:t>INTELI-</a:t>
            </a:r>
          </a:p>
          <a:p>
            <a:pPr algn="ctr"/>
            <a:r>
              <a:rPr lang="cs-CZ" sz="1575" dirty="0"/>
              <a:t>GENCE</a:t>
            </a:r>
          </a:p>
        </p:txBody>
      </p:sp>
      <p:sp>
        <p:nvSpPr>
          <p:cNvPr id="1048637" name="Zaoblený obdélník 7"/>
          <p:cNvSpPr/>
          <p:nvPr/>
        </p:nvSpPr>
        <p:spPr>
          <a:xfrm>
            <a:off x="788054" y="2589205"/>
            <a:ext cx="4649136" cy="680361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75" dirty="0"/>
              <a:t>VĚDOMOSTI</a:t>
            </a:r>
          </a:p>
        </p:txBody>
      </p:sp>
      <p:sp>
        <p:nvSpPr>
          <p:cNvPr id="1048638" name="Zaoblený obdélník 9"/>
          <p:cNvSpPr/>
          <p:nvPr/>
        </p:nvSpPr>
        <p:spPr>
          <a:xfrm>
            <a:off x="1751899" y="3439656"/>
            <a:ext cx="1020542" cy="510271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575"/>
          </a:p>
        </p:txBody>
      </p:sp>
      <p:sp>
        <p:nvSpPr>
          <p:cNvPr id="1048639" name="Zaoblený obdélník 10"/>
          <p:cNvSpPr/>
          <p:nvPr/>
        </p:nvSpPr>
        <p:spPr>
          <a:xfrm>
            <a:off x="788054" y="3836534"/>
            <a:ext cx="1757600" cy="510271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575"/>
          </a:p>
        </p:txBody>
      </p:sp>
      <p:sp>
        <p:nvSpPr>
          <p:cNvPr id="1048640" name="Zaoblený obdélník 11"/>
          <p:cNvSpPr/>
          <p:nvPr/>
        </p:nvSpPr>
        <p:spPr>
          <a:xfrm>
            <a:off x="1355022" y="4233411"/>
            <a:ext cx="1510436" cy="907148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575"/>
          </a:p>
        </p:txBody>
      </p:sp>
      <p:sp>
        <p:nvSpPr>
          <p:cNvPr id="1048641" name="Zaoblený obdélník 12"/>
          <p:cNvSpPr/>
          <p:nvPr/>
        </p:nvSpPr>
        <p:spPr>
          <a:xfrm>
            <a:off x="2355186" y="4507973"/>
            <a:ext cx="1020542" cy="510271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575"/>
          </a:p>
        </p:txBody>
      </p:sp>
      <p:sp>
        <p:nvSpPr>
          <p:cNvPr id="1048642" name="Zaoblený obdélník 13"/>
          <p:cNvSpPr/>
          <p:nvPr/>
        </p:nvSpPr>
        <p:spPr>
          <a:xfrm>
            <a:off x="2009349" y="4885424"/>
            <a:ext cx="1020542" cy="510271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575"/>
          </a:p>
        </p:txBody>
      </p:sp>
      <p:sp>
        <p:nvSpPr>
          <p:cNvPr id="1048643" name="Zaoblený obdélník 14"/>
          <p:cNvSpPr/>
          <p:nvPr/>
        </p:nvSpPr>
        <p:spPr>
          <a:xfrm rot="5400000">
            <a:off x="2968232" y="3483269"/>
            <a:ext cx="2726740" cy="623665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75" dirty="0"/>
              <a:t>PŘEDPOKLADY</a:t>
            </a:r>
          </a:p>
        </p:txBody>
      </p:sp>
      <p:sp>
        <p:nvSpPr>
          <p:cNvPr id="1048644" name="Zaoblený obdélník 15"/>
          <p:cNvSpPr/>
          <p:nvPr/>
        </p:nvSpPr>
        <p:spPr>
          <a:xfrm>
            <a:off x="5003278" y="4913773"/>
            <a:ext cx="1417419" cy="963845"/>
          </a:xfrm>
          <a:prstGeom prst="roundRect">
            <a:avLst/>
          </a:prstGeom>
          <a:solidFill>
            <a:schemeClr val="accent2">
              <a:alpha val="5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75" dirty="0"/>
              <a:t>ZÁJMY</a:t>
            </a:r>
          </a:p>
        </p:txBody>
      </p:sp>
      <p:sp>
        <p:nvSpPr>
          <p:cNvPr id="1048645" name="Zaoblený obdélník 16"/>
          <p:cNvSpPr/>
          <p:nvPr/>
        </p:nvSpPr>
        <p:spPr>
          <a:xfrm>
            <a:off x="6117551" y="4857076"/>
            <a:ext cx="1417419" cy="963845"/>
          </a:xfrm>
          <a:prstGeom prst="roundRect">
            <a:avLst/>
          </a:prstGeom>
          <a:solidFill>
            <a:schemeClr val="accent2">
              <a:alpha val="5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75" dirty="0"/>
              <a:t>POSTOJE</a:t>
            </a:r>
          </a:p>
        </p:txBody>
      </p:sp>
      <p:sp>
        <p:nvSpPr>
          <p:cNvPr id="1048646" name="Zaoblený obdélník 17"/>
          <p:cNvSpPr/>
          <p:nvPr/>
        </p:nvSpPr>
        <p:spPr>
          <a:xfrm>
            <a:off x="7364880" y="3751489"/>
            <a:ext cx="1644206" cy="2324568"/>
          </a:xfrm>
          <a:prstGeom prst="roundRect">
            <a:avLst/>
          </a:prstGeom>
          <a:solidFill>
            <a:schemeClr val="accent4">
              <a:alpha val="5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75" dirty="0"/>
              <a:t>MOTIVACE</a:t>
            </a:r>
          </a:p>
        </p:txBody>
      </p:sp>
    </p:spTree>
    <p:extLst>
      <p:ext uri="{BB962C8B-B14F-4D97-AF65-F5344CB8AC3E}">
        <p14:creationId xmlns:p14="http://schemas.microsoft.com/office/powerpoint/2010/main" val="5433233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724" b="1" dirty="0"/>
              <a:t>pozornost</a:t>
            </a:r>
            <a:endParaRPr lang="cs-CZ" b="1" dirty="0"/>
          </a:p>
        </p:txBody>
      </p:sp>
      <p:sp>
        <p:nvSpPr>
          <p:cNvPr id="1048651" name="Zástupný symbol pro obsah 2"/>
          <p:cNvSpPr>
            <a:spLocks noGrp="1"/>
          </p:cNvSpPr>
          <p:nvPr>
            <p:ph idx="1"/>
          </p:nvPr>
        </p:nvSpPr>
        <p:spPr>
          <a:xfrm>
            <a:off x="504507" y="2361234"/>
            <a:ext cx="9298334" cy="5047197"/>
          </a:xfrm>
        </p:spPr>
        <p:txBody>
          <a:bodyPr/>
          <a:lstStyle/>
          <a:p>
            <a:r>
              <a:rPr lang="cs-CZ" sz="2835" dirty="0"/>
              <a:t>Projevuje se ve všech výkonových testech, ale obvykle nemá svůj skór</a:t>
            </a:r>
          </a:p>
          <a:p>
            <a:endParaRPr lang="cs-CZ" sz="2835" dirty="0"/>
          </a:p>
          <a:p>
            <a:r>
              <a:rPr lang="cs-CZ" sz="2835" dirty="0"/>
              <a:t>Dva časté principy testů pozornosti</a:t>
            </a:r>
          </a:p>
          <a:p>
            <a:pPr lvl="1"/>
            <a:r>
              <a:rPr lang="cs-CZ" sz="2520" dirty="0"/>
              <a:t>Škrtání znaků -  </a:t>
            </a:r>
            <a:r>
              <a:rPr lang="cs-CZ" sz="2520" dirty="0" err="1"/>
              <a:t>Bourdon</a:t>
            </a:r>
            <a:r>
              <a:rPr lang="cs-CZ" sz="2520" dirty="0"/>
              <a:t> (</a:t>
            </a:r>
            <a:r>
              <a:rPr lang="cs-CZ" sz="2520" dirty="0" err="1"/>
              <a:t>BoPr</a:t>
            </a:r>
            <a:r>
              <a:rPr lang="cs-CZ" sz="2520" dirty="0"/>
              <a:t>), d2, Test koncentrace pozornosti</a:t>
            </a:r>
          </a:p>
          <a:p>
            <a:pPr lvl="1"/>
            <a:r>
              <a:rPr lang="cs-CZ" sz="2520" dirty="0"/>
              <a:t>Vyhledávání čísel – Číselný čtverec/obdélník, NQ-S</a:t>
            </a:r>
          </a:p>
          <a:p>
            <a:pPr marL="503999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10719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" descr="http://4.bp.blogspot.com/-yBifCOxFKAM/T7W_9-q2jmI/AAAAAAAAAC4/uZl57rWuv4Y/s1600/d2+Miri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" y="491425"/>
            <a:ext cx="10079567" cy="65895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35725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724" b="1" dirty="0"/>
              <a:t>pozornost</a:t>
            </a:r>
          </a:p>
        </p:txBody>
      </p:sp>
      <p:sp>
        <p:nvSpPr>
          <p:cNvPr id="1048656" name="Zástupný symbol pro obsah 2"/>
          <p:cNvSpPr>
            <a:spLocks noGrp="1"/>
          </p:cNvSpPr>
          <p:nvPr>
            <p:ph idx="1"/>
          </p:nvPr>
        </p:nvSpPr>
        <p:spPr>
          <a:xfrm>
            <a:off x="504507" y="2361234"/>
            <a:ext cx="8901457" cy="5047197"/>
          </a:xfrm>
        </p:spPr>
        <p:txBody>
          <a:bodyPr>
            <a:normAutofit fontScale="95536"/>
          </a:bodyPr>
          <a:lstStyle/>
          <a:p>
            <a:pPr lvl="1"/>
            <a:endParaRPr lang="cs-CZ" dirty="0"/>
          </a:p>
          <a:p>
            <a:r>
              <a:rPr lang="cs-CZ" sz="2520" dirty="0"/>
              <a:t>Skóruje se </a:t>
            </a:r>
          </a:p>
          <a:p>
            <a:pPr lvl="1"/>
            <a:r>
              <a:rPr lang="cs-CZ" sz="2299" dirty="0"/>
              <a:t>kvantita - škrtací počet, čtverce čas</a:t>
            </a:r>
          </a:p>
          <a:p>
            <a:pPr lvl="1"/>
            <a:r>
              <a:rPr lang="cs-CZ" sz="2299" dirty="0"/>
              <a:t>kvalita – chyby</a:t>
            </a:r>
          </a:p>
          <a:p>
            <a:pPr marL="503999" lvl="1" indent="0">
              <a:buNone/>
            </a:pPr>
            <a:endParaRPr lang="cs-CZ" sz="2299" dirty="0"/>
          </a:p>
          <a:p>
            <a:r>
              <a:rPr lang="cs-CZ" sz="2520" dirty="0"/>
              <a:t>Měří/zachycují</a:t>
            </a:r>
          </a:p>
          <a:p>
            <a:pPr lvl="1"/>
            <a:r>
              <a:rPr lang="cs-CZ" sz="2205" dirty="0"/>
              <a:t>zaměřenou pozornost a její kolísání (únavou, reakcí na stres)</a:t>
            </a:r>
          </a:p>
          <a:p>
            <a:pPr lvl="1"/>
            <a:r>
              <a:rPr lang="cs-CZ" sz="2205" dirty="0"/>
              <a:t>úřednické dovednosti (</a:t>
            </a:r>
            <a:r>
              <a:rPr lang="cs-CZ" sz="2205" dirty="0" err="1"/>
              <a:t>clerical</a:t>
            </a:r>
            <a:r>
              <a:rPr lang="cs-CZ" sz="2205" dirty="0"/>
              <a:t> </a:t>
            </a:r>
            <a:r>
              <a:rPr lang="cs-CZ" sz="2205" dirty="0" err="1"/>
              <a:t>skills</a:t>
            </a:r>
            <a:r>
              <a:rPr lang="cs-CZ" sz="2205" dirty="0"/>
              <a:t> -</a:t>
            </a:r>
            <a:r>
              <a:rPr lang="cs-CZ" sz="2205" dirty="0" err="1"/>
              <a:t>aptitude</a:t>
            </a:r>
            <a:r>
              <a:rPr lang="cs-CZ" sz="2205" dirty="0"/>
              <a:t>) – chybovost, typ chyb </a:t>
            </a:r>
          </a:p>
          <a:p>
            <a:pPr lvl="1"/>
            <a:r>
              <a:rPr lang="cs-CZ" sz="2205" dirty="0"/>
              <a:t>psychomotorické tempo – </a:t>
            </a:r>
            <a:r>
              <a:rPr lang="cs-CZ" sz="2205" dirty="0" err="1"/>
              <a:t>Gps</a:t>
            </a:r>
            <a:r>
              <a:rPr lang="cs-CZ" sz="2205" dirty="0"/>
              <a:t>, </a:t>
            </a:r>
            <a:r>
              <a:rPr lang="cs-CZ" sz="2205" dirty="0" err="1"/>
              <a:t>Gs</a:t>
            </a:r>
            <a:r>
              <a:rPr lang="cs-CZ" sz="2205" dirty="0"/>
              <a:t>, </a:t>
            </a:r>
            <a:r>
              <a:rPr lang="cs-CZ" sz="2205" dirty="0" err="1"/>
              <a:t>Gt</a:t>
            </a:r>
            <a:endParaRPr lang="cs-CZ" sz="2205" dirty="0"/>
          </a:p>
          <a:p>
            <a:pPr lvl="1"/>
            <a:r>
              <a:rPr lang="cs-CZ" sz="2205" dirty="0"/>
              <a:t>percepce a její koordinace s jemnou motorikou…</a:t>
            </a:r>
          </a:p>
          <a:p>
            <a:pPr lvl="1"/>
            <a:r>
              <a:rPr lang="cs-CZ" sz="2205" i="1" dirty="0"/>
              <a:t>osobnostní rysy – pečlivost, motivace, lhostejnost</a:t>
            </a:r>
            <a:endParaRPr lang="cs-CZ" sz="2205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02914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252" b="1" dirty="0"/>
              <a:t>paměť</a:t>
            </a:r>
            <a:br>
              <a:rPr lang="cs-CZ" sz="4252" b="1" dirty="0"/>
            </a:br>
            <a:endParaRPr lang="cs-CZ" sz="3465" b="1" dirty="0"/>
          </a:p>
        </p:txBody>
      </p:sp>
      <p:sp>
        <p:nvSpPr>
          <p:cNvPr id="1048663" name="Zástupný symbol pro obsah 2"/>
          <p:cNvSpPr>
            <a:spLocks noGrp="1"/>
          </p:cNvSpPr>
          <p:nvPr>
            <p:ph idx="1"/>
          </p:nvPr>
        </p:nvSpPr>
        <p:spPr>
          <a:xfrm>
            <a:off x="504507" y="2361233"/>
            <a:ext cx="8567632" cy="5198441"/>
          </a:xfrm>
        </p:spPr>
        <p:txBody>
          <a:bodyPr/>
          <a:lstStyle/>
          <a:p>
            <a:pPr marL="0" indent="0">
              <a:buNone/>
            </a:pPr>
            <a:r>
              <a:rPr lang="cs-CZ" sz="2835" dirty="0"/>
              <a:t>Obvykle </a:t>
            </a:r>
          </a:p>
          <a:p>
            <a:pPr lvl="1"/>
            <a:r>
              <a:rPr lang="cs-CZ" sz="2520" dirty="0"/>
              <a:t>bezprostřední až krátkodobá</a:t>
            </a:r>
          </a:p>
          <a:p>
            <a:pPr lvl="1"/>
            <a:r>
              <a:rPr lang="cs-CZ" sz="2520" dirty="0"/>
              <a:t>verbální (sluchová) či figurální (zraková)</a:t>
            </a:r>
          </a:p>
          <a:p>
            <a:pPr lvl="1"/>
            <a:r>
              <a:rPr lang="cs-CZ" sz="2520" dirty="0"/>
              <a:t>vštípení </a:t>
            </a:r>
            <a:r>
              <a:rPr lang="en-US" sz="2520" dirty="0"/>
              <a:t> &gt; </a:t>
            </a:r>
            <a:r>
              <a:rPr lang="cs-CZ" sz="2520" dirty="0"/>
              <a:t>(učení)</a:t>
            </a:r>
            <a:r>
              <a:rPr lang="en-US" sz="2520" dirty="0"/>
              <a:t> &gt;</a:t>
            </a:r>
            <a:r>
              <a:rPr lang="cs-CZ" sz="2520" dirty="0"/>
              <a:t> vyvolání </a:t>
            </a:r>
            <a:r>
              <a:rPr lang="en-US" sz="2520" dirty="0"/>
              <a:t>&gt;</a:t>
            </a:r>
            <a:r>
              <a:rPr lang="cs-CZ" sz="2520" dirty="0"/>
              <a:t> </a:t>
            </a:r>
            <a:r>
              <a:rPr lang="cs-CZ" sz="2520" dirty="0" err="1"/>
              <a:t>rekognice</a:t>
            </a:r>
            <a:endParaRPr lang="cs-CZ" sz="2520" dirty="0"/>
          </a:p>
          <a:p>
            <a:r>
              <a:rPr lang="cs-CZ" sz="2835" dirty="0"/>
              <a:t>Paměťový test učení (PTU, Preiss </a:t>
            </a:r>
            <a:r>
              <a:rPr lang="en-US" sz="2835" dirty="0"/>
              <a:t>&lt;-</a:t>
            </a:r>
            <a:r>
              <a:rPr lang="cs-CZ" sz="2835" dirty="0"/>
              <a:t> </a:t>
            </a:r>
            <a:r>
              <a:rPr lang="cs-CZ" sz="2835" dirty="0" err="1"/>
              <a:t>Rey</a:t>
            </a:r>
            <a:r>
              <a:rPr lang="cs-CZ" sz="2835" dirty="0"/>
              <a:t> Auditory Verba</a:t>
            </a:r>
            <a:r>
              <a:rPr lang="en-US" sz="2835" dirty="0"/>
              <a:t>l Learning Test, RAVLT</a:t>
            </a:r>
            <a:r>
              <a:rPr lang="cs-CZ" sz="2835" dirty="0"/>
              <a:t>)</a:t>
            </a:r>
            <a:endParaRPr lang="en-US" sz="2835" dirty="0"/>
          </a:p>
          <a:p>
            <a:r>
              <a:rPr lang="en-US" sz="2835" dirty="0"/>
              <a:t>Rey-</a:t>
            </a:r>
            <a:r>
              <a:rPr lang="en-US" sz="2835" dirty="0" err="1"/>
              <a:t>Osterrieth</a:t>
            </a:r>
            <a:r>
              <a:rPr lang="en-US" sz="2835" dirty="0"/>
              <a:t> Complex Figure</a:t>
            </a:r>
            <a:r>
              <a:rPr lang="cs-CZ" sz="2835" dirty="0"/>
              <a:t> (ROCF)</a:t>
            </a:r>
          </a:p>
          <a:p>
            <a:r>
              <a:rPr lang="cs-CZ" sz="2835" dirty="0" err="1"/>
              <a:t>Wechsler</a:t>
            </a:r>
            <a:r>
              <a:rPr lang="cs-CZ" sz="2835" dirty="0"/>
              <a:t> </a:t>
            </a:r>
            <a:r>
              <a:rPr lang="cs-CZ" sz="2835" dirty="0" err="1"/>
              <a:t>Memory</a:t>
            </a:r>
            <a:r>
              <a:rPr lang="cs-CZ" sz="2835" dirty="0"/>
              <a:t> </a:t>
            </a:r>
            <a:r>
              <a:rPr lang="cs-CZ" sz="2835" dirty="0" err="1"/>
              <a:t>Scale</a:t>
            </a:r>
            <a:endParaRPr lang="cs-CZ" sz="2835" dirty="0"/>
          </a:p>
          <a:p>
            <a:r>
              <a:rPr lang="cs-CZ" sz="2520" dirty="0"/>
              <a:t>Škála aktuální paměti (</a:t>
            </a:r>
            <a:r>
              <a:rPr lang="cs-CZ" sz="2520" dirty="0" err="1"/>
              <a:t>Ruisel</a:t>
            </a:r>
            <a:r>
              <a:rPr lang="cs-CZ" sz="2520" dirty="0"/>
              <a:t>, </a:t>
            </a:r>
            <a:r>
              <a:rPr lang="cs-CZ" sz="2520" dirty="0" err="1"/>
              <a:t>Müllner</a:t>
            </a:r>
            <a:r>
              <a:rPr lang="cs-CZ" sz="2520" dirty="0"/>
              <a:t>, Farkaš, 1986)</a:t>
            </a:r>
          </a:p>
          <a:p>
            <a:pPr lvl="1"/>
            <a:endParaRPr lang="cs-CZ" dirty="0"/>
          </a:p>
        </p:txBody>
      </p:sp>
      <p:pic>
        <p:nvPicPr>
          <p:cNvPr id="20971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9797" y="20954"/>
            <a:ext cx="3240298" cy="4135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12206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724" b="1" dirty="0"/>
              <a:t>paměť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ROCF</a:t>
            </a:r>
          </a:p>
        </p:txBody>
      </p:sp>
      <p:sp>
        <p:nvSpPr>
          <p:cNvPr id="1048671" name="Zástupný symbol pro obsah 2"/>
          <p:cNvSpPr>
            <a:spLocks noGrp="1"/>
          </p:cNvSpPr>
          <p:nvPr>
            <p:ph idx="1"/>
          </p:nvPr>
        </p:nvSpPr>
        <p:spPr>
          <a:xfrm>
            <a:off x="504507" y="2361234"/>
            <a:ext cx="8567632" cy="4990500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cs-CZ" dirty="0"/>
              <a:t>kopie - percepce, </a:t>
            </a:r>
            <a:r>
              <a:rPr lang="cs-CZ" dirty="0" err="1"/>
              <a:t>grafomotorika</a:t>
            </a:r>
            <a:r>
              <a:rPr lang="cs-CZ" dirty="0"/>
              <a:t> </a:t>
            </a:r>
          </a:p>
          <a:p>
            <a:pPr fontAlgn="base"/>
            <a:r>
              <a:rPr lang="cs-CZ" dirty="0"/>
              <a:t>reprodukce po 3 minutách (někdy výměna barevných fixů) </a:t>
            </a:r>
          </a:p>
          <a:p>
            <a:pPr fontAlgn="base"/>
            <a:r>
              <a:rPr lang="cs-CZ" dirty="0"/>
              <a:t>reprodukce po 30 minutách </a:t>
            </a:r>
          </a:p>
          <a:p>
            <a:pPr fontAlgn="base"/>
            <a:r>
              <a:rPr lang="cs-CZ" dirty="0" err="1"/>
              <a:t>rekognice</a:t>
            </a:r>
            <a:r>
              <a:rPr lang="cs-CZ" dirty="0"/>
              <a:t> - rozpoznání prvků kresby </a:t>
            </a:r>
          </a:p>
          <a:p>
            <a:pPr fontAlgn="base"/>
            <a:endParaRPr lang="cs-CZ" dirty="0"/>
          </a:p>
          <a:p>
            <a:pPr fontAlgn="base"/>
            <a:r>
              <a:rPr lang="cs-CZ" dirty="0"/>
              <a:t> Hodnocení - 16 systémů podle </a:t>
            </a:r>
            <a:r>
              <a:rPr lang="cs-CZ" dirty="0" err="1"/>
              <a:t>Mitrushiny</a:t>
            </a:r>
            <a:r>
              <a:rPr lang="cs-CZ" dirty="0"/>
              <a:t> - vše vyžaduje trénink</a:t>
            </a:r>
          </a:p>
          <a:p>
            <a:pPr lvl="1" fontAlgn="base"/>
            <a:r>
              <a:rPr lang="cs-CZ" dirty="0"/>
              <a:t>Psychodiagnostika</a:t>
            </a:r>
          </a:p>
          <a:p>
            <a:pPr lvl="1" fontAlgn="base"/>
            <a:r>
              <a:rPr lang="cs-CZ" dirty="0" err="1"/>
              <a:t>BostonQ</a:t>
            </a:r>
            <a:r>
              <a:rPr lang="cs-CZ" dirty="0"/>
              <a:t>,</a:t>
            </a:r>
          </a:p>
          <a:p>
            <a:pPr lvl="1" fontAlgn="base"/>
            <a:r>
              <a:rPr lang="cs-CZ" dirty="0"/>
              <a:t>DSS</a:t>
            </a:r>
          </a:p>
          <a:p>
            <a:pPr lvl="1" fontAlgn="base"/>
            <a:r>
              <a:rPr lang="cs-CZ" dirty="0" err="1"/>
              <a:t>Meyers-Meyers</a:t>
            </a:r>
            <a:r>
              <a:rPr lang="cs-CZ" dirty="0"/>
              <a:t> (přijde)</a:t>
            </a:r>
          </a:p>
          <a:p>
            <a:pPr marL="503999" lvl="1" indent="0" fontAlgn="base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2097163" name="Picture 2" descr="Figure 3: Rey-Osterrieth complex figure. The figure represents sample drawings from 2 study children, 1 from the Control group, a 9 year 3 month old born at 31 w 1 d GA; and 1 from the Experimental group, a 8 year 4 month old born at 31 w 4 d GA. The conditions displayed are from left to right: Copy, Immediate Recall, and Delayed Rec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56" y="1682057"/>
            <a:ext cx="9930040" cy="5360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624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724" b="1" dirty="0"/>
              <a:t>motorika</a:t>
            </a:r>
          </a:p>
        </p:txBody>
      </p:sp>
      <p:sp>
        <p:nvSpPr>
          <p:cNvPr id="1048675" name="Zástupný symbol pro obsah 2"/>
          <p:cNvSpPr>
            <a:spLocks noGrp="1"/>
          </p:cNvSpPr>
          <p:nvPr>
            <p:ph idx="1"/>
          </p:nvPr>
        </p:nvSpPr>
        <p:spPr>
          <a:xfrm>
            <a:off x="504507" y="2361233"/>
            <a:ext cx="8567632" cy="4933804"/>
          </a:xfrm>
        </p:spPr>
        <p:txBody>
          <a:bodyPr>
            <a:normAutofit fontScale="96429"/>
          </a:bodyPr>
          <a:lstStyle/>
          <a:p>
            <a:r>
              <a:rPr lang="cs-CZ" sz="2520" dirty="0"/>
              <a:t>Psychology zajímá zejména jemná motorika, </a:t>
            </a:r>
            <a:r>
              <a:rPr lang="cs-CZ" sz="2520" dirty="0" err="1"/>
              <a:t>grafomotorika</a:t>
            </a:r>
            <a:endParaRPr lang="cs-CZ" sz="2520" dirty="0"/>
          </a:p>
          <a:p>
            <a:pPr lvl="1"/>
            <a:r>
              <a:rPr lang="cs-CZ" sz="2205" dirty="0"/>
              <a:t>u dospělých indikátorem neuropsychologických problémů</a:t>
            </a:r>
          </a:p>
          <a:p>
            <a:pPr lvl="1"/>
            <a:r>
              <a:rPr lang="cs-CZ" sz="2205" dirty="0"/>
              <a:t>u dětí indikátorem zrání a vývoje</a:t>
            </a:r>
          </a:p>
          <a:p>
            <a:r>
              <a:rPr lang="cs-CZ" sz="2520" dirty="0"/>
              <a:t>Pozorování</a:t>
            </a:r>
          </a:p>
          <a:p>
            <a:r>
              <a:rPr lang="cs-CZ" sz="2520" dirty="0"/>
              <a:t>Kresebné testy jako ROCF, </a:t>
            </a:r>
            <a:r>
              <a:rPr lang="cs-CZ" sz="2520" dirty="0" err="1"/>
              <a:t>Benton</a:t>
            </a:r>
            <a:endParaRPr lang="cs-CZ" sz="2520" dirty="0"/>
          </a:p>
          <a:p>
            <a:r>
              <a:rPr lang="cs-CZ" sz="2520" dirty="0"/>
              <a:t>Škrtací testy, popř. kódování ve WAIS</a:t>
            </a:r>
          </a:p>
          <a:p>
            <a:r>
              <a:rPr lang="cs-CZ" sz="2520" dirty="0"/>
              <a:t>Dynamometr, Finger </a:t>
            </a:r>
            <a:r>
              <a:rPr lang="cs-CZ" sz="2520" dirty="0" err="1"/>
              <a:t>tapping</a:t>
            </a:r>
            <a:r>
              <a:rPr lang="cs-CZ" sz="2520" dirty="0"/>
              <a:t>, kostky ve WAIS</a:t>
            </a:r>
          </a:p>
          <a:p>
            <a:r>
              <a:rPr lang="cs-CZ" sz="2205" dirty="0"/>
              <a:t>Děti: ROCF - DSS, </a:t>
            </a:r>
            <a:r>
              <a:rPr lang="cs-CZ" sz="2205" dirty="0" err="1"/>
              <a:t>Bender-Gestalt</a:t>
            </a:r>
            <a:r>
              <a:rPr lang="cs-CZ" sz="2205" dirty="0"/>
              <a:t> – </a:t>
            </a:r>
            <a:r>
              <a:rPr lang="cs-CZ" sz="2205" dirty="0" err="1"/>
              <a:t>Koppitz</a:t>
            </a:r>
            <a:r>
              <a:rPr lang="cs-CZ" sz="2205" dirty="0"/>
              <a:t>, DAP, MABC-2 (CZ, 2014)</a:t>
            </a:r>
          </a:p>
          <a:p>
            <a:endParaRPr lang="cs-CZ" sz="2205" dirty="0"/>
          </a:p>
          <a:p>
            <a:r>
              <a:rPr lang="cs-CZ" sz="2205" dirty="0"/>
              <a:t>Grafologie…</a:t>
            </a:r>
          </a:p>
        </p:txBody>
      </p:sp>
    </p:spTree>
    <p:extLst>
      <p:ext uri="{BB962C8B-B14F-4D97-AF65-F5344CB8AC3E}">
        <p14:creationId xmlns:p14="http://schemas.microsoft.com/office/powerpoint/2010/main" val="31152332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Nadpis 1"/>
          <p:cNvSpPr>
            <a:spLocks noGrp="1"/>
          </p:cNvSpPr>
          <p:nvPr>
            <p:ph type="title"/>
          </p:nvPr>
        </p:nvSpPr>
        <p:spPr>
          <a:xfrm>
            <a:off x="504507" y="671972"/>
            <a:ext cx="6576890" cy="1605265"/>
          </a:xfrm>
        </p:spPr>
        <p:txBody>
          <a:bodyPr/>
          <a:lstStyle/>
          <a:p>
            <a:r>
              <a:rPr lang="cs-CZ" sz="4724" b="1" dirty="0"/>
              <a:t>prostorová percepce </a:t>
            </a:r>
            <a:r>
              <a:rPr lang="cs-CZ" dirty="0"/>
              <a:t>(schopnost)</a:t>
            </a:r>
          </a:p>
        </p:txBody>
      </p:sp>
      <p:sp>
        <p:nvSpPr>
          <p:cNvPr id="1048680" name="Zástupný symbol pro obsah 2"/>
          <p:cNvSpPr>
            <a:spLocks noGrp="1"/>
          </p:cNvSpPr>
          <p:nvPr>
            <p:ph idx="1"/>
          </p:nvPr>
        </p:nvSpPr>
        <p:spPr>
          <a:xfrm>
            <a:off x="504508" y="2361234"/>
            <a:ext cx="6406799" cy="4022493"/>
          </a:xfrm>
        </p:spPr>
        <p:txBody>
          <a:bodyPr/>
          <a:lstStyle/>
          <a:p>
            <a:r>
              <a:rPr lang="cs-CZ" sz="2520" dirty="0"/>
              <a:t>Schopnost mentálně reprezentovat a manipulovat objekty ve 2D i 3D prostředích</a:t>
            </a:r>
          </a:p>
          <a:p>
            <a:r>
              <a:rPr lang="cs-CZ" sz="2520" dirty="0"/>
              <a:t>2D: (</a:t>
            </a:r>
            <a:r>
              <a:rPr lang="cs-CZ" sz="2520" dirty="0" err="1"/>
              <a:t>Kohsovy</a:t>
            </a:r>
            <a:r>
              <a:rPr lang="cs-CZ" sz="2520" dirty="0"/>
              <a:t>) kostky, skládání objektů, ROCF</a:t>
            </a:r>
          </a:p>
          <a:p>
            <a:r>
              <a:rPr lang="cs-CZ" sz="2520" dirty="0"/>
              <a:t>3D: Úlohy s kostkami (IST2000R), </a:t>
            </a:r>
            <a:r>
              <a:rPr lang="cs-CZ" sz="2520" dirty="0" err="1"/>
              <a:t>Grassiho</a:t>
            </a:r>
            <a:r>
              <a:rPr lang="cs-CZ" sz="2520" dirty="0"/>
              <a:t> test </a:t>
            </a:r>
            <a:r>
              <a:rPr lang="cs-CZ" sz="2520" dirty="0" err="1"/>
              <a:t>organicity</a:t>
            </a:r>
            <a:endParaRPr lang="cs-CZ" sz="252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97164" name="Picture 2"/>
          <p:cNvPicPr>
            <a:picLocks noChangeAspect="1" noChangeArrowheads="1"/>
          </p:cNvPicPr>
          <p:nvPr/>
        </p:nvPicPr>
        <p:blipFill rotWithShape="1">
          <a:blip r:embed="rId2"/>
          <a:srcRect l="-9" r="-9" b="10787"/>
          <a:stretch>
            <a:fillRect/>
          </a:stretch>
        </p:blipFill>
        <p:spPr bwMode="auto">
          <a:xfrm>
            <a:off x="5894124" y="5603853"/>
            <a:ext cx="4195842" cy="1955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1397" y="-11516"/>
            <a:ext cx="2998699" cy="5602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0697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724" b="1" dirty="0"/>
              <a:t>jazyk</a:t>
            </a:r>
          </a:p>
        </p:txBody>
      </p:sp>
      <p:sp>
        <p:nvSpPr>
          <p:cNvPr id="10486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2205" dirty="0"/>
              <a:t>Jak samotná řečová produkce, tak utváření pojmů</a:t>
            </a:r>
          </a:p>
          <a:p>
            <a:pPr lvl="1"/>
            <a:r>
              <a:rPr lang="cs-CZ" sz="2205" dirty="0"/>
              <a:t>Jako motorika u dospělých indikátorem neuropsychologických problémů u dětí indikátorem zrání a vývoje</a:t>
            </a:r>
          </a:p>
          <a:p>
            <a:pPr lvl="1"/>
            <a:r>
              <a:rPr lang="cs-CZ" sz="2205" dirty="0"/>
              <a:t>Natolik provázán s myšlením, že to vedlo k představě samostatné verbální inteligence (oddělené od té neverbální) – WAIS VIQ</a:t>
            </a:r>
            <a:r>
              <a:rPr lang="en-GB" sz="2205" dirty="0"/>
              <a:t> </a:t>
            </a:r>
            <a:r>
              <a:rPr lang="cs-CZ" sz="2205" dirty="0"/>
              <a:t> (odlišit od </a:t>
            </a:r>
            <a:r>
              <a:rPr lang="cs-CZ" sz="2205" dirty="0" err="1"/>
              <a:t>Gc</a:t>
            </a:r>
            <a:r>
              <a:rPr lang="cs-CZ" sz="2205" dirty="0"/>
              <a:t>) </a:t>
            </a:r>
          </a:p>
          <a:p>
            <a:pPr lvl="1"/>
            <a:r>
              <a:rPr lang="cs-CZ" sz="2205" dirty="0" err="1"/>
              <a:t>High-level</a:t>
            </a:r>
            <a:r>
              <a:rPr lang="cs-CZ" sz="2205" dirty="0"/>
              <a:t>: Slovník, Podobnosti, Informace (WAIS)</a:t>
            </a:r>
          </a:p>
          <a:p>
            <a:pPr lvl="1"/>
            <a:r>
              <a:rPr lang="cs-CZ" sz="2205" dirty="0" err="1"/>
              <a:t>Low-level</a:t>
            </a:r>
            <a:r>
              <a:rPr lang="cs-CZ" sz="2205" dirty="0"/>
              <a:t>: </a:t>
            </a:r>
            <a:r>
              <a:rPr lang="cs-CZ" sz="2205" dirty="0" err="1"/>
              <a:t>Fluence</a:t>
            </a:r>
            <a:r>
              <a:rPr lang="cs-CZ" sz="2205" dirty="0"/>
              <a:t> (</a:t>
            </a:r>
            <a:r>
              <a:rPr lang="cs-CZ" sz="2205" dirty="0" err="1"/>
              <a:t>controlled</a:t>
            </a:r>
            <a:r>
              <a:rPr lang="cs-CZ" sz="2205" dirty="0"/>
              <a:t> </a:t>
            </a:r>
            <a:r>
              <a:rPr lang="cs-CZ" sz="2205" dirty="0" err="1"/>
              <a:t>word</a:t>
            </a:r>
            <a:r>
              <a:rPr lang="cs-CZ" sz="2205" dirty="0"/>
              <a:t> </a:t>
            </a:r>
            <a:r>
              <a:rPr lang="cs-CZ" sz="2205" dirty="0" err="1"/>
              <a:t>assosciation</a:t>
            </a:r>
            <a:r>
              <a:rPr lang="cs-CZ" sz="2205" dirty="0"/>
              <a:t> test)</a:t>
            </a:r>
          </a:p>
          <a:p>
            <a:pPr lvl="1"/>
            <a:endParaRPr lang="cs-CZ" sz="2205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76858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669" b="1" i="1" dirty="0"/>
              <a:t>g, </a:t>
            </a:r>
            <a:r>
              <a:rPr lang="cs-CZ" sz="5669" b="1" i="1" dirty="0" err="1"/>
              <a:t>Gf</a:t>
            </a:r>
            <a:endParaRPr lang="cs-CZ" sz="5669" b="1" i="1" dirty="0"/>
          </a:p>
        </p:txBody>
      </p:sp>
      <p:sp>
        <p:nvSpPr>
          <p:cNvPr id="1048687" name="Zástupný symbol pro obsah 2"/>
          <p:cNvSpPr>
            <a:spLocks noGrp="1"/>
          </p:cNvSpPr>
          <p:nvPr>
            <p:ph idx="1"/>
          </p:nvPr>
        </p:nvSpPr>
        <p:spPr>
          <a:xfrm>
            <a:off x="504507" y="2022237"/>
            <a:ext cx="9355031" cy="5537438"/>
          </a:xfrm>
        </p:spPr>
        <p:txBody>
          <a:bodyPr>
            <a:normAutofit/>
          </a:bodyPr>
          <a:lstStyle/>
          <a:p>
            <a:r>
              <a:rPr lang="cs-CZ" sz="2520" dirty="0" err="1"/>
              <a:t>Unidimenzionální</a:t>
            </a:r>
            <a:r>
              <a:rPr lang="cs-CZ" sz="2520" dirty="0"/>
              <a:t> odhady inteligence, kryjí se nejvíc s </a:t>
            </a:r>
            <a:r>
              <a:rPr lang="cs-CZ" sz="2520" dirty="0" err="1"/>
              <a:t>Cattelovou</a:t>
            </a:r>
            <a:r>
              <a:rPr lang="cs-CZ" sz="2520" dirty="0"/>
              <a:t> fluidní inteligencí</a:t>
            </a:r>
          </a:p>
          <a:p>
            <a:r>
              <a:rPr lang="cs-CZ" sz="2520" dirty="0"/>
              <a:t>Indukce pravidelnosti, aplikace</a:t>
            </a:r>
          </a:p>
          <a:p>
            <a:r>
              <a:rPr lang="cs-CZ" sz="2520" dirty="0"/>
              <a:t>Neverbální, </a:t>
            </a:r>
            <a:r>
              <a:rPr lang="cs-CZ" sz="2520" i="1" dirty="0"/>
              <a:t>menší</a:t>
            </a:r>
            <a:r>
              <a:rPr lang="cs-CZ" sz="2520" dirty="0"/>
              <a:t> vliv kultury</a:t>
            </a:r>
            <a:endParaRPr lang="en-GB" sz="2520" dirty="0"/>
          </a:p>
          <a:p>
            <a:endParaRPr lang="cs-CZ" sz="2425" dirty="0"/>
          </a:p>
          <a:p>
            <a:r>
              <a:rPr lang="cs-CZ" sz="2520" dirty="0"/>
              <a:t>CFT: </a:t>
            </a:r>
            <a:r>
              <a:rPr lang="cs-CZ" sz="2520" dirty="0" err="1"/>
              <a:t>Cattelův</a:t>
            </a:r>
            <a:r>
              <a:rPr lang="cs-CZ" sz="2520" dirty="0"/>
              <a:t> </a:t>
            </a:r>
            <a:r>
              <a:rPr lang="cs-CZ" sz="2520" dirty="0" err="1"/>
              <a:t>CultureFree</a:t>
            </a:r>
            <a:r>
              <a:rPr lang="cs-CZ" sz="2520" dirty="0"/>
              <a:t>(Fair)Test – dnes </a:t>
            </a:r>
            <a:r>
              <a:rPr lang="cs-CZ" sz="2520" dirty="0" err="1"/>
              <a:t>Cattelův</a:t>
            </a:r>
            <a:r>
              <a:rPr lang="cs-CZ" sz="2520" dirty="0"/>
              <a:t> test fluidní inteligence – CFT 20-R (</a:t>
            </a:r>
            <a:r>
              <a:rPr lang="cs-CZ" sz="2520" dirty="0" err="1"/>
              <a:t>Testcentrum</a:t>
            </a:r>
            <a:r>
              <a:rPr lang="cs-CZ" sz="2520" dirty="0"/>
              <a:t> 2015)</a:t>
            </a:r>
          </a:p>
          <a:p>
            <a:r>
              <a:rPr lang="cs-CZ" sz="2520" dirty="0" err="1"/>
              <a:t>Ravenovy</a:t>
            </a:r>
            <a:r>
              <a:rPr lang="cs-CZ" sz="2520" dirty="0"/>
              <a:t> standardní progresivní matice</a:t>
            </a:r>
            <a:r>
              <a:rPr lang="en-GB" sz="2520" dirty="0"/>
              <a:t> </a:t>
            </a:r>
            <a:r>
              <a:rPr lang="cs-CZ" sz="2520" dirty="0"/>
              <a:t>+ pokročilé, barevné</a:t>
            </a:r>
          </a:p>
          <a:p>
            <a:pPr lvl="1"/>
            <a:r>
              <a:rPr lang="cs-CZ" sz="2205" dirty="0"/>
              <a:t>CHC faktorová struktura složitější, než se zdá</a:t>
            </a:r>
          </a:p>
          <a:p>
            <a:pPr lvl="1"/>
            <a:r>
              <a:rPr lang="cs-CZ" sz="2205" dirty="0"/>
              <a:t>Podobní v KDM: Vídeňský maticový test, </a:t>
            </a:r>
            <a:r>
              <a:rPr lang="cs-CZ" sz="2205" dirty="0" err="1"/>
              <a:t>Bochumský</a:t>
            </a:r>
            <a:r>
              <a:rPr lang="cs-CZ" sz="2205" dirty="0"/>
              <a:t> BOMAT </a:t>
            </a:r>
          </a:p>
        </p:txBody>
      </p:sp>
    </p:spTree>
    <p:extLst>
      <p:ext uri="{BB962C8B-B14F-4D97-AF65-F5344CB8AC3E}">
        <p14:creationId xmlns:p14="http://schemas.microsoft.com/office/powerpoint/2010/main" val="598196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Změny v praxi od počátku 90. 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Od segregace k integraci (děti se specifickými výchovně vzdělávacími potřebami v hlavním vzdělávacím proudu)</a:t>
            </a:r>
          </a:p>
          <a:p>
            <a:pPr lvl="1"/>
            <a:r>
              <a:rPr lang="cs-CZ" dirty="0" smtClean="0"/>
              <a:t>Zásadní změna v „modelu žáka“</a:t>
            </a:r>
          </a:p>
          <a:p>
            <a:endParaRPr lang="cs-CZ" dirty="0" smtClean="0"/>
          </a:p>
          <a:p>
            <a:r>
              <a:rPr lang="cs-CZ" dirty="0" smtClean="0"/>
              <a:t>Psycholog pro školy vs. psycholog ve škole</a:t>
            </a:r>
          </a:p>
          <a:p>
            <a:r>
              <a:rPr lang="cs-CZ" dirty="0" smtClean="0"/>
              <a:t>Etablování </a:t>
            </a:r>
            <a:r>
              <a:rPr lang="cs-CZ" dirty="0" err="1" smtClean="0"/>
              <a:t>semiprofesí</a:t>
            </a:r>
            <a:r>
              <a:rPr lang="cs-CZ" dirty="0" smtClean="0"/>
              <a:t> a přesun některých diagnostických činností mimo profesní rámec psychologie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7251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724" b="1" dirty="0"/>
              <a:t>testy znalostí </a:t>
            </a:r>
            <a:br>
              <a:rPr lang="cs-CZ" sz="4724" b="1" dirty="0"/>
            </a:br>
            <a:r>
              <a:rPr lang="cs-CZ" sz="4724" b="1" dirty="0" err="1"/>
              <a:t>achievement</a:t>
            </a:r>
            <a:r>
              <a:rPr lang="cs-CZ" sz="4724" b="1" dirty="0"/>
              <a:t> </a:t>
            </a:r>
            <a:r>
              <a:rPr lang="cs-CZ" sz="4724" b="1" dirty="0" err="1"/>
              <a:t>tests</a:t>
            </a:r>
            <a:endParaRPr lang="cs-CZ" sz="4724" b="1" dirty="0"/>
          </a:p>
        </p:txBody>
      </p:sp>
      <p:sp>
        <p:nvSpPr>
          <p:cNvPr id="1048689" name="Zástupný symbol pro obsah 2"/>
          <p:cNvSpPr>
            <a:spLocks noGrp="1"/>
          </p:cNvSpPr>
          <p:nvPr>
            <p:ph idx="1"/>
          </p:nvPr>
        </p:nvSpPr>
        <p:spPr>
          <a:xfrm>
            <a:off x="504507" y="2361233"/>
            <a:ext cx="8567632" cy="5198441"/>
          </a:xfrm>
        </p:spPr>
        <p:txBody>
          <a:bodyPr>
            <a:normAutofit/>
          </a:bodyPr>
          <a:lstStyle/>
          <a:p>
            <a:r>
              <a:rPr lang="cs-CZ" sz="2362" dirty="0"/>
              <a:t>Nejčastěji používané testy (ne nutně v rukou psychologů)</a:t>
            </a:r>
          </a:p>
          <a:p>
            <a:r>
              <a:rPr lang="cs-CZ" sz="2362" dirty="0" err="1"/>
              <a:t>Ability</a:t>
            </a:r>
            <a:r>
              <a:rPr lang="cs-CZ" sz="2362" dirty="0"/>
              <a:t> (</a:t>
            </a:r>
            <a:r>
              <a:rPr lang="cs-CZ" sz="2362" dirty="0" err="1"/>
              <a:t>Gc</a:t>
            </a:r>
            <a:r>
              <a:rPr lang="cs-CZ" sz="2362" dirty="0"/>
              <a:t>) - </a:t>
            </a:r>
            <a:r>
              <a:rPr lang="cs-CZ" sz="2362" dirty="0" err="1"/>
              <a:t>achievement</a:t>
            </a:r>
            <a:r>
              <a:rPr lang="cs-CZ" sz="2362" dirty="0"/>
              <a:t> třeba vnímat jako kontinuum</a:t>
            </a:r>
          </a:p>
          <a:p>
            <a:endParaRPr lang="cs-CZ" sz="2362" dirty="0"/>
          </a:p>
          <a:p>
            <a:endParaRPr lang="cs-CZ" sz="2362" dirty="0"/>
          </a:p>
          <a:p>
            <a:r>
              <a:rPr lang="cs-CZ" sz="2362" dirty="0"/>
              <a:t>Národní znalostní testy – pro účely přijímání, či maturity, SAT</a:t>
            </a:r>
          </a:p>
          <a:p>
            <a:r>
              <a:rPr lang="cs-CZ" sz="2362" dirty="0"/>
              <a:t>Certifikační testy – př. atestace</a:t>
            </a:r>
          </a:p>
          <a:p>
            <a:r>
              <a:rPr lang="cs-CZ" sz="2362" dirty="0"/>
              <a:t>Mezinárodní srovnávací testy – př. PISA, TIMSS</a:t>
            </a:r>
          </a:p>
          <a:p>
            <a:r>
              <a:rPr lang="cs-CZ" sz="2362" dirty="0"/>
              <a:t>Znalostní testy jako součást inteligenčních baterií  - př. </a:t>
            </a:r>
            <a:r>
              <a:rPr lang="cs-CZ" sz="2362" dirty="0" err="1"/>
              <a:t>Woodcock</a:t>
            </a:r>
            <a:r>
              <a:rPr lang="cs-CZ" sz="2362" dirty="0"/>
              <a:t>-Johnson Ach</a:t>
            </a:r>
          </a:p>
          <a:p>
            <a:pPr lvl="1"/>
            <a:r>
              <a:rPr lang="cs-CZ" sz="2047" dirty="0"/>
              <a:t>zhruba čtení, psaní, počítání</a:t>
            </a:r>
          </a:p>
          <a:p>
            <a:r>
              <a:rPr lang="cs-CZ" sz="2362" dirty="0"/>
              <a:t>Učitelovy (didaktické) testy, </a:t>
            </a:r>
            <a:r>
              <a:rPr lang="cs-CZ" sz="2362" i="1" dirty="0"/>
              <a:t>testy pracovního výkonu</a:t>
            </a:r>
            <a:endParaRPr lang="cs-CZ" sz="2047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46553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724" b="1" dirty="0"/>
              <a:t>testy předpokladů</a:t>
            </a:r>
            <a:br>
              <a:rPr lang="cs-CZ" sz="4724" b="1" dirty="0"/>
            </a:br>
            <a:r>
              <a:rPr lang="cs-CZ" sz="4724" b="1" dirty="0" err="1"/>
              <a:t>aptitude</a:t>
            </a:r>
            <a:r>
              <a:rPr lang="cs-CZ" sz="4724" b="1" dirty="0"/>
              <a:t> </a:t>
            </a:r>
            <a:r>
              <a:rPr lang="cs-CZ" sz="4724" b="1" dirty="0" err="1"/>
              <a:t>tests</a:t>
            </a:r>
            <a:endParaRPr lang="cs-CZ" sz="4724" b="1" dirty="0"/>
          </a:p>
        </p:txBody>
      </p:sp>
      <p:sp>
        <p:nvSpPr>
          <p:cNvPr id="1048694" name="Zástupný symbol pro obsah 2"/>
          <p:cNvSpPr>
            <a:spLocks noGrp="1"/>
          </p:cNvSpPr>
          <p:nvPr>
            <p:ph idx="1"/>
          </p:nvPr>
        </p:nvSpPr>
        <p:spPr>
          <a:xfrm>
            <a:off x="504507" y="2361233"/>
            <a:ext cx="8901457" cy="4933804"/>
          </a:xfrm>
        </p:spPr>
        <p:txBody>
          <a:bodyPr>
            <a:normAutofit/>
          </a:bodyPr>
          <a:lstStyle/>
          <a:p>
            <a:r>
              <a:rPr lang="cs-CZ" sz="2520" dirty="0"/>
              <a:t>Inteligenční baterie zaměřené na předpoklady vykonávání určité činnosti</a:t>
            </a:r>
          </a:p>
          <a:p>
            <a:pPr lvl="1"/>
            <a:r>
              <a:rPr lang="cs-CZ" sz="2205" dirty="0"/>
              <a:t>Schopnostní i znalostní složka, někdy i osobnostní</a:t>
            </a:r>
          </a:p>
          <a:p>
            <a:r>
              <a:rPr lang="cs-CZ" sz="2520" dirty="0"/>
              <a:t>Studijní předpoklady – SAT,  TSP, </a:t>
            </a:r>
            <a:r>
              <a:rPr lang="cs-CZ" sz="2520" dirty="0" err="1"/>
              <a:t>Scio</a:t>
            </a:r>
            <a:endParaRPr lang="cs-CZ" sz="2520" dirty="0"/>
          </a:p>
          <a:p>
            <a:r>
              <a:rPr lang="cs-CZ" sz="2520" dirty="0"/>
              <a:t>Profesní předpoklady – </a:t>
            </a:r>
          </a:p>
          <a:p>
            <a:pPr lvl="1"/>
            <a:r>
              <a:rPr lang="cs-CZ" sz="2205" dirty="0" err="1"/>
              <a:t>Differential</a:t>
            </a:r>
            <a:r>
              <a:rPr lang="cs-CZ" sz="2205" dirty="0"/>
              <a:t> </a:t>
            </a:r>
            <a:r>
              <a:rPr lang="cs-CZ" sz="2205" dirty="0" err="1"/>
              <a:t>Aptitude</a:t>
            </a:r>
            <a:r>
              <a:rPr lang="cs-CZ" sz="2205" dirty="0"/>
              <a:t> Test, </a:t>
            </a:r>
            <a:r>
              <a:rPr lang="cs-CZ" sz="2205" dirty="0" err="1"/>
              <a:t>Wiesen</a:t>
            </a:r>
            <a:r>
              <a:rPr lang="cs-CZ" sz="2205" dirty="0"/>
              <a:t> Test </a:t>
            </a:r>
            <a:r>
              <a:rPr lang="cs-CZ" sz="2205" dirty="0" err="1"/>
              <a:t>of</a:t>
            </a:r>
            <a:r>
              <a:rPr lang="cs-CZ" sz="2205" dirty="0"/>
              <a:t> </a:t>
            </a:r>
            <a:r>
              <a:rPr lang="cs-CZ" sz="2205" dirty="0" err="1"/>
              <a:t>Mechanical</a:t>
            </a:r>
            <a:r>
              <a:rPr lang="cs-CZ" sz="2205" dirty="0"/>
              <a:t> </a:t>
            </a:r>
            <a:r>
              <a:rPr lang="cs-CZ" sz="2205" dirty="0" err="1"/>
              <a:t>Aptitude</a:t>
            </a:r>
            <a:r>
              <a:rPr lang="cs-CZ" sz="2205" dirty="0"/>
              <a:t>,</a:t>
            </a:r>
          </a:p>
          <a:p>
            <a:pPr lvl="1"/>
            <a:r>
              <a:rPr lang="cs-CZ" sz="2205" dirty="0"/>
              <a:t>česky např.  GMA-Hodnocení manažerských předpokladů, SKASUK, </a:t>
            </a:r>
            <a:r>
              <a:rPr lang="pl-PL" sz="2205" dirty="0"/>
              <a:t>MTA - Mechanické a technické porozumění</a:t>
            </a:r>
            <a:endParaRPr lang="cs-CZ" sz="2205" dirty="0"/>
          </a:p>
          <a:p>
            <a:pPr lvl="1"/>
            <a:r>
              <a:rPr lang="cs-CZ" sz="2205" dirty="0"/>
              <a:t>ve smyslu užívání </a:t>
            </a:r>
            <a:r>
              <a:rPr lang="cs-CZ" sz="2205" dirty="0" err="1"/>
              <a:t>Amthauerův</a:t>
            </a:r>
            <a:r>
              <a:rPr lang="cs-CZ" sz="2205" dirty="0"/>
              <a:t> Test struktury inteligence IST2000R </a:t>
            </a:r>
          </a:p>
        </p:txBody>
      </p:sp>
    </p:spTree>
    <p:extLst>
      <p:ext uri="{BB962C8B-B14F-4D97-AF65-F5344CB8AC3E}">
        <p14:creationId xmlns:p14="http://schemas.microsoft.com/office/powerpoint/2010/main" val="9686378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err="1"/>
              <a:t>Wiesenův</a:t>
            </a:r>
            <a:r>
              <a:rPr lang="cs-CZ" sz="4000" dirty="0"/>
              <a:t> test mechanických předpokladů</a:t>
            </a:r>
            <a:br>
              <a:rPr lang="cs-CZ" sz="4000" dirty="0"/>
            </a:br>
            <a:r>
              <a:rPr lang="cs-CZ" sz="4000" dirty="0"/>
              <a:t>(1999</a:t>
            </a:r>
            <a:r>
              <a:rPr lang="cs-CZ" sz="4000" dirty="0" smtClean="0"/>
              <a:t>)</a:t>
            </a:r>
            <a:endParaRPr lang="cs-CZ" sz="4000" dirty="0"/>
          </a:p>
        </p:txBody>
      </p:sp>
      <p:sp>
        <p:nvSpPr>
          <p:cNvPr id="1048696" name="Zástupný symbol pro obsah 2"/>
          <p:cNvSpPr>
            <a:spLocks noGrp="1"/>
          </p:cNvSpPr>
          <p:nvPr>
            <p:ph idx="1"/>
          </p:nvPr>
        </p:nvSpPr>
        <p:spPr>
          <a:xfrm>
            <a:off x="504507" y="2361233"/>
            <a:ext cx="8567632" cy="4820410"/>
          </a:xfrm>
        </p:spPr>
        <p:txBody>
          <a:bodyPr>
            <a:normAutofit lnSpcReduction="10000"/>
          </a:bodyPr>
          <a:lstStyle/>
          <a:p>
            <a:pPr>
              <a:spcAft>
                <a:spcPts val="472"/>
              </a:spcAft>
            </a:pPr>
            <a:r>
              <a:rPr lang="cs-CZ" sz="2205" dirty="0"/>
              <a:t>Na objektech z kuchyně, domácnosti a odjinud…</a:t>
            </a:r>
          </a:p>
          <a:p>
            <a:pPr>
              <a:spcAft>
                <a:spcPts val="472"/>
              </a:spcAft>
            </a:pPr>
            <a:r>
              <a:rPr lang="cs-CZ" sz="2205" dirty="0"/>
              <a:t>Principy</a:t>
            </a:r>
          </a:p>
          <a:p>
            <a:pPr lvl="1">
              <a:spcAft>
                <a:spcPts val="472"/>
              </a:spcAft>
            </a:pPr>
            <a:r>
              <a:rPr lang="cs-CZ" sz="1890" dirty="0"/>
              <a:t>jednoduché stroje</a:t>
            </a:r>
          </a:p>
          <a:p>
            <a:pPr lvl="1">
              <a:spcAft>
                <a:spcPts val="472"/>
              </a:spcAft>
            </a:pPr>
            <a:r>
              <a:rPr lang="cs-CZ" sz="1890" dirty="0"/>
              <a:t>pochyb objektů (setrvačnost, ozubená kola, tekutiny)</a:t>
            </a:r>
          </a:p>
          <a:p>
            <a:pPr lvl="1">
              <a:spcAft>
                <a:spcPts val="472"/>
              </a:spcAft>
            </a:pPr>
            <a:r>
              <a:rPr lang="cs-CZ" sz="1890" dirty="0"/>
              <a:t>gravitace, těžiště</a:t>
            </a:r>
          </a:p>
          <a:p>
            <a:pPr lvl="1">
              <a:spcAft>
                <a:spcPts val="472"/>
              </a:spcAft>
            </a:pPr>
            <a:r>
              <a:rPr lang="cs-CZ" sz="1890" dirty="0"/>
              <a:t>elektrický proud, obvod</a:t>
            </a:r>
          </a:p>
          <a:p>
            <a:pPr lvl="1">
              <a:spcAft>
                <a:spcPts val="472"/>
              </a:spcAft>
            </a:pPr>
            <a:r>
              <a:rPr lang="cs-CZ" sz="1890" dirty="0"/>
              <a:t>přenos tepla</a:t>
            </a:r>
          </a:p>
          <a:p>
            <a:pPr lvl="1">
              <a:spcAft>
                <a:spcPts val="472"/>
              </a:spcAft>
            </a:pPr>
            <a:r>
              <a:rPr lang="cs-CZ" sz="1890" dirty="0"/>
              <a:t>fyzikální vlastnosti materiálů</a:t>
            </a:r>
          </a:p>
          <a:p>
            <a:pPr lvl="1">
              <a:spcAft>
                <a:spcPts val="472"/>
              </a:spcAft>
            </a:pPr>
            <a:r>
              <a:rPr lang="cs-CZ" sz="1890" dirty="0"/>
              <a:t>různé</a:t>
            </a:r>
          </a:p>
          <a:p>
            <a:pPr lvl="1">
              <a:spcAft>
                <a:spcPts val="472"/>
              </a:spcAft>
            </a:pPr>
            <a:r>
              <a:rPr lang="cs-CZ" sz="1890" dirty="0"/>
              <a:t>akademické</a:t>
            </a:r>
          </a:p>
          <a:p>
            <a:pPr>
              <a:spcAft>
                <a:spcPts val="472"/>
              </a:spcAft>
            </a:pPr>
            <a:r>
              <a:rPr lang="cs-CZ" sz="2205" dirty="0" err="1"/>
              <a:t>Genderově</a:t>
            </a:r>
            <a:r>
              <a:rPr lang="cs-CZ" sz="2205" dirty="0"/>
              <a:t> korektní -  muži a ženy dosahují stejných výsledků</a:t>
            </a:r>
          </a:p>
        </p:txBody>
      </p:sp>
    </p:spTree>
    <p:extLst>
      <p:ext uri="{BB962C8B-B14F-4D97-AF65-F5344CB8AC3E}">
        <p14:creationId xmlns:p14="http://schemas.microsoft.com/office/powerpoint/2010/main" val="25279229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724" b="1" dirty="0"/>
              <a:t>Kreativita</a:t>
            </a:r>
          </a:p>
        </p:txBody>
      </p:sp>
      <p:sp>
        <p:nvSpPr>
          <p:cNvPr id="1048698" name="Zástupný symbol pro obsah 2"/>
          <p:cNvSpPr>
            <a:spLocks noGrp="1"/>
          </p:cNvSpPr>
          <p:nvPr>
            <p:ph idx="1"/>
          </p:nvPr>
        </p:nvSpPr>
        <p:spPr>
          <a:xfrm>
            <a:off x="504507" y="2305721"/>
            <a:ext cx="9298334" cy="5159407"/>
          </a:xfrm>
        </p:spPr>
        <p:txBody>
          <a:bodyPr>
            <a:normAutofit lnSpcReduction="10000"/>
          </a:bodyPr>
          <a:lstStyle/>
          <a:p>
            <a:r>
              <a:rPr lang="cs-CZ" sz="2205" dirty="0"/>
              <a:t>Velké množství existujících testů. Podobné principy v kresebné či verbální podobě</a:t>
            </a:r>
          </a:p>
          <a:p>
            <a:r>
              <a:rPr lang="cs-CZ" sz="2205" i="1" dirty="0" err="1"/>
              <a:t>Fluence</a:t>
            </a:r>
            <a:r>
              <a:rPr lang="cs-CZ" sz="2205" dirty="0"/>
              <a:t> – kvantita produkce</a:t>
            </a:r>
          </a:p>
          <a:p>
            <a:r>
              <a:rPr lang="cs-CZ" sz="2205" i="1" dirty="0"/>
              <a:t>Flexibilita</a:t>
            </a:r>
            <a:r>
              <a:rPr lang="cs-CZ" sz="2205" dirty="0"/>
              <a:t> – množství typově odlišných řešení</a:t>
            </a:r>
          </a:p>
          <a:p>
            <a:r>
              <a:rPr lang="cs-CZ" sz="2205" i="1" dirty="0" err="1"/>
              <a:t>Elaborace</a:t>
            </a:r>
            <a:r>
              <a:rPr lang="cs-CZ" sz="2205" dirty="0"/>
              <a:t> – pozornost k detailu, (pro/vy)pracování</a:t>
            </a:r>
          </a:p>
          <a:p>
            <a:r>
              <a:rPr lang="cs-CZ" sz="2205" i="1" dirty="0"/>
              <a:t>Originalita</a:t>
            </a:r>
            <a:r>
              <a:rPr lang="cs-CZ" sz="2205" dirty="0"/>
              <a:t> – jedinečnost řešení</a:t>
            </a:r>
          </a:p>
          <a:p>
            <a:r>
              <a:rPr lang="cs-CZ" sz="2205" dirty="0"/>
              <a:t>Také překročení nepsaných, implicitní omezení zadání</a:t>
            </a:r>
          </a:p>
          <a:p>
            <a:endParaRPr lang="cs-CZ" sz="2205" dirty="0"/>
          </a:p>
          <a:p>
            <a:r>
              <a:rPr lang="cs-CZ" sz="2205" dirty="0" err="1"/>
              <a:t>Guilfordovy</a:t>
            </a:r>
            <a:r>
              <a:rPr lang="cs-CZ" sz="2205" dirty="0"/>
              <a:t> testy - </a:t>
            </a:r>
            <a:r>
              <a:rPr lang="cs-CZ" sz="1575" dirty="0"/>
              <a:t>http://psychology.jrank.org/pages/155/Creativity-Tests.html</a:t>
            </a:r>
          </a:p>
          <a:p>
            <a:r>
              <a:rPr lang="cs-CZ" sz="2205" dirty="0" err="1"/>
              <a:t>Torranceho</a:t>
            </a:r>
            <a:r>
              <a:rPr lang="cs-CZ" sz="2205" dirty="0"/>
              <a:t> testy (</a:t>
            </a:r>
            <a:r>
              <a:rPr lang="en-US" sz="2205" dirty="0"/>
              <a:t>Torrance Tests of Creative Thinking</a:t>
            </a:r>
            <a:r>
              <a:rPr lang="cs-CZ" sz="2205" dirty="0"/>
              <a:t>, </a:t>
            </a:r>
            <a:r>
              <a:rPr lang="en-US" sz="2205" dirty="0"/>
              <a:t>TTCT</a:t>
            </a:r>
            <a:r>
              <a:rPr lang="cs-CZ" sz="2205" dirty="0"/>
              <a:t>, Eva Jurčová</a:t>
            </a:r>
            <a:r>
              <a:rPr lang="en-US" sz="2205" dirty="0"/>
              <a:t>)</a:t>
            </a:r>
            <a:endParaRPr lang="cs-CZ" sz="2205" dirty="0"/>
          </a:p>
          <a:p>
            <a:r>
              <a:rPr lang="cs-CZ" sz="2205" dirty="0"/>
              <a:t>Urbanův figurální test tvořivého myšlení</a:t>
            </a:r>
          </a:p>
          <a:p>
            <a:r>
              <a:rPr lang="cs-CZ" sz="2205" dirty="0"/>
              <a:t>Eva Pavlíková – Test hravé tvořivosti, THT</a:t>
            </a:r>
          </a:p>
          <a:p>
            <a:r>
              <a:rPr lang="en-US" altLang="zh-CN" sz="2205" dirty="0"/>
              <a:t>EPoC</a:t>
            </a:r>
            <a:endParaRPr lang="zh-CN" altLang="en-US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757021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780" dirty="0"/>
              <a:t>Testy užívané specificky</a:t>
            </a:r>
            <a:br>
              <a:rPr lang="cs-CZ" sz="3780" dirty="0"/>
            </a:br>
            <a:r>
              <a:rPr lang="cs-CZ" sz="3780" dirty="0"/>
              <a:t>V Neuropsychologickém vyšetření </a:t>
            </a:r>
          </a:p>
        </p:txBody>
      </p:sp>
      <p:sp>
        <p:nvSpPr>
          <p:cNvPr id="1048700" name="Zástupný symbol pro obsah 2"/>
          <p:cNvSpPr>
            <a:spLocks noGrp="1"/>
          </p:cNvSpPr>
          <p:nvPr>
            <p:ph idx="1"/>
          </p:nvPr>
        </p:nvSpPr>
        <p:spPr>
          <a:xfrm>
            <a:off x="504507" y="2361233"/>
            <a:ext cx="8567632" cy="4707017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Dříve testy „</a:t>
            </a:r>
            <a:r>
              <a:rPr lang="cs-CZ" dirty="0" err="1"/>
              <a:t>organicity</a:t>
            </a:r>
            <a:r>
              <a:rPr lang="cs-CZ" dirty="0"/>
              <a:t>“</a:t>
            </a:r>
          </a:p>
          <a:p>
            <a:r>
              <a:rPr lang="cs-CZ" dirty="0"/>
              <a:t>Hlavní účel </a:t>
            </a:r>
            <a:r>
              <a:rPr lang="cs-CZ" dirty="0" err="1"/>
              <a:t>NPs</a:t>
            </a:r>
            <a:r>
              <a:rPr lang="cs-CZ" dirty="0"/>
              <a:t> vyšetření se díky zobrazovacím technikám přesouvá od diagnostiky poškození mozku k funkční diagnostice, plánování terapie monitorování, rehabilitaci. </a:t>
            </a:r>
          </a:p>
          <a:p>
            <a:r>
              <a:rPr lang="cs-CZ" dirty="0"/>
              <a:t>Celosvětově 2+1 velké přístupy</a:t>
            </a:r>
          </a:p>
          <a:p>
            <a:pPr lvl="1"/>
            <a:r>
              <a:rPr lang="cs-CZ" dirty="0" err="1"/>
              <a:t>Luria</a:t>
            </a:r>
            <a:r>
              <a:rPr lang="cs-CZ" dirty="0"/>
              <a:t>-Nebraska </a:t>
            </a:r>
            <a:r>
              <a:rPr lang="cs-CZ" dirty="0" err="1"/>
              <a:t>npsy</a:t>
            </a:r>
            <a:r>
              <a:rPr lang="cs-CZ" dirty="0"/>
              <a:t> baterie – kvalitativní indikátory</a:t>
            </a:r>
          </a:p>
          <a:p>
            <a:pPr lvl="1"/>
            <a:r>
              <a:rPr lang="cs-CZ" dirty="0" err="1"/>
              <a:t>Halstead-Reitan</a:t>
            </a:r>
            <a:r>
              <a:rPr lang="cs-CZ" dirty="0"/>
              <a:t> </a:t>
            </a:r>
            <a:r>
              <a:rPr lang="cs-CZ" dirty="0" err="1"/>
              <a:t>npsy</a:t>
            </a:r>
            <a:r>
              <a:rPr lang="cs-CZ" dirty="0"/>
              <a:t> baterie – hodnocení podle norem</a:t>
            </a:r>
          </a:p>
          <a:p>
            <a:pPr lvl="1"/>
            <a:r>
              <a:rPr lang="cs-CZ" dirty="0"/>
              <a:t>Bostonský procesuální přístup – flexibilní zaměřený na funkci</a:t>
            </a:r>
          </a:p>
          <a:p>
            <a:r>
              <a:rPr lang="cs-CZ" dirty="0"/>
              <a:t>Reálně má většina pracovišť svou vlastní flexibilně užívanou baterii </a:t>
            </a:r>
          </a:p>
        </p:txBody>
      </p:sp>
    </p:spTree>
    <p:extLst>
      <p:ext uri="{BB962C8B-B14F-4D97-AF65-F5344CB8AC3E}">
        <p14:creationId xmlns:p14="http://schemas.microsoft.com/office/powerpoint/2010/main" val="33154875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80" b="1" dirty="0"/>
              <a:t>Testy „</a:t>
            </a:r>
            <a:r>
              <a:rPr lang="cs-CZ" sz="3780" b="1" dirty="0" err="1"/>
              <a:t>organicity</a:t>
            </a:r>
            <a:r>
              <a:rPr lang="cs-CZ" sz="3780" b="1" dirty="0"/>
              <a:t>“</a:t>
            </a:r>
          </a:p>
        </p:txBody>
      </p:sp>
      <p:sp>
        <p:nvSpPr>
          <p:cNvPr id="1048708" name="Zástupný symbol pro obsah 2"/>
          <p:cNvSpPr>
            <a:spLocks noGrp="1"/>
          </p:cNvSpPr>
          <p:nvPr>
            <p:ph idx="1"/>
          </p:nvPr>
        </p:nvSpPr>
        <p:spPr>
          <a:xfrm>
            <a:off x="504507" y="2361233"/>
            <a:ext cx="8567632" cy="4933804"/>
          </a:xfrm>
        </p:spPr>
        <p:txBody>
          <a:bodyPr>
            <a:normAutofit fontScale="96032" lnSpcReduction="10000"/>
          </a:bodyPr>
          <a:lstStyle/>
          <a:p>
            <a:r>
              <a:rPr lang="cs-CZ" sz="2520" dirty="0" err="1"/>
              <a:t>Bender-Gestalt</a:t>
            </a:r>
            <a:r>
              <a:rPr lang="cs-CZ" sz="2520" dirty="0"/>
              <a:t> Test</a:t>
            </a:r>
          </a:p>
          <a:p>
            <a:pPr lvl="1"/>
            <a:r>
              <a:rPr lang="cs-CZ" sz="2205" dirty="0"/>
              <a:t>Kopírování 9 geometrických obrazců</a:t>
            </a:r>
          </a:p>
          <a:p>
            <a:pPr lvl="1"/>
            <a:r>
              <a:rPr lang="cs-CZ" sz="2205" dirty="0"/>
              <a:t>Sleduje se: Perseverace, rotace, přerušení, přidání, oddělení, neuzavření….</a:t>
            </a:r>
          </a:p>
          <a:p>
            <a:pPr lvl="1"/>
            <a:r>
              <a:rPr lang="cs-CZ" sz="2205" dirty="0"/>
              <a:t>Různé interpretační systémy, nově v KDM např. Koppitz2</a:t>
            </a:r>
          </a:p>
          <a:p>
            <a:r>
              <a:rPr lang="cs-CZ" sz="2520" dirty="0" err="1"/>
              <a:t>Bentonův</a:t>
            </a:r>
            <a:r>
              <a:rPr lang="cs-CZ" sz="2520" dirty="0"/>
              <a:t> vizuálně retenční test</a:t>
            </a:r>
          </a:p>
          <a:p>
            <a:pPr lvl="1"/>
            <a:r>
              <a:rPr lang="cs-CZ" sz="2205" dirty="0"/>
              <a:t>Opět kreslení geometrických obrazců, přidán prvek paměti</a:t>
            </a:r>
          </a:p>
          <a:p>
            <a:r>
              <a:rPr lang="cs-CZ" sz="2520" dirty="0" err="1"/>
              <a:t>Grassiho</a:t>
            </a:r>
            <a:r>
              <a:rPr lang="cs-CZ" sz="2520" dirty="0"/>
              <a:t> test </a:t>
            </a:r>
            <a:r>
              <a:rPr lang="cs-CZ" sz="2520" dirty="0" err="1"/>
              <a:t>organicity</a:t>
            </a:r>
            <a:endParaRPr lang="cs-CZ" sz="2520" dirty="0"/>
          </a:p>
          <a:p>
            <a:pPr lvl="1"/>
            <a:r>
              <a:rPr lang="cs-CZ" sz="2205" dirty="0"/>
              <a:t>3D </a:t>
            </a:r>
            <a:r>
              <a:rPr lang="cs-CZ" sz="2205" dirty="0" err="1"/>
              <a:t>Kohsovy</a:t>
            </a:r>
            <a:r>
              <a:rPr lang="cs-CZ" sz="2205" dirty="0"/>
              <a:t> kostky</a:t>
            </a:r>
          </a:p>
          <a:p>
            <a:endParaRPr lang="cs-CZ" dirty="0"/>
          </a:p>
          <a:p>
            <a:r>
              <a:rPr lang="cs-CZ" dirty="0"/>
              <a:t>Dnes postupně užívány méně a méně a vytlačuje je ROCF.</a:t>
            </a:r>
          </a:p>
        </p:txBody>
      </p:sp>
    </p:spTree>
    <p:extLst>
      <p:ext uri="{BB962C8B-B14F-4D97-AF65-F5344CB8AC3E}">
        <p14:creationId xmlns:p14="http://schemas.microsoft.com/office/powerpoint/2010/main" val="33808281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724" b="1" dirty="0"/>
              <a:t>testy exekutivních funkcí</a:t>
            </a:r>
          </a:p>
        </p:txBody>
      </p:sp>
      <p:sp>
        <p:nvSpPr>
          <p:cNvPr id="1048710" name="Zástupný symbol pro obsah 2"/>
          <p:cNvSpPr>
            <a:spLocks noGrp="1"/>
          </p:cNvSpPr>
          <p:nvPr>
            <p:ph idx="1"/>
          </p:nvPr>
        </p:nvSpPr>
        <p:spPr>
          <a:xfrm>
            <a:off x="504507" y="2361233"/>
            <a:ext cx="9128244" cy="4707017"/>
          </a:xfrm>
        </p:spPr>
        <p:txBody>
          <a:bodyPr>
            <a:normAutofit/>
          </a:bodyPr>
          <a:lstStyle/>
          <a:p>
            <a:r>
              <a:rPr lang="cs-CZ" sz="2520" dirty="0"/>
              <a:t>Schopnost regulovat a zaměřit své chování k určitému (svému) cíli – vůle, plánování, jednání. </a:t>
            </a:r>
            <a:r>
              <a:rPr lang="cs-CZ" sz="2520" dirty="0" err="1"/>
              <a:t>Self-initiated</a:t>
            </a:r>
            <a:r>
              <a:rPr lang="cs-CZ" sz="2520" dirty="0"/>
              <a:t>.</a:t>
            </a:r>
          </a:p>
          <a:p>
            <a:r>
              <a:rPr lang="cs-CZ" sz="2520" dirty="0"/>
              <a:t>EF testovány obvykle kombinací více úkolů</a:t>
            </a:r>
          </a:p>
          <a:p>
            <a:pPr lvl="1"/>
            <a:r>
              <a:rPr lang="cs-CZ" sz="2205" dirty="0"/>
              <a:t>go/no-go úkoly</a:t>
            </a:r>
          </a:p>
          <a:p>
            <a:pPr lvl="1"/>
            <a:r>
              <a:rPr lang="cs-CZ" sz="2205" dirty="0"/>
              <a:t>dotazování na plány</a:t>
            </a:r>
          </a:p>
          <a:p>
            <a:pPr lvl="1"/>
            <a:r>
              <a:rPr lang="cs-CZ" sz="2205" dirty="0"/>
              <a:t>verbální </a:t>
            </a:r>
            <a:r>
              <a:rPr lang="cs-CZ" sz="2205" dirty="0" err="1"/>
              <a:t>fluence</a:t>
            </a:r>
            <a:r>
              <a:rPr lang="cs-CZ" sz="2205" dirty="0"/>
              <a:t> (perseverace, selhání vyhledávací strategie)</a:t>
            </a:r>
          </a:p>
          <a:p>
            <a:r>
              <a:rPr lang="cs-CZ" sz="2520" dirty="0"/>
              <a:t>Specifičtější testy (podle Preisse a kol.)</a:t>
            </a:r>
          </a:p>
          <a:p>
            <a:pPr lvl="1"/>
            <a:r>
              <a:rPr lang="cs-CZ" sz="2205" dirty="0"/>
              <a:t>Test tvorby rodokmenu (</a:t>
            </a:r>
            <a:r>
              <a:rPr lang="cs-CZ" sz="2205" dirty="0" err="1"/>
              <a:t>Family</a:t>
            </a:r>
            <a:r>
              <a:rPr lang="cs-CZ" sz="2205" dirty="0"/>
              <a:t> </a:t>
            </a:r>
            <a:r>
              <a:rPr lang="cs-CZ" sz="2205" dirty="0" err="1"/>
              <a:t>Tree</a:t>
            </a:r>
            <a:r>
              <a:rPr lang="cs-CZ" sz="2205" dirty="0"/>
              <a:t> Test), </a:t>
            </a:r>
            <a:r>
              <a:rPr lang="cs-CZ" sz="2205" dirty="0">
                <a:hlinkClick r:id="rId2"/>
              </a:rPr>
              <a:t>http://vyzkum.jinak.cz/fttest</a:t>
            </a:r>
            <a:endParaRPr lang="cs-CZ" sz="2205" dirty="0"/>
          </a:p>
          <a:p>
            <a:pPr lvl="1"/>
            <a:r>
              <a:rPr lang="cs-CZ" sz="2205" dirty="0"/>
              <a:t>Wisconsinský test třídění karet (WCST, v KDM i </a:t>
            </a:r>
            <a:r>
              <a:rPr lang="cs-CZ" sz="2205" dirty="0" err="1"/>
              <a:t>Pebl</a:t>
            </a:r>
            <a:r>
              <a:rPr lang="cs-CZ" sz="2205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44957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96" y="2645901"/>
            <a:ext cx="10008467" cy="203389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2763426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724" b="1" dirty="0"/>
              <a:t>SNAHA, AGRAVACE, (DIS)simulace </a:t>
            </a:r>
            <a:r>
              <a:rPr lang="cs-CZ" sz="3465" b="1" dirty="0"/>
              <a:t>(MALINGERING)</a:t>
            </a:r>
            <a:endParaRPr lang="cs-CZ" sz="4724" b="1" dirty="0"/>
          </a:p>
        </p:txBody>
      </p:sp>
      <p:sp>
        <p:nvSpPr>
          <p:cNvPr id="1048712" name="Zástupný symbol pro obsah 2"/>
          <p:cNvSpPr>
            <a:spLocks noGrp="1"/>
          </p:cNvSpPr>
          <p:nvPr>
            <p:ph idx="1"/>
          </p:nvPr>
        </p:nvSpPr>
        <p:spPr>
          <a:xfrm>
            <a:off x="504507" y="2361234"/>
            <a:ext cx="9241637" cy="4990500"/>
          </a:xfrm>
        </p:spPr>
        <p:txBody>
          <a:bodyPr>
            <a:normAutofit fontScale="88532" lnSpcReduction="20000"/>
          </a:bodyPr>
          <a:lstStyle/>
          <a:p>
            <a:r>
              <a:rPr lang="cs-CZ" sz="2520" dirty="0"/>
              <a:t>Pozorování během vyšetření, motivace, úsilí, snaha.</a:t>
            </a:r>
          </a:p>
          <a:p>
            <a:r>
              <a:rPr lang="cs-CZ" sz="2520" dirty="0"/>
              <a:t>V úkolu, který je velmi snadný i pro klinickou populaci selžou více, než je pravděpodobně možné, či obvyklé</a:t>
            </a:r>
          </a:p>
          <a:p>
            <a:pPr lvl="1"/>
            <a:r>
              <a:rPr lang="cs-CZ" sz="2205" dirty="0"/>
              <a:t>Mince v ruce (</a:t>
            </a:r>
            <a:r>
              <a:rPr lang="cs-CZ" sz="2205" dirty="0" err="1"/>
              <a:t>Kapur</a:t>
            </a:r>
            <a:r>
              <a:rPr lang="cs-CZ" sz="2205" dirty="0"/>
              <a:t> 1994 – Preiss 2012), podpořeno normami</a:t>
            </a:r>
          </a:p>
          <a:p>
            <a:pPr lvl="1"/>
            <a:r>
              <a:rPr lang="cs-CZ" sz="2205" dirty="0"/>
              <a:t>Opakování čísel ve WAIS – </a:t>
            </a:r>
            <a:r>
              <a:rPr lang="cs-CZ" sz="2205" dirty="0" err="1"/>
              <a:t>Reliable</a:t>
            </a:r>
            <a:r>
              <a:rPr lang="cs-CZ" sz="2205" dirty="0"/>
              <a:t> </a:t>
            </a:r>
            <a:r>
              <a:rPr lang="cs-CZ" sz="2205" dirty="0" err="1"/>
              <a:t>digit</a:t>
            </a:r>
            <a:r>
              <a:rPr lang="cs-CZ" sz="2205" dirty="0"/>
              <a:t> </a:t>
            </a:r>
            <a:r>
              <a:rPr lang="cs-CZ" sz="2205" dirty="0" err="1"/>
              <a:t>span</a:t>
            </a:r>
            <a:r>
              <a:rPr lang="cs-CZ" sz="2205" dirty="0"/>
              <a:t> </a:t>
            </a:r>
          </a:p>
          <a:p>
            <a:pPr lvl="1"/>
            <a:r>
              <a:rPr lang="cs-CZ" sz="2205" dirty="0"/>
              <a:t>Logická paměť ve WMS</a:t>
            </a:r>
          </a:p>
          <a:p>
            <a:r>
              <a:rPr lang="cs-CZ" sz="2425" dirty="0"/>
              <a:t>Inventáře plauzibilních avšak nepravděpodobných příznaků patologie</a:t>
            </a:r>
          </a:p>
          <a:p>
            <a:pPr lvl="1"/>
            <a:r>
              <a:rPr lang="cs-CZ" sz="2205" dirty="0"/>
              <a:t>SIMS – </a:t>
            </a:r>
            <a:r>
              <a:rPr lang="cs-CZ" sz="2205" dirty="0" err="1"/>
              <a:t>Structured</a:t>
            </a:r>
            <a:r>
              <a:rPr lang="cs-CZ" sz="2205" dirty="0"/>
              <a:t> Inventory </a:t>
            </a:r>
            <a:r>
              <a:rPr lang="cs-CZ" sz="2205" dirty="0" err="1"/>
              <a:t>of</a:t>
            </a:r>
            <a:r>
              <a:rPr lang="cs-CZ" sz="2205" dirty="0"/>
              <a:t> </a:t>
            </a:r>
            <a:r>
              <a:rPr lang="cs-CZ" sz="2205" dirty="0" err="1"/>
              <a:t>Malingered</a:t>
            </a:r>
            <a:r>
              <a:rPr lang="cs-CZ" sz="2205" dirty="0"/>
              <a:t> </a:t>
            </a:r>
            <a:r>
              <a:rPr lang="cs-CZ" sz="2205" dirty="0" err="1"/>
              <a:t>Symptomatology</a:t>
            </a:r>
            <a:endParaRPr lang="cs-CZ" sz="2205" dirty="0"/>
          </a:p>
          <a:p>
            <a:r>
              <a:rPr lang="cs-CZ" sz="2425" dirty="0"/>
              <a:t>Snaha o sociálně žádoucí odpovídání</a:t>
            </a:r>
          </a:p>
          <a:p>
            <a:pPr lvl="1"/>
            <a:r>
              <a:rPr lang="cs-CZ" sz="2205" dirty="0"/>
              <a:t>Validizační škály, škály lži v osobnostních inventářích (</a:t>
            </a:r>
            <a:r>
              <a:rPr lang="cs-CZ" sz="2205" dirty="0" err="1"/>
              <a:t>Eysenck</a:t>
            </a:r>
            <a:r>
              <a:rPr lang="cs-CZ" sz="2205" dirty="0"/>
              <a:t>, MMPI..) – konzistence odpovědí, nepravděpodobnost</a:t>
            </a:r>
          </a:p>
          <a:p>
            <a:pPr lvl="1"/>
            <a:r>
              <a:rPr lang="cs-CZ" sz="2205" dirty="0"/>
              <a:t>BIDR(-CZ) – </a:t>
            </a:r>
            <a:r>
              <a:rPr lang="cs-CZ" sz="2205" dirty="0" err="1"/>
              <a:t>Balanced</a:t>
            </a:r>
            <a:r>
              <a:rPr lang="cs-CZ" sz="2205" dirty="0"/>
              <a:t> Inventory </a:t>
            </a:r>
            <a:r>
              <a:rPr lang="cs-CZ" sz="2205" dirty="0" err="1"/>
              <a:t>of</a:t>
            </a:r>
            <a:r>
              <a:rPr lang="cs-CZ" sz="2205" dirty="0"/>
              <a:t> </a:t>
            </a:r>
            <a:r>
              <a:rPr lang="cs-CZ" sz="2205" dirty="0" err="1"/>
              <a:t>Desirable</a:t>
            </a:r>
            <a:r>
              <a:rPr lang="cs-CZ" sz="2205" dirty="0"/>
              <a:t> </a:t>
            </a:r>
            <a:r>
              <a:rPr lang="cs-CZ" sz="2205" dirty="0" err="1"/>
              <a:t>Responding</a:t>
            </a:r>
            <a:r>
              <a:rPr lang="cs-CZ" sz="2205" dirty="0"/>
              <a:t> (</a:t>
            </a:r>
            <a:r>
              <a:rPr lang="cs-CZ" sz="2205" dirty="0" err="1"/>
              <a:t>Paulhus</a:t>
            </a:r>
            <a:r>
              <a:rPr lang="cs-CZ" sz="2205" dirty="0"/>
              <a:t>)</a:t>
            </a:r>
          </a:p>
          <a:p>
            <a:r>
              <a:rPr lang="cs-CZ" sz="1811" dirty="0">
                <a:hlinkClick r:id="rId3"/>
              </a:rPr>
              <a:t>Kenneth Pope </a:t>
            </a:r>
            <a:r>
              <a:rPr lang="cs-CZ" sz="1811" dirty="0"/>
              <a:t>uvádí více než 80 hesel v této kategorii</a:t>
            </a:r>
          </a:p>
          <a:p>
            <a:r>
              <a:rPr lang="cs-CZ" sz="1575" dirty="0">
                <a:latin typeface="Arial" charset="0"/>
              </a:rPr>
              <a:t>Jan Preiss (2012). Detekce nedostatečného úsilí, agravace a simulace při neuropsychologickém vyšetření. </a:t>
            </a:r>
            <a:r>
              <a:rPr lang="cs-CZ" sz="1575" i="1" dirty="0">
                <a:latin typeface="Arial" charset="0"/>
              </a:rPr>
              <a:t>Československá psychologie, 56, 1, 18-30</a:t>
            </a:r>
            <a:endParaRPr lang="cs-CZ" sz="1417" dirty="0"/>
          </a:p>
        </p:txBody>
      </p:sp>
    </p:spTree>
    <p:extLst>
      <p:ext uri="{BB962C8B-B14F-4D97-AF65-F5344CB8AC3E}">
        <p14:creationId xmlns:p14="http://schemas.microsoft.com/office/powerpoint/2010/main" val="8591701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Klasický text</a:t>
            </a:r>
          </a:p>
          <a:p>
            <a:pPr lvl="1"/>
            <a:r>
              <a:rPr lang="cs-CZ" dirty="0"/>
              <a:t>HRABAL, Vladimír ml a Vladimír st HRABAL. Diagnostika :</a:t>
            </a:r>
            <a:r>
              <a:rPr lang="cs-CZ" dirty="0" err="1"/>
              <a:t>pedagogickopsychologická</a:t>
            </a:r>
            <a:r>
              <a:rPr lang="cs-CZ" dirty="0"/>
              <a:t> diagnostika žáka s úvodem do diagnostické aplikace statistiky. 2. vyd. Praha: Univerzita Karlova v Praze, nakladatelství Karolinum, 2002. 199 s. ISBN 80-246-0319-5</a:t>
            </a:r>
            <a:r>
              <a:rPr lang="cs-CZ" dirty="0" smtClean="0"/>
              <a:t>.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Rozšiřující texty</a:t>
            </a:r>
          </a:p>
          <a:p>
            <a:pPr lvl="1"/>
            <a:r>
              <a:rPr lang="cs-CZ" dirty="0" smtClean="0"/>
              <a:t>Urbánek</a:t>
            </a:r>
            <a:r>
              <a:rPr lang="cs-CZ" dirty="0"/>
              <a:t>, Tomáš; </a:t>
            </a:r>
            <a:r>
              <a:rPr lang="cs-CZ" dirty="0" err="1"/>
              <a:t>Denglerová</a:t>
            </a:r>
            <a:r>
              <a:rPr lang="cs-CZ" dirty="0"/>
              <a:t>, Denisa; Širůček, Jan. Psychometrika. Praha: Portál 2011</a:t>
            </a:r>
            <a:r>
              <a:rPr lang="cs-CZ" dirty="0" smtClean="0"/>
              <a:t>.</a:t>
            </a:r>
          </a:p>
          <a:p>
            <a:pPr lvl="1"/>
            <a:r>
              <a:rPr lang="cs-CZ" dirty="0"/>
              <a:t>AERA, APA, NCME: Standardy pro pedagogické a psychologické testování. Praha: </a:t>
            </a:r>
            <a:r>
              <a:rPr lang="cs-CZ" dirty="0" err="1"/>
              <a:t>Testcentrum</a:t>
            </a:r>
            <a:r>
              <a:rPr lang="cs-CZ" dirty="0"/>
              <a:t>, 2001</a:t>
            </a:r>
            <a:r>
              <a:rPr lang="cs-CZ" dirty="0" smtClean="0"/>
              <a:t>.</a:t>
            </a:r>
          </a:p>
          <a:p>
            <a:pPr lvl="1"/>
            <a:r>
              <a:rPr lang="cs-CZ" dirty="0"/>
              <a:t>Martin Jelínek, Petr </a:t>
            </a:r>
            <a:r>
              <a:rPr lang="cs-CZ" dirty="0" err="1"/>
              <a:t>Květon</a:t>
            </a:r>
            <a:r>
              <a:rPr lang="cs-CZ" dirty="0"/>
              <a:t>, Dalibor Vobořil. TESTOVÁNÍ. V PSYCHOLOGII. </a:t>
            </a:r>
            <a:r>
              <a:rPr lang="cs-CZ" dirty="0" smtClean="0"/>
              <a:t>Praha: </a:t>
            </a:r>
            <a:r>
              <a:rPr lang="cs-CZ" dirty="0" err="1" smtClean="0"/>
              <a:t>Grada</a:t>
            </a:r>
            <a:r>
              <a:rPr lang="cs-CZ" dirty="0" smtClean="0"/>
              <a:t> </a:t>
            </a:r>
            <a:r>
              <a:rPr lang="cs-CZ" dirty="0" err="1" smtClean="0"/>
              <a:t>Publishing</a:t>
            </a:r>
            <a:r>
              <a:rPr lang="cs-CZ" dirty="0" smtClean="0"/>
              <a:t> 2011.</a:t>
            </a:r>
          </a:p>
          <a:p>
            <a:pPr lvl="1"/>
            <a:r>
              <a:rPr lang="cs-CZ" dirty="0" err="1" smtClean="0"/>
              <a:t>Kožuchová</a:t>
            </a:r>
            <a:r>
              <a:rPr lang="cs-CZ" dirty="0" smtClean="0"/>
              <a:t> </a:t>
            </a:r>
            <a:r>
              <a:rPr lang="cs-CZ" dirty="0"/>
              <a:t>a kol. Pedagogická diagnostika v </a:t>
            </a:r>
            <a:r>
              <a:rPr lang="cs-CZ" dirty="0" err="1"/>
              <a:t>primárnom</a:t>
            </a:r>
            <a:r>
              <a:rPr lang="cs-CZ" dirty="0"/>
              <a:t> </a:t>
            </a:r>
            <a:r>
              <a:rPr lang="cs-CZ" dirty="0" err="1"/>
              <a:t>vzdelávaní</a:t>
            </a:r>
            <a:r>
              <a:rPr lang="cs-CZ" dirty="0"/>
              <a:t>. Bratislava: SPN, 2011  </a:t>
            </a:r>
            <a:endParaRPr lang="cs-CZ" dirty="0" smtClean="0"/>
          </a:p>
          <a:p>
            <a:pPr lvl="1"/>
            <a:r>
              <a:rPr lang="cs-CZ" dirty="0" err="1" smtClean="0"/>
              <a:t>Chráska</a:t>
            </a:r>
            <a:r>
              <a:rPr lang="cs-CZ" dirty="0" smtClean="0"/>
              <a:t>, </a:t>
            </a:r>
            <a:r>
              <a:rPr lang="cs-CZ" dirty="0"/>
              <a:t>Miroslav. Didaktické testy. Brno: </a:t>
            </a:r>
            <a:r>
              <a:rPr lang="cs-CZ" dirty="0" err="1"/>
              <a:t>Paido</a:t>
            </a:r>
            <a:r>
              <a:rPr lang="cs-CZ" dirty="0"/>
              <a:t>, 1999, 91 s. ISBN 80-85931-68-0.</a:t>
            </a:r>
            <a:endParaRPr lang="cs-CZ" dirty="0" smtClean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79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Diagnostický proces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9862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724" dirty="0" smtClean="0"/>
              <a:t>Diagnostický proces</a:t>
            </a:r>
            <a:endParaRPr lang="cs-CZ" sz="4724" dirty="0"/>
          </a:p>
        </p:txBody>
      </p:sp>
      <p:sp>
        <p:nvSpPr>
          <p:cNvPr id="4" name="Obdélník 3"/>
          <p:cNvSpPr/>
          <p:nvPr/>
        </p:nvSpPr>
        <p:spPr bwMode="auto">
          <a:xfrm>
            <a:off x="674250" y="2702657"/>
            <a:ext cx="1474937" cy="963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Kontext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a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otázka</a:t>
            </a:r>
          </a:p>
        </p:txBody>
      </p:sp>
      <p:sp>
        <p:nvSpPr>
          <p:cNvPr id="5" name="Obdélník 4"/>
          <p:cNvSpPr/>
          <p:nvPr/>
        </p:nvSpPr>
        <p:spPr bwMode="auto">
          <a:xfrm>
            <a:off x="2261682" y="2362417"/>
            <a:ext cx="1558683" cy="15875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Stanovení potřebných informací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(volba metod)</a:t>
            </a: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3906611" y="2078934"/>
            <a:ext cx="1643679" cy="19276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Administrace</a:t>
            </a:r>
          </a:p>
          <a:p>
            <a:pPr algn="ctr" defTabSz="1007498">
              <a:defRPr/>
            </a:pPr>
            <a:r>
              <a:rPr lang="en-US" sz="1575" dirty="0" err="1" smtClean="0">
                <a:solidFill>
                  <a:schemeClr val="tx1"/>
                </a:solidFill>
              </a:rPr>
              <a:t>metod</a:t>
            </a: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5687785" y="2702657"/>
            <a:ext cx="1563683" cy="963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Nález -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interpretace</a:t>
            </a:r>
          </a:p>
        </p:txBody>
      </p:sp>
      <p:sp>
        <p:nvSpPr>
          <p:cNvPr id="8" name="Obdélník 7"/>
          <p:cNvSpPr/>
          <p:nvPr/>
        </p:nvSpPr>
        <p:spPr bwMode="auto">
          <a:xfrm>
            <a:off x="7358963" y="2702657"/>
            <a:ext cx="1593681" cy="9637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Komunikace a další práce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674250" y="5423770"/>
            <a:ext cx="1474937" cy="11899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Informování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(souhlas)</a:t>
            </a:r>
          </a:p>
        </p:txBody>
      </p:sp>
      <p:sp>
        <p:nvSpPr>
          <p:cNvPr id="10" name="Obdélník 9"/>
          <p:cNvSpPr/>
          <p:nvPr/>
        </p:nvSpPr>
        <p:spPr bwMode="auto">
          <a:xfrm>
            <a:off x="2261682" y="5423770"/>
            <a:ext cx="1558683" cy="11899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Zajištění podmínek</a:t>
            </a:r>
          </a:p>
        </p:txBody>
      </p:sp>
      <p:sp>
        <p:nvSpPr>
          <p:cNvPr id="11" name="Obdélník 10"/>
          <p:cNvSpPr/>
          <p:nvPr/>
        </p:nvSpPr>
        <p:spPr bwMode="auto">
          <a:xfrm>
            <a:off x="3906611" y="5027166"/>
            <a:ext cx="1643679" cy="209778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Vlastní administrace</a:t>
            </a: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(+ pozorování)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(+ </a:t>
            </a:r>
            <a:r>
              <a:rPr lang="cs-CZ" sz="1575" dirty="0" err="1">
                <a:solidFill>
                  <a:schemeClr val="tx1"/>
                </a:solidFill>
              </a:rPr>
              <a:t>inquiry</a:t>
            </a:r>
            <a:r>
              <a:rPr lang="cs-CZ" sz="1575" dirty="0">
                <a:solidFill>
                  <a:schemeClr val="tx1"/>
                </a:solidFill>
              </a:rPr>
              <a:t>)</a:t>
            </a:r>
          </a:p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5687784" y="5423770"/>
            <a:ext cx="1671179" cy="11899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Vyhodnocení,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poznámky</a:t>
            </a:r>
          </a:p>
        </p:txBody>
      </p:sp>
      <p:sp>
        <p:nvSpPr>
          <p:cNvPr id="13" name="Obdélník 12"/>
          <p:cNvSpPr/>
          <p:nvPr/>
        </p:nvSpPr>
        <p:spPr bwMode="auto">
          <a:xfrm>
            <a:off x="7477707" y="5423770"/>
            <a:ext cx="1531185" cy="11899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07498">
              <a:defRPr/>
            </a:pPr>
            <a:endParaRPr lang="cs-CZ" sz="1575" dirty="0">
              <a:solidFill>
                <a:schemeClr val="tx1"/>
              </a:solidFill>
            </a:endParaRP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Interpretace</a:t>
            </a:r>
          </a:p>
          <a:p>
            <a:pPr algn="ctr" defTabSz="1007498">
              <a:defRPr/>
            </a:pPr>
            <a:r>
              <a:rPr lang="cs-CZ" sz="1575" dirty="0">
                <a:solidFill>
                  <a:schemeClr val="tx1"/>
                </a:solidFill>
              </a:rPr>
              <a:t>(propojení s ostatními </a:t>
            </a:r>
            <a:r>
              <a:rPr lang="cs-CZ" sz="1575" dirty="0" err="1">
                <a:solidFill>
                  <a:schemeClr val="tx1"/>
                </a:solidFill>
              </a:rPr>
              <a:t>info</a:t>
            </a:r>
            <a:r>
              <a:rPr lang="cs-CZ" sz="1575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4" name="Pravá složená závorka 13"/>
          <p:cNvSpPr/>
          <p:nvPr/>
        </p:nvSpPr>
        <p:spPr>
          <a:xfrm rot="16200000">
            <a:off x="4530109" y="564591"/>
            <a:ext cx="566675" cy="8278394"/>
          </a:xfrm>
          <a:prstGeom prst="rightBrac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575"/>
          </a:p>
        </p:txBody>
      </p:sp>
    </p:spTree>
    <p:extLst>
      <p:ext uri="{BB962C8B-B14F-4D97-AF65-F5344CB8AC3E}">
        <p14:creationId xmlns:p14="http://schemas.microsoft.com/office/powerpoint/2010/main" val="2064167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1206</TotalTime>
  <Words>5272</Words>
  <Application>Microsoft Office PowerPoint</Application>
  <PresentationFormat>Vlastní</PresentationFormat>
  <Paragraphs>805</Paragraphs>
  <Slides>79</Slides>
  <Notes>28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79</vt:i4>
      </vt:variant>
    </vt:vector>
  </HeadingPairs>
  <TitlesOfParts>
    <vt:vector size="87" baseType="lpstr">
      <vt:lpstr>Arial</vt:lpstr>
      <vt:lpstr>华文仿宋</vt:lpstr>
      <vt:lpstr>Times New Roman</vt:lpstr>
      <vt:lpstr>Tw Cen MT</vt:lpstr>
      <vt:lpstr>Verdana</vt:lpstr>
      <vt:lpstr>Wingdings</vt:lpstr>
      <vt:lpstr>Wingdings 2</vt:lpstr>
      <vt:lpstr>Medián</vt:lpstr>
      <vt:lpstr>Pedagogicko psychologická diagnostika</vt:lpstr>
      <vt:lpstr>Úvodem</vt:lpstr>
      <vt:lpstr>Oblast poradenství – institucionální rámec</vt:lpstr>
      <vt:lpstr>Teoretický rámec</vt:lpstr>
      <vt:lpstr>Teoretický rámec II</vt:lpstr>
      <vt:lpstr>Perspektivy pohledu</vt:lpstr>
      <vt:lpstr>Změny v praxi od počátku 90. let</vt:lpstr>
      <vt:lpstr>Diagnostický proces</vt:lpstr>
      <vt:lpstr>Diagnostický proces</vt:lpstr>
      <vt:lpstr>Kontext a otázka(y)</vt:lpstr>
      <vt:lpstr>Kontext a otázka(y) (pokrač.)</vt:lpstr>
      <vt:lpstr>Kontext a otázka(y)  (pokrač.)</vt:lpstr>
      <vt:lpstr>Procesy vyšetření</vt:lpstr>
      <vt:lpstr>Stanovení potřebných informací kroky ke zdůvodněné volbě metod</vt:lpstr>
      <vt:lpstr>Stanovení potřebných informací EBA</vt:lpstr>
      <vt:lpstr>Stanovení potřebných informací</vt:lpstr>
      <vt:lpstr>Procesy vyšetření</vt:lpstr>
      <vt:lpstr>Informovaný souhlas</vt:lpstr>
      <vt:lpstr>Zajištění podmínek, vlastní administrace, vyhodnocení</vt:lpstr>
      <vt:lpstr>procesy vyšetření</vt:lpstr>
      <vt:lpstr>Interpretace</vt:lpstr>
      <vt:lpstr>Zpráva  (nález)</vt:lpstr>
      <vt:lpstr>Zpráva podle Zuckermana</vt:lpstr>
      <vt:lpstr>Jak je to ve škole?</vt:lpstr>
      <vt:lpstr>Diagnostika jako systematická činnost v kontextu výuky</vt:lpstr>
      <vt:lpstr>Oblasti diagnostiky rutině prováděné učiteli (Gavora, 2011)</vt:lpstr>
      <vt:lpstr>Oblasti diagnostiky rutině prováděné učiteli II (Gavora, 2011)</vt:lpstr>
      <vt:lpstr>Etické aspekty</vt:lpstr>
      <vt:lpstr>Úzká návaznost na legislativu (IVP a aj.)</vt:lpstr>
      <vt:lpstr>Kde hledat metody</vt:lpstr>
      <vt:lpstr>Semiformální diagnostické postupy</vt:lpstr>
      <vt:lpstr>PEDAGOGICKÁ DIAGNOSTIKA DÍLČÍCH FUNKCÍ</vt:lpstr>
      <vt:lpstr>Diagnostika stylů učení</vt:lpstr>
      <vt:lpstr>Pět klíčových oblastí (Dunn, Dunn, 1975):</vt:lpstr>
      <vt:lpstr>Styly učení jako mýtus</vt:lpstr>
      <vt:lpstr>Výkonová motivace – obecný úvod do problematiky </vt:lpstr>
      <vt:lpstr>Dotazník výkonové motivace Hrabala a Pavelkové (2011)</vt:lpstr>
      <vt:lpstr>Autoregulace</vt:lpstr>
      <vt:lpstr>Fakticky – součást klíčových kompetencí (k učení, k řešení problémů…) v RVP</vt:lpstr>
      <vt:lpstr>Prezentace aplikace PowerPoint</vt:lpstr>
      <vt:lpstr>Prezentace aplikace PowerPoint</vt:lpstr>
      <vt:lpstr>Prezentace aplikace PowerPoint</vt:lpstr>
      <vt:lpstr>Prezentace aplikace PowerPoint</vt:lpstr>
      <vt:lpstr>Vztah mezi učením a zvládáním</vt:lpstr>
      <vt:lpstr>Metody</vt:lpstr>
      <vt:lpstr>Možnosti při diagnostice –  můžeme sledovat (=odlišnosti v metodách):</vt:lpstr>
      <vt:lpstr>Záznamový arch (Lan, 1998)</vt:lpstr>
      <vt:lpstr>Psychologické testy</vt:lpstr>
      <vt:lpstr>Účely testování výkonu</vt:lpstr>
      <vt:lpstr>ADMINISTRACE VÝKONOVÝCH TESTŮ</vt:lpstr>
      <vt:lpstr>Jak fungují výkonové testy? Dva přístupy</vt:lpstr>
      <vt:lpstr>Na co všechno máme výkonové testy?</vt:lpstr>
      <vt:lpstr>Prezentace aplikace PowerPoint</vt:lpstr>
      <vt:lpstr>Prezentace aplikace PowerPoint</vt:lpstr>
      <vt:lpstr>Prezentace aplikace PowerPoint</vt:lpstr>
      <vt:lpstr>Prezentace aplikace PowerPoint</vt:lpstr>
      <vt:lpstr>Inteligence a to ostatní</vt:lpstr>
      <vt:lpstr>Základní domény pokryté výkonovými testy</vt:lpstr>
      <vt:lpstr>4a – VÝKONOVÝ POTENCIÁL – AKTUÁLNÍ VÝKON</vt:lpstr>
      <vt:lpstr>mapička </vt:lpstr>
      <vt:lpstr>pozornost</vt:lpstr>
      <vt:lpstr>Prezentace aplikace PowerPoint</vt:lpstr>
      <vt:lpstr>pozornost</vt:lpstr>
      <vt:lpstr>paměť </vt:lpstr>
      <vt:lpstr>paměť  ROCF</vt:lpstr>
      <vt:lpstr>motorika</vt:lpstr>
      <vt:lpstr>prostorová percepce (schopnost)</vt:lpstr>
      <vt:lpstr>jazyk</vt:lpstr>
      <vt:lpstr>g, Gf</vt:lpstr>
      <vt:lpstr>testy znalostí  achievement tests</vt:lpstr>
      <vt:lpstr>testy předpokladů aptitude tests</vt:lpstr>
      <vt:lpstr>Wiesenův test mechanických předpokladů (1999)</vt:lpstr>
      <vt:lpstr>Kreativita</vt:lpstr>
      <vt:lpstr>Testy užívané specificky V Neuropsychologickém vyšetření </vt:lpstr>
      <vt:lpstr>Testy „organicity“</vt:lpstr>
      <vt:lpstr>testy exekutivních funkcí</vt:lpstr>
      <vt:lpstr>Prezentace aplikace PowerPoint</vt:lpstr>
      <vt:lpstr>SNAHA, AGRAVACE, (DIS)simulace (MALINGERING)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výchovy a vzdělávání</dc:title>
  <dc:creator>Mares</dc:creator>
  <cp:lastModifiedBy>Jan Mareš</cp:lastModifiedBy>
  <cp:revision>76</cp:revision>
  <dcterms:modified xsi:type="dcterms:W3CDTF">2019-10-23T10:02:11Z</dcterms:modified>
</cp:coreProperties>
</file>