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9" r:id="rId3"/>
    <p:sldId id="267" r:id="rId4"/>
    <p:sldId id="272" r:id="rId5"/>
    <p:sldId id="257" r:id="rId6"/>
    <p:sldId id="268" r:id="rId7"/>
    <p:sldId id="264" r:id="rId8"/>
    <p:sldId id="265" r:id="rId9"/>
    <p:sldId id="269" r:id="rId10"/>
    <p:sldId id="271" r:id="rId11"/>
    <p:sldId id="260" r:id="rId12"/>
    <p:sldId id="266" r:id="rId13"/>
    <p:sldId id="258" r:id="rId14"/>
    <p:sldId id="261" r:id="rId15"/>
    <p:sldId id="262" r:id="rId16"/>
    <p:sldId id="263" r:id="rId17"/>
    <p:sldId id="280" r:id="rId18"/>
    <p:sldId id="270" r:id="rId19"/>
    <p:sldId id="274" r:id="rId20"/>
    <p:sldId id="275" r:id="rId21"/>
    <p:sldId id="273" r:id="rId22"/>
    <p:sldId id="276" r:id="rId23"/>
    <p:sldId id="278" r:id="rId24"/>
    <p:sldId id="279" r:id="rId25"/>
    <p:sldId id="28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79" autoAdjust="0"/>
  </p:normalViewPr>
  <p:slideViewPr>
    <p:cSldViewPr>
      <p:cViewPr varScale="1">
        <p:scale>
          <a:sx n="106" d="100"/>
          <a:sy n="106" d="100"/>
        </p:scale>
        <p:origin x="11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E4CBD-F10F-4988-9CCF-5885D70DEA49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6274-E6AB-47A4-999C-7870FF0E2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0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OECD</a:t>
            </a:r>
          </a:p>
          <a:p>
            <a:r>
              <a:rPr lang="cs-CZ" sz="1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ČR členským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státem od r. 1995, spolupráce v oblasti vzdělávání</a:t>
            </a:r>
          </a:p>
          <a:p>
            <a:r>
              <a:rPr lang="cs-CZ" sz="1000" dirty="0"/>
              <a:t>Výbor pro vzdělávací politiku</a:t>
            </a:r>
            <a:r>
              <a:rPr lang="cs-CZ" sz="1000" baseline="0" dirty="0"/>
              <a:t> – členové OECD se na zasedáních podílejí na strategických rozhodnutích o programech a projektech</a:t>
            </a:r>
          </a:p>
          <a:p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Koordinuje např. projekt PISA (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International Student 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Assessment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– zjišťování přírodovědné, čtenářské a matematické kompetence 15tiletých, pravidelně každé 3 roky, ČR v projektu od r. 2000, od r. 2011 koordinuje u nás ČŠI; projekt TALIS (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Teaching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International 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Survey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– dotazování ředitelů a učitelů ohledně podmínek a způsobů vyučování</a:t>
            </a:r>
          </a:p>
          <a:p>
            <a:endParaRPr lang="cs-CZ" sz="10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0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UNESCO</a:t>
            </a:r>
          </a:p>
          <a:p>
            <a:r>
              <a:rPr lang="cs-CZ" sz="1000" dirty="0"/>
              <a:t>ČR členem od r. 1993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dirty="0"/>
              <a:t>snaha o</a:t>
            </a:r>
            <a:r>
              <a:rPr lang="cs-CZ" sz="1000" baseline="0" dirty="0"/>
              <a:t> udržitelný rozvoj – k tomu má přispět i </a:t>
            </a:r>
            <a:r>
              <a:rPr lang="cs-CZ" sz="1000" dirty="0"/>
              <a:t>dosažení inklusivního a kvalitního vzdělání všech do roku 2030, podpora celoživotního učení</a:t>
            </a:r>
            <a:r>
              <a:rPr lang="cs-CZ" sz="1000" baseline="0" dirty="0"/>
              <a:t> (v rámci </a:t>
            </a:r>
            <a:r>
              <a:rPr lang="cs-CZ" sz="1000" dirty="0"/>
              <a:t>programu </a:t>
            </a:r>
            <a:r>
              <a:rPr lang="cs-CZ" sz="1000" dirty="0" err="1"/>
              <a:t>Education</a:t>
            </a:r>
            <a:r>
              <a:rPr lang="cs-CZ" sz="1000" dirty="0"/>
              <a:t> 2030) – zajistit základní vzdělávání i v chudých zemích, rozvíjet pracovní</a:t>
            </a:r>
            <a:r>
              <a:rPr lang="cs-CZ" sz="1000" baseline="0" dirty="0"/>
              <a:t> dovednosti, zdůrazňovat rovnoprávnost ve vzdělávání atd. (za pomoci UNESCO koordinace a finanční podpora v rámci dílčích projektů)</a:t>
            </a:r>
            <a:r>
              <a:rPr lang="cs-CZ" sz="1000" dirty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dirty="0"/>
              <a:t>ČR se účastní mezinárodních konferencí UNESCO, vypracovává</a:t>
            </a:r>
            <a:r>
              <a:rPr lang="cs-CZ" sz="1000" baseline="0" dirty="0"/>
              <a:t> analytické zprávy za ČR atd.</a:t>
            </a:r>
            <a:endParaRPr lang="cs-CZ" sz="1000" dirty="0"/>
          </a:p>
          <a:p>
            <a:endParaRPr lang="cs-CZ" sz="10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Boloňská deklarace </a:t>
            </a:r>
          </a:p>
          <a:p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1999 (29 států) – plán do roku 2010: vytvořit evropský prostor pro vysoké školství a zvýšit jeho atraktivitu, zvýšit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prostupnost národních vzdělávacích systémů mezi sebou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 hlavních cílů:</a:t>
            </a: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přijetí srozumitelného a srovnatelného systému titulů</a:t>
            </a: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přijetí systému založeného na třístupňové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struktuře (Bc., Mgr., PhD.)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zavedení kreditového systému (ECTS)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pro ekvivalenci jednotlivých částí studia na </a:t>
            </a:r>
            <a:r>
              <a:rPr lang="cs-CZ" sz="10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mezinár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 národní úrovni</a:t>
            </a: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podpora mobility</a:t>
            </a: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posílení evropské spolupráce v zajišťovaní kvality</a:t>
            </a: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posílení evropské dimenze ve VŠ vzdělávání</a:t>
            </a:r>
          </a:p>
          <a:p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Dodatek k diplomu je od r. 2005 povinnou součástí diplomu absolventa (seznam absolvovaných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kurzů, postavení dané kvalifikace v rámci národního vzdělávacího systému)</a:t>
            </a:r>
          </a:p>
          <a:p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Nastalé problémy: stále nízký počet vysokoškoláků u nás, formální uplatnění deklarace (spousta bakalářských studijních programů bez praktického uplatnění absolventů – často pouze teorie, praxe až v </a:t>
            </a:r>
            <a:r>
              <a:rPr lang="cs-CZ" sz="10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studiu)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000" b="1" dirty="0"/>
              <a:t>Lisabonská smlouva </a:t>
            </a:r>
            <a:r>
              <a:rPr lang="cs-CZ" sz="1000" b="0" dirty="0"/>
              <a:t>(úmluva, deklarace, strategie)</a:t>
            </a:r>
            <a:r>
              <a:rPr lang="cs-CZ" sz="1000" b="1" dirty="0"/>
              <a:t>: </a:t>
            </a:r>
          </a:p>
          <a:p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2000 byla na mimořádném zasedání Evropské rady schválena Lisabonská strategie, kterou Evropská unie reagovala na nepříznivý ekonomický vývoj. Započal tak Lisabonský proces, který měl zlepšit ekonomickou výkonnost a zvýšit konkurenceschopnost v globalizovaném světě, který klade stále větší důraz na informace a inovace. Nepříznivý ekonomický vývoj v 90. létech 20. století byl způsoben zejména absencí důležitých reforem, přičemž Lisabonský proces měl stimulovat členské státy k urychlenému provedení strukturálních reforem, což by se projevilo v ekonomickém růstu, zaměstnanosti, sociální soudržnosti a znalostní ekonomice.</a:t>
            </a:r>
            <a:r>
              <a:rPr lang="cs-CZ" sz="1000" dirty="0">
                <a:effectLst/>
              </a:rPr>
              <a:t> </a:t>
            </a:r>
          </a:p>
          <a:p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L. strategie byla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vymezená pro roky 2000-2010.</a:t>
            </a: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Zdůrazňovaná větší podpora vzdělávání a odborné přípravy má přispět k vytvoření dynamičtější a konkurenceschopnější ekonomiky založené na znalostech. K hlavním konkrétním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cílům patří: nárůst investic do lidských zdrojů, snížení počtu osob se základním vzděláváním, definování nových základních dovedností (klíčové kompetence), vazba škol </a:t>
            </a:r>
            <a:r>
              <a:rPr lang="cs-CZ" sz="10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podniky a výzkum, mobilita studentů a učitelů…</a:t>
            </a:r>
          </a:p>
          <a:p>
            <a:endParaRPr lang="cs-CZ" sz="10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Memorandum o celoživotním učení </a:t>
            </a: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dokumentem, který velmi konkrétně určuje budoucnost celoživotního učení. Tento dokument zdůrazňuje dva základní úkoly celoživotního učení: podporovat aktivní občanství a podporovat zaměstnatelnost. Dále vymezuje tři základní kategorie učení: formální, neformální a informální. Stanovuje strategie: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</a:t>
            </a: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odpořit inovace ve vzdělávaní (především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IKT)</a:t>
            </a: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kontinuitu celoživotního učení, investice do lidských zdrojů, využívání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poradenství, dotačních programů, ESF…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Vydala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jej v r. 2000 Evropská komise v reakci na Lisabon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ČR přijala v rámci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vzdělávací politiky EU Strategii celoživotního učení ČR v r. 2007 (plán do roku 2015)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839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702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019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55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720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122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dirty="0"/>
              <a:t>Dostupné na: https://journals.muni.cz/pedor/article/view/6743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Nejdříve bylo z databáze mateřských škol náhodně vybráno 95 škol. Poté došlo v každé vybrané mateřské škole k náhodnému výběru jedné předškolní třídy nebo předškoláků z různých tříd v případě, že třídy byly věkově heterogenní. Dotazníky vyplnily v 87 % matky. Výsledný soubor lze považovat za reprezentativní…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797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části dokumentu:  Východiska a předpoklady rozvoje vzdělávací soustavy, Předškolní, základní a střední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vdělávání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Terciární vzdělávání, Vzdělávání dospělých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9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Rozhovor: </a:t>
            </a:r>
            <a:r>
              <a:rPr lang="cs-CZ" sz="1000" dirty="0"/>
              <a:t>http://www.ped.muni.cz/komensky/dalsi/hovory-o-vzdelavaci-politice/250-roz-hovor-se-statnim-tajemnikem-jindrichem-frycem-msmt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Východiskem</a:t>
            </a: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vzniku Strategie</a:t>
            </a: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2020 (vydalo 2014 MŠMT) bylo: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mnohé cíle deklarované v Bílé knize nebyly prakticky naplněny (nebo jinak oproti plánu)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od BK vznikla řada dílčích strategických dokumentů s izolovanými řešeními (bez zastřešující koncepce)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podmínka pro získání</a:t>
            </a: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financování vzdělávání</a:t>
            </a: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 fondů EU</a:t>
            </a: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cs-CZ" sz="1000" dirty="0"/>
              <a:t>Česko mluví o vzdělávání http://ceskomluvi.cz/debatujte-kde-je-ceska-skola/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Strategie</a:t>
            </a: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</a:t>
            </a: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obecným dokumentem stanovující priority dalšího vývoje, neprezentuje však konkrétní návrhy.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Priority a navržená opatření </a:t>
            </a:r>
            <a:r>
              <a:rPr lang="cs-CZ" sz="1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(viz pracovní list): </a:t>
            </a:r>
          </a:p>
          <a:p>
            <a:r>
              <a:rPr lang="cs-CZ" sz="1000" dirty="0"/>
              <a:t>1) </a:t>
            </a:r>
            <a:r>
              <a:rPr lang="cs-CZ" sz="1000" b="1" dirty="0"/>
              <a:t>Snižovat nerovnosti ve vzdělávání </a:t>
            </a:r>
            <a:r>
              <a:rPr lang="cs-CZ" sz="1000" dirty="0"/>
              <a:t>– reakce na prohlubující</a:t>
            </a:r>
            <a:r>
              <a:rPr lang="cs-CZ" sz="1000" baseline="0" dirty="0"/>
              <a:t> vzdělanostní nerovnosti mezi dětmi, rozdílnou úroveň příležitostí k učení, příliš časnou diferenciaci ve vzdělávacím systému (výběrové školy, gymply…), zavést poslední rok předškolního vzdělávání jako povinný, eliminovat odklad školní docházky (zajistit přípravné třídy), přesněji vymezit typy a stupně znevýhodnění a nadání žáků a jim odpovídající podpůrná opatření vč. financování; posilovat společný základ v oborech středního vzdělávání, matematika povinně součástí maturity do roku 2020; zavedení mistrovské zkoušky, vytvořit formální předpoklady pro prostupnost mezi Bc. programy a VOŠ… </a:t>
            </a:r>
            <a:endParaRPr lang="cs-CZ" sz="1000" dirty="0"/>
          </a:p>
          <a:p>
            <a:r>
              <a:rPr lang="cs-CZ" sz="1000" b="1" dirty="0"/>
              <a:t>2) Podporovat kvalitní výuku a učitele jako její klíčový předpoklad </a:t>
            </a:r>
            <a:r>
              <a:rPr lang="cs-CZ" sz="1000" dirty="0"/>
              <a:t>– dokončit standard profese učitele,</a:t>
            </a:r>
            <a:r>
              <a:rPr lang="cs-CZ" sz="1000" baseline="0" dirty="0"/>
              <a:t> návrh kariérního systému pro učitele, ředitele, vytvořit systém rozvoje mentorských dovedností pro pedagogy; vytvořit zastřešující kurikulární dokument pro oblast předškolního až terc. </a:t>
            </a:r>
            <a:r>
              <a:rPr lang="cs-CZ" sz="1000" baseline="0" dirty="0" err="1"/>
              <a:t>vzd</a:t>
            </a:r>
            <a:r>
              <a:rPr lang="cs-CZ" sz="1000" baseline="0" dirty="0"/>
              <a:t>.; vyhodnotit </a:t>
            </a:r>
            <a:r>
              <a:rPr lang="cs-CZ" sz="1000" baseline="0" dirty="0" err="1"/>
              <a:t>kurik</a:t>
            </a:r>
            <a:r>
              <a:rPr lang="cs-CZ" sz="1000" baseline="0" dirty="0"/>
              <a:t>. reformu; stanovit přesnější pravidla pro hodnocení škol zřizovatelem, vytvořit  kritéria kvalitní školy…</a:t>
            </a:r>
            <a:endParaRPr lang="cs-CZ" sz="1000" dirty="0"/>
          </a:p>
          <a:p>
            <a:r>
              <a:rPr lang="cs-CZ" sz="1000" b="1" dirty="0"/>
              <a:t>3) Odpovědně a efektivně řídit vzdělávací systém </a:t>
            </a:r>
            <a:r>
              <a:rPr lang="cs-CZ" sz="1000" dirty="0"/>
              <a:t>– zjednodušit soustavu strategických dokumentů a zavést jejich jasnou hierarchii,</a:t>
            </a:r>
            <a:r>
              <a:rPr lang="cs-CZ" sz="1000" baseline="0" dirty="0"/>
              <a:t> položit důraz na dlouhodobé záměry, vždy explicitně specifikovat cíle vzdělávací politiky pro dané období, způsob vyhodnocení jejich naplnění a tyto cíle vždy vyhodnocovat</a:t>
            </a:r>
            <a:endParaRPr lang="cs-CZ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dirty="0"/>
          </a:p>
          <a:p>
            <a:endParaRPr lang="cs-CZ" sz="1000" dirty="0"/>
          </a:p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200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/>
              <a:t>Strategie je obecným dokumentem, proto</a:t>
            </a:r>
            <a:r>
              <a:rPr lang="cs-CZ" sz="1000" baseline="0" dirty="0"/>
              <a:t> na něj navazují další, dílčí strategické dokumenty, akční plány apod.</a:t>
            </a:r>
          </a:p>
          <a:p>
            <a:r>
              <a:rPr lang="cs-CZ" sz="1000" baseline="0" dirty="0"/>
              <a:t>Od r. 2015 je stěžejním implementačním dokument </a:t>
            </a:r>
            <a:r>
              <a:rPr lang="cs-CZ" sz="1000" b="1" baseline="0" dirty="0"/>
              <a:t>Dlouhodobý záměr vzdělávání a rozvoje vzdělávací soustavy </a:t>
            </a:r>
            <a:r>
              <a:rPr lang="cs-CZ" sz="1000" baseline="0" dirty="0"/>
              <a:t>(plán řešení aktuálních problémů na 3 roky), zpracovává MŠMT s cílem sjednotit </a:t>
            </a:r>
            <a:r>
              <a:rPr lang="cs-CZ" sz="1000" baseline="0" dirty="0" err="1"/>
              <a:t>vzděl</a:t>
            </a:r>
            <a:r>
              <a:rPr lang="cs-CZ" sz="1000" baseline="0" dirty="0"/>
              <a:t>. politiku 14 krajů a státu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830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http://www.ped.muni.cz/komensky/dalsi/hovory-o-vzdelavaci-politice/251-roz-hovor-s-predsedkyni-hodnotici-skupiny-ivou-stuchlikovou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907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000" b="0" i="1" dirty="0"/>
              <a:t>1. Jaký typ reformy představuje česká kurikulární reforma?</a:t>
            </a:r>
          </a:p>
          <a:p>
            <a:pPr marL="228600" indent="-228600">
              <a:buAutoNum type="alphaLcParenR"/>
            </a:pPr>
            <a:r>
              <a:rPr lang="cs-CZ" sz="1000" b="1" dirty="0"/>
              <a:t>vstupová </a:t>
            </a:r>
            <a:r>
              <a:rPr lang="cs-CZ" sz="1000" b="0" dirty="0"/>
              <a:t>b) procesová c) výstupová</a:t>
            </a:r>
          </a:p>
          <a:p>
            <a:pPr marL="0" indent="0">
              <a:buNone/>
            </a:pPr>
            <a:r>
              <a:rPr lang="cs-CZ" sz="1000" b="0" dirty="0"/>
              <a:t>(top-</a:t>
            </a:r>
            <a:r>
              <a:rPr lang="cs-CZ" sz="1000" b="0" dirty="0" err="1"/>
              <a:t>down</a:t>
            </a:r>
            <a:r>
              <a:rPr lang="cs-CZ" sz="1000" b="0" dirty="0"/>
              <a:t>,</a:t>
            </a:r>
            <a:r>
              <a:rPr lang="cs-CZ" sz="1000" b="0" baseline="0" dirty="0"/>
              <a:t> reforma vzdělávacích cílů a obsahů; procesová je zaměřená spíše na metody, formy vyučování, praxi; výstupová na výsledky – testování apod.)</a:t>
            </a:r>
            <a:endParaRPr lang="cs-CZ" sz="1000" b="0" dirty="0"/>
          </a:p>
          <a:p>
            <a:pPr marL="0" indent="0">
              <a:buNone/>
            </a:pPr>
            <a:r>
              <a:rPr lang="cs-CZ" sz="1000" b="0" i="1" dirty="0"/>
              <a:t>2. Na jakých principech nestaví kurikulární reforma?</a:t>
            </a:r>
          </a:p>
          <a:p>
            <a:pPr marL="0" indent="0">
              <a:buNone/>
            </a:pPr>
            <a:r>
              <a:rPr lang="cs-CZ" sz="1000" b="0" i="0" dirty="0"/>
              <a:t>a) celoživotní učení b) propojenost učiva c</a:t>
            </a:r>
            <a:r>
              <a:rPr lang="cs-CZ" sz="1000" b="1" i="0" dirty="0"/>
              <a:t>) implementace Strategie 2020</a:t>
            </a:r>
          </a:p>
          <a:p>
            <a:pPr marL="0" indent="0">
              <a:buNone/>
            </a:pPr>
            <a:r>
              <a:rPr lang="cs-CZ" sz="1000" b="0" i="1" dirty="0"/>
              <a:t>3. Kdy vstoupily nové kurikulární dokumenty v platnost?</a:t>
            </a:r>
          </a:p>
          <a:p>
            <a:pPr marL="0" indent="0">
              <a:buNone/>
            </a:pPr>
            <a:r>
              <a:rPr lang="cs-CZ" sz="1000" b="0" dirty="0"/>
              <a:t>a) 2004 b) 2005 </a:t>
            </a:r>
            <a:r>
              <a:rPr lang="cs-CZ" sz="1000" b="1" dirty="0"/>
              <a:t>c) 2007</a:t>
            </a:r>
          </a:p>
          <a:p>
            <a:pPr marL="0" indent="0">
              <a:buNone/>
            </a:pPr>
            <a:r>
              <a:rPr lang="cs-CZ" sz="1000" b="0" i="1" dirty="0"/>
              <a:t>4. Co je novým stěžejním konceptem v kurikulárních dokumentech oproti předchozím?</a:t>
            </a:r>
          </a:p>
          <a:p>
            <a:pPr marL="0" indent="0">
              <a:buNone/>
            </a:pPr>
            <a:r>
              <a:rPr lang="cs-CZ" sz="1000" b="1" i="0" dirty="0"/>
              <a:t>a) klíčové kompetence </a:t>
            </a:r>
            <a:r>
              <a:rPr lang="cs-CZ" sz="1000" b="0" i="0" dirty="0"/>
              <a:t>b)  mezipředmětové kompetence c) očekávané kompetence</a:t>
            </a:r>
          </a:p>
          <a:p>
            <a:pPr marL="0" indent="0">
              <a:buNone/>
            </a:pPr>
            <a:r>
              <a:rPr lang="cs-CZ" sz="1000" b="0" i="1" dirty="0"/>
              <a:t>5. Na jaké RVP navazuje RVP ZV?</a:t>
            </a:r>
          </a:p>
          <a:p>
            <a:pPr marL="0" indent="0">
              <a:buNone/>
            </a:pPr>
            <a:r>
              <a:rPr lang="cs-CZ" sz="1000" b="0" dirty="0"/>
              <a:t>a) RVP CV b) RVP GV c</a:t>
            </a:r>
            <a:r>
              <a:rPr lang="cs-CZ" sz="1000" b="1" dirty="0"/>
              <a:t>) RVP PV</a:t>
            </a:r>
          </a:p>
          <a:p>
            <a:pPr marL="0" indent="0">
              <a:buNone/>
            </a:pPr>
            <a:r>
              <a:rPr lang="cs-CZ" sz="1000" b="0" i="1" dirty="0"/>
              <a:t>6. Kdy byla vydána poslední revize RVP?</a:t>
            </a:r>
          </a:p>
          <a:p>
            <a:pPr marL="0" indent="0">
              <a:buNone/>
            </a:pPr>
            <a:r>
              <a:rPr lang="cs-CZ" sz="1000" b="0" dirty="0"/>
              <a:t>a) 2016 b) </a:t>
            </a:r>
            <a:r>
              <a:rPr lang="cs-CZ" sz="1000" b="1" dirty="0"/>
              <a:t>2017 </a:t>
            </a:r>
            <a:r>
              <a:rPr lang="cs-CZ" sz="1000" b="0" dirty="0"/>
              <a:t>c) 2018</a:t>
            </a:r>
          </a:p>
          <a:p>
            <a:pPr marL="0" indent="0">
              <a:buNone/>
            </a:pPr>
            <a:r>
              <a:rPr lang="cs-CZ" sz="1000" b="0" i="1" dirty="0"/>
              <a:t>8. Kdo primárně  vytváří ŠVP?</a:t>
            </a:r>
          </a:p>
          <a:p>
            <a:pPr marL="228600" indent="-228600">
              <a:buAutoNum type="alphaLcParenR"/>
            </a:pPr>
            <a:r>
              <a:rPr lang="cs-CZ" sz="1000" b="0" dirty="0"/>
              <a:t>vedení školy b) </a:t>
            </a:r>
            <a:r>
              <a:rPr lang="cs-CZ" sz="1000" b="1" dirty="0"/>
              <a:t>učitelé</a:t>
            </a:r>
            <a:r>
              <a:rPr lang="cs-CZ" sz="1000" b="0" dirty="0"/>
              <a:t> c) ČŠI</a:t>
            </a:r>
          </a:p>
          <a:p>
            <a:pPr marL="0" indent="0">
              <a:buNone/>
            </a:pPr>
            <a:r>
              <a:rPr lang="cs-CZ" sz="1000" b="1" dirty="0"/>
              <a:t>9. Očekávané výstupy v ŠVP jsou formulovány</a:t>
            </a:r>
          </a:p>
          <a:p>
            <a:pPr marL="228600" indent="-228600">
              <a:buAutoNum type="alphaLcParenR"/>
            </a:pPr>
            <a:r>
              <a:rPr lang="cs-CZ" sz="1000" b="1" dirty="0"/>
              <a:t>pro jednotlivé ročníky </a:t>
            </a:r>
            <a:r>
              <a:rPr lang="cs-CZ" sz="1000" dirty="0"/>
              <a:t>b) pro jednotlivé stupně c) pro oba stupně dohromady  </a:t>
            </a:r>
          </a:p>
          <a:p>
            <a:pPr marL="0" indent="0">
              <a:buNone/>
            </a:pPr>
            <a:r>
              <a:rPr lang="cs-CZ" sz="1000" b="1" i="1" dirty="0"/>
              <a:t>10. Povinnou součástí ŠVP není</a:t>
            </a:r>
          </a:p>
          <a:p>
            <a:pPr marL="0" indent="0">
              <a:buNone/>
            </a:pPr>
            <a:r>
              <a:rPr lang="cs-CZ" sz="1000" dirty="0"/>
              <a:t>a) učební plán </a:t>
            </a:r>
            <a:r>
              <a:rPr lang="cs-CZ" sz="1000" b="1" dirty="0"/>
              <a:t>b) tematický plán </a:t>
            </a:r>
            <a:r>
              <a:rPr lang="cs-CZ" sz="1000" dirty="0"/>
              <a:t>c) charakteristika školy</a:t>
            </a:r>
          </a:p>
          <a:p>
            <a:pPr marL="228600" indent="-228600">
              <a:buAutoNum type="alphaLcParenR"/>
            </a:pPr>
            <a:endParaRPr lang="cs-CZ" sz="1000" dirty="0"/>
          </a:p>
          <a:p>
            <a:pPr marL="0" indent="0">
              <a:buNone/>
            </a:pPr>
            <a:endParaRPr lang="cs-CZ" sz="1000" b="0" dirty="0"/>
          </a:p>
          <a:p>
            <a:endParaRPr lang="cs-CZ" sz="10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395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dirty="0">
                <a:solidFill>
                  <a:schemeClr val="tx1"/>
                </a:solidFill>
              </a:rPr>
              <a:t>Formální kurikulum </a:t>
            </a:r>
            <a:r>
              <a:rPr lang="cs-CZ" sz="1000" b="0" dirty="0">
                <a:solidFill>
                  <a:schemeClr val="tx1"/>
                </a:solidFill>
              </a:rPr>
              <a:t>je komplexní projekt cílů, obsahu, prostředků a organizace </a:t>
            </a:r>
            <a:br>
              <a:rPr lang="cs-CZ" sz="1000" b="0" dirty="0">
                <a:solidFill>
                  <a:schemeClr val="tx1"/>
                </a:solidFill>
              </a:rPr>
            </a:br>
            <a:r>
              <a:rPr lang="cs-CZ" sz="1000" b="0" dirty="0">
                <a:solidFill>
                  <a:schemeClr val="tx1"/>
                </a:solidFill>
              </a:rPr>
              <a:t>vzdělávání; realizace projektovaného kurikula ve vzdělávacím procesu; způsoby kontroly a hodnocení výsledků výuky.</a:t>
            </a:r>
            <a:endParaRPr lang="cs-CZ" sz="1000" dirty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dirty="0">
                <a:solidFill>
                  <a:schemeClr val="tx1"/>
                </a:solidFill>
              </a:rPr>
              <a:t>Neformální kurikulum </a:t>
            </a:r>
            <a:r>
              <a:rPr lang="cs-CZ" sz="1000" dirty="0">
                <a:solidFill>
                  <a:schemeClr val="tx1"/>
                </a:solidFill>
              </a:rPr>
              <a:t>- </a:t>
            </a:r>
            <a:r>
              <a:rPr lang="cs-CZ" sz="1000" b="0" dirty="0">
                <a:solidFill>
                  <a:schemeClr val="tx1"/>
                </a:solidFill>
              </a:rPr>
              <a:t>zahrnuje aktivity a zkušenosti vztahující se ke škole (mimotřídní a </a:t>
            </a:r>
            <a:br>
              <a:rPr lang="cs-CZ" sz="1000" b="0" dirty="0">
                <a:solidFill>
                  <a:schemeClr val="tx1"/>
                </a:solidFill>
              </a:rPr>
            </a:br>
            <a:r>
              <a:rPr lang="cs-CZ" sz="1000" b="0" dirty="0">
                <a:solidFill>
                  <a:schemeClr val="tx1"/>
                </a:solidFill>
              </a:rPr>
              <a:t>mimoškolní aktivity organizované školou např. exkurze, výlety, soutěže, zájmové činnosti); úkoly a příprava žáků na vyučování.</a:t>
            </a:r>
            <a:endParaRPr lang="cs-CZ" sz="1000" dirty="0"/>
          </a:p>
          <a:p>
            <a:r>
              <a:rPr lang="cs-CZ" sz="1000" b="1" dirty="0">
                <a:solidFill>
                  <a:schemeClr val="tx1"/>
                </a:solidFill>
              </a:rPr>
              <a:t>Skryté kurikulum </a:t>
            </a:r>
            <a:r>
              <a:rPr lang="cs-CZ" sz="1000" dirty="0">
                <a:solidFill>
                  <a:schemeClr val="tx1"/>
                </a:solidFill>
              </a:rPr>
              <a:t>- </a:t>
            </a:r>
            <a:r>
              <a:rPr lang="cs-CZ" sz="1000" b="0" dirty="0">
                <a:solidFill>
                  <a:schemeClr val="tx1"/>
                </a:solidFill>
              </a:rPr>
              <a:t>postihuje další souvislosti života školy, které nejsou obvykle vyjádřeny v programech a jsou obtížně postižitelné: klima školy, vzdělávací hodnoty, vztahy mezi učiteli a žáky, postoje vůči autoritě, vztahy mezi školou a dalšími zdroji vzdělávání, způsoby diferenciace žáků, pravidla chování ve třídě, odměny a tresty, sociální strukturu třídy, charakter školního prostředí apod.       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772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944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1100" b="1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47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C0C4DDE-6F01-4720-8F42-406DD5C64F1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6 Školský management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Vzdělávací politika</a:t>
            </a:r>
          </a:p>
        </p:txBody>
      </p:sp>
    </p:spTree>
    <p:extLst>
      <p:ext uri="{BB962C8B-B14F-4D97-AF65-F5344CB8AC3E}">
        <p14:creationId xmlns:p14="http://schemas.microsoft.com/office/powerpoint/2010/main" val="4208564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539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Diskuse ve skupině + rešerše:</a:t>
            </a: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/>
              <a:t>Které strategie/principy VP se podařilo realizovat? </a:t>
            </a:r>
            <a:br>
              <a:rPr lang="cs-CZ" sz="3100" dirty="0"/>
            </a:br>
            <a:r>
              <a:rPr lang="cs-CZ" sz="3100" dirty="0"/>
              <a:t>Jaké problémy tyto kroky přinesly?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51509"/>
            <a:ext cx="8229600" cy="3301827"/>
          </a:xfrm>
        </p:spPr>
        <p:txBody>
          <a:bodyPr>
            <a:normAutofit/>
          </a:bodyPr>
          <a:lstStyle/>
          <a:p>
            <a:r>
              <a:rPr lang="cs-CZ" dirty="0"/>
              <a:t>Ukázky z názorů odborníků a praktiků</a:t>
            </a:r>
          </a:p>
          <a:p>
            <a:pPr lvl="1"/>
            <a:r>
              <a:rPr lang="cs-CZ" dirty="0"/>
              <a:t>Boloňská deklarace – formální uplatňování,  stále nízký počet vysokoškoláků (Slejška - blog)</a:t>
            </a:r>
          </a:p>
          <a:p>
            <a:pPr lvl="1"/>
            <a:r>
              <a:rPr lang="cs-CZ" dirty="0"/>
              <a:t>Strategie 2020 – inkluze, karierní řád (dokument „Hodnocení naplňování Strategie 2020“ – Stuchlíková, Komenský)</a:t>
            </a:r>
          </a:p>
          <a:p>
            <a:pPr lvl="1"/>
            <a:r>
              <a:rPr lang="cs-CZ" dirty="0"/>
              <a:t>Kurikulární reforma – formalismus… (Janík et al. - </a:t>
            </a:r>
            <a:r>
              <a:rPr lang="cs-CZ" dirty="0" err="1"/>
              <a:t>PedOr</a:t>
            </a:r>
            <a:r>
              <a:rPr lang="cs-CZ" dirty="0"/>
              <a:t> 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228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3200" dirty="0"/>
              <a:t>Co víte o kurikulární reformě?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2800" dirty="0"/>
              <a:t>Interaktivní kvíz (Kahoot.it)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cs-CZ" sz="2800" i="1" dirty="0"/>
          </a:p>
          <a:p>
            <a:pPr marL="0" indent="0">
              <a:buNone/>
            </a:pPr>
            <a:r>
              <a:rPr lang="cs-CZ" sz="2300" b="1" i="1" dirty="0"/>
              <a:t>1. Jaký typ reformy představuje česká kurikulární reforma?</a:t>
            </a:r>
          </a:p>
          <a:p>
            <a:pPr marL="0" indent="0">
              <a:buNone/>
            </a:pPr>
            <a:r>
              <a:rPr lang="cs-CZ" sz="2300" dirty="0"/>
              <a:t>a) vstupová b) procesová c) výstupová</a:t>
            </a:r>
          </a:p>
          <a:p>
            <a:pPr marL="0" indent="0">
              <a:buNone/>
            </a:pPr>
            <a:r>
              <a:rPr lang="cs-CZ" sz="2300" b="1" i="1" dirty="0"/>
              <a:t>2. Na jakých principech nestaví kurikulární reforma?</a:t>
            </a:r>
          </a:p>
          <a:p>
            <a:pPr marL="0" indent="0">
              <a:buNone/>
            </a:pPr>
            <a:r>
              <a:rPr lang="cs-CZ" sz="2300" dirty="0"/>
              <a:t>a) celoživotní učení b) propojenost učiva c) implementace Strategie 2020</a:t>
            </a:r>
          </a:p>
          <a:p>
            <a:pPr marL="0" indent="0">
              <a:buNone/>
            </a:pPr>
            <a:r>
              <a:rPr lang="cs-CZ" sz="2300" b="1" i="1" dirty="0"/>
              <a:t>3. Kdy vstoupily nové kurikulární dokumenty v platnost?</a:t>
            </a:r>
          </a:p>
          <a:p>
            <a:pPr marL="0" indent="0">
              <a:buNone/>
            </a:pPr>
            <a:r>
              <a:rPr lang="cs-CZ" sz="2300" dirty="0"/>
              <a:t>a) 2004 b) 2005 c) 2007</a:t>
            </a:r>
          </a:p>
          <a:p>
            <a:pPr marL="0" indent="0">
              <a:buNone/>
            </a:pPr>
            <a:r>
              <a:rPr lang="cs-CZ" sz="2300" b="1" i="1" dirty="0"/>
              <a:t>4. Co je novým stěžejním konceptem v kurikulárních dokumentech oproti předchozím?</a:t>
            </a:r>
          </a:p>
          <a:p>
            <a:pPr marL="0" indent="0">
              <a:buNone/>
            </a:pPr>
            <a:r>
              <a:rPr lang="cs-CZ" sz="2300" dirty="0"/>
              <a:t>a) klíčové kompetence b)  mezipředmětové kompetence c) očekávané kompetence</a:t>
            </a:r>
          </a:p>
          <a:p>
            <a:pPr marL="0" indent="0">
              <a:buNone/>
            </a:pPr>
            <a:r>
              <a:rPr lang="cs-CZ" sz="2300" b="1" i="1" dirty="0"/>
              <a:t>5. Na jaké RVP navazuje RVP ZV?</a:t>
            </a:r>
          </a:p>
          <a:p>
            <a:pPr marL="0" indent="0">
              <a:buNone/>
            </a:pPr>
            <a:r>
              <a:rPr lang="cs-CZ" sz="2300" dirty="0"/>
              <a:t>a) RVP CV b) RVP GV c) RVP PV</a:t>
            </a:r>
          </a:p>
          <a:p>
            <a:pPr marL="0" indent="0">
              <a:buNone/>
            </a:pPr>
            <a:r>
              <a:rPr lang="cs-CZ" sz="2300" b="1" i="1" dirty="0"/>
              <a:t>6. Kdy byla vydána poslední revize RVP?</a:t>
            </a:r>
          </a:p>
          <a:p>
            <a:pPr marL="0" indent="0">
              <a:buNone/>
            </a:pPr>
            <a:r>
              <a:rPr lang="cs-CZ" sz="2300" dirty="0"/>
              <a:t>a) 2016 b) 2017 c) 2018</a:t>
            </a:r>
          </a:p>
          <a:p>
            <a:pPr marL="0" indent="0">
              <a:buNone/>
            </a:pPr>
            <a:r>
              <a:rPr lang="cs-CZ" sz="2300" b="1" i="1" dirty="0"/>
              <a:t>8. Kdo primárně  vytváří ŠVP?</a:t>
            </a:r>
          </a:p>
          <a:p>
            <a:pPr marL="0" indent="0">
              <a:buNone/>
            </a:pPr>
            <a:r>
              <a:rPr lang="cs-CZ" sz="2300" dirty="0"/>
              <a:t>a) vedení školy b) učitelé c) ČŠI</a:t>
            </a:r>
          </a:p>
          <a:p>
            <a:pPr marL="0" indent="0">
              <a:buNone/>
            </a:pPr>
            <a:r>
              <a:rPr lang="cs-CZ" sz="2300" b="1" i="1" dirty="0"/>
              <a:t>9. Očekávané výstupy v ŠVP pro ZŠ jsou formulovány</a:t>
            </a:r>
          </a:p>
          <a:p>
            <a:pPr marL="0" indent="0">
              <a:buNone/>
            </a:pPr>
            <a:r>
              <a:rPr lang="cs-CZ" sz="2300" dirty="0"/>
              <a:t>a) pro jednotlivé ročníky b) pro jednotlivé stupně c) pro oba stupně dohromady  </a:t>
            </a:r>
          </a:p>
          <a:p>
            <a:pPr marL="0" indent="0">
              <a:buNone/>
            </a:pPr>
            <a:r>
              <a:rPr lang="cs-CZ" sz="2300" b="1" i="1" dirty="0"/>
              <a:t>10. Povinnou součástí ŠVP není</a:t>
            </a:r>
          </a:p>
          <a:p>
            <a:pPr marL="0" indent="0">
              <a:buNone/>
            </a:pPr>
            <a:r>
              <a:rPr lang="cs-CZ" sz="2300" dirty="0"/>
              <a:t>a) učební plán b) tematický plán c) charakteristika školy</a:t>
            </a:r>
          </a:p>
          <a:p>
            <a:pPr marL="0" indent="0">
              <a:buNone/>
            </a:pPr>
            <a:endParaRPr lang="cs-CZ" sz="2300" dirty="0"/>
          </a:p>
          <a:p>
            <a:pPr marL="514350" indent="-514350">
              <a:buFont typeface="+mj-lt"/>
              <a:buAutoNum type="arabicPeriod"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346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5269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8889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RVP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Které RVP je pro mě relevantní?</a:t>
            </a:r>
          </a:p>
          <a:p>
            <a:r>
              <a:rPr lang="cs-CZ" dirty="0"/>
              <a:t>Které pasáže jsou pro mne jako učitele stěžejní?</a:t>
            </a:r>
          </a:p>
        </p:txBody>
      </p:sp>
    </p:spTree>
    <p:extLst>
      <p:ext uri="{BB962C8B-B14F-4D97-AF65-F5344CB8AC3E}">
        <p14:creationId xmlns:p14="http://schemas.microsoft.com/office/powerpoint/2010/main" val="1455676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143000"/>
          </a:xfrm>
        </p:spPr>
        <p:txBody>
          <a:bodyPr/>
          <a:lstStyle/>
          <a:p>
            <a:r>
              <a:rPr lang="cs-CZ" dirty="0"/>
              <a:t>ŠVP &amp; TK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Povinný obsah ŠVP</a:t>
            </a:r>
          </a:p>
          <a:p>
            <a:r>
              <a:rPr lang="cs-CZ" dirty="0"/>
              <a:t>Koordinátor ŠVP</a:t>
            </a:r>
          </a:p>
          <a:p>
            <a:r>
              <a:rPr lang="cs-CZ" dirty="0"/>
              <a:t>Programy k tvorbě ŠVP: např. </a:t>
            </a:r>
            <a:r>
              <a:rPr lang="cs-CZ" dirty="0" err="1"/>
              <a:t>Inspis</a:t>
            </a:r>
            <a:endParaRPr lang="cs-CZ" dirty="0"/>
          </a:p>
          <a:p>
            <a:r>
              <a:rPr lang="cs-CZ" dirty="0"/>
              <a:t>Inovace v ŠVP - dodatky</a:t>
            </a:r>
          </a:p>
          <a:p>
            <a:r>
              <a:rPr lang="cs-CZ" dirty="0"/>
              <a:t>Zápisy do TK v souladu se ŠVP a TP</a:t>
            </a:r>
          </a:p>
          <a:p>
            <a:r>
              <a:rPr lang="cs-CZ" dirty="0"/>
              <a:t>Kontrola inspekcí</a:t>
            </a:r>
          </a:p>
          <a:p>
            <a:r>
              <a:rPr lang="cs-CZ" dirty="0"/>
              <a:t>Legitimizace (rodiče)</a:t>
            </a:r>
          </a:p>
        </p:txBody>
      </p:sp>
    </p:spTree>
    <p:extLst>
      <p:ext uri="{BB962C8B-B14F-4D97-AF65-F5344CB8AC3E}">
        <p14:creationId xmlns:p14="http://schemas.microsoft.com/office/powerpoint/2010/main" val="4282509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539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Plánované vs. realizované kurikulum</a:t>
            </a:r>
            <a:br>
              <a:rPr lang="cs-CZ" dirty="0"/>
            </a:br>
            <a:r>
              <a:rPr lang="cs-CZ" dirty="0"/>
              <a:t>Formální vs. neformální kurikulum</a:t>
            </a:r>
            <a:br>
              <a:rPr lang="cs-CZ" dirty="0"/>
            </a:br>
            <a:r>
              <a:rPr lang="cs-CZ" dirty="0"/>
              <a:t>Skryté kurikulum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75445"/>
            <a:ext cx="8229600" cy="4525963"/>
          </a:xfrm>
        </p:spPr>
        <p:txBody>
          <a:bodyPr/>
          <a:lstStyle/>
          <a:p>
            <a:r>
              <a:rPr lang="cs-CZ" dirty="0"/>
              <a:t>Vymezení pojmů</a:t>
            </a:r>
          </a:p>
          <a:p>
            <a:r>
              <a:rPr lang="cs-CZ" dirty="0"/>
              <a:t>Implementace projektovaného kurikula v praxi – možné problémy? (diskuse)</a:t>
            </a:r>
          </a:p>
        </p:txBody>
      </p:sp>
    </p:spTree>
    <p:extLst>
      <p:ext uri="{BB962C8B-B14F-4D97-AF65-F5344CB8AC3E}">
        <p14:creationId xmlns:p14="http://schemas.microsoft.com/office/powerpoint/2010/main" val="3019658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Jaké mohou být formy existence kurikula?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6" y="1700808"/>
            <a:ext cx="8938268" cy="11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4970434"/>
            <a:ext cx="8229600" cy="1396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4000" dirty="0"/>
          </a:p>
        </p:txBody>
      </p:sp>
      <p:sp>
        <p:nvSpPr>
          <p:cNvPr id="6" name="Obdélník 5"/>
          <p:cNvSpPr/>
          <p:nvPr/>
        </p:nvSpPr>
        <p:spPr>
          <a:xfrm>
            <a:off x="0" y="116632"/>
            <a:ext cx="9144000" cy="112330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33224" y="341784"/>
            <a:ext cx="82296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/>
              <a:t>Příklad ke skrytému kurikulu </a:t>
            </a:r>
          </a:p>
          <a:p>
            <a:r>
              <a:rPr lang="cs-CZ" sz="3000" dirty="0"/>
              <a:t>(viz Lojdová, 2015)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33224" y="3284984"/>
            <a:ext cx="8253576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Žákyně zažila posměch spolužáků v hodinách HV. Má v takovém případě učitel zasahovat? Jak?</a:t>
            </a:r>
          </a:p>
          <a:p>
            <a:r>
              <a:rPr lang="cs-CZ" sz="2400" dirty="0"/>
              <a:t>Může učitel ovlivňovat vrstevnické vztahy?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27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2"/>
          <p:cNvSpPr txBox="1">
            <a:spLocks/>
          </p:cNvSpPr>
          <p:nvPr/>
        </p:nvSpPr>
        <p:spPr>
          <a:xfrm>
            <a:off x="428747" y="476672"/>
            <a:ext cx="8086779" cy="56504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600" b="1" dirty="0"/>
          </a:p>
          <a:p>
            <a:r>
              <a:rPr lang="cs-CZ" sz="3600" b="1" dirty="0"/>
              <a:t>Kultura školy</a:t>
            </a:r>
          </a:p>
          <a:p>
            <a:pPr algn="l"/>
            <a:endParaRPr lang="cs-CZ" sz="3200" b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sz="3200" dirty="0"/>
              <a:t>Co si představujete, když se řekne kultura školy?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dirty="0"/>
              <a:t>Jak ji vnímáte na Vaší škole, kde jste praktikovali/praktikujete?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dirty="0"/>
              <a:t>Představte si, že jste návštěvník vaší školy, přicházíte ke škole, vcházíte dovnitř, procházíte školou a vstupujete přes kancelář sekretářky k řediteli – ředitelce školy. Cestou potkáváte řadu pracovníků školy a žáky či studenty, protože je přestávka. Jak na vás bude materiálně i nemateriálně působit škola?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sz="3200" dirty="0"/>
              <a:t>Co napomáhá spolupráci lidí ve škole?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sz="3200" dirty="0"/>
              <a:t>Co nejvíce podporuje odborný rozvoj jednotlivců ve škole?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997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16632"/>
            <a:ext cx="7024744" cy="1143000"/>
          </a:xfrm>
        </p:spPr>
        <p:txBody>
          <a:bodyPr/>
          <a:lstStyle/>
          <a:p>
            <a:r>
              <a:rPr lang="cs-CZ" dirty="0"/>
              <a:t>Kultura školy</a:t>
            </a:r>
          </a:p>
        </p:txBody>
      </p:sp>
      <p:sp>
        <p:nvSpPr>
          <p:cNvPr id="4" name="Zástupný symbol pro obsah 7"/>
          <p:cNvSpPr txBox="1">
            <a:spLocks/>
          </p:cNvSpPr>
          <p:nvPr/>
        </p:nvSpPr>
        <p:spPr>
          <a:xfrm>
            <a:off x="588346" y="1556792"/>
            <a:ext cx="10536382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sz="2000" dirty="0"/>
              <a:t>Z marketingového hlediska používáme definici kultury školy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sz="2000" dirty="0"/>
              <a:t>od Jakubíkové (2001):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0794" y="2313709"/>
            <a:ext cx="8357670" cy="1108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„Kultura škol je vnitřním fenoménem, který je primárně vytvářen a využíván v oblasti řízení a vztahu k vlastním zaměstnancům školy. Jedná se o souhrn představ, přístupů a hodnot ve škole všeobecně sdílených a relativně dlouhodobě udržovaných.„</a:t>
            </a:r>
            <a:r>
              <a:rPr lang="cs-CZ" dirty="0"/>
              <a:t> </a:t>
            </a:r>
          </a:p>
        </p:txBody>
      </p:sp>
      <p:sp>
        <p:nvSpPr>
          <p:cNvPr id="6" name="Zástupný symbol pro obsah 7"/>
          <p:cNvSpPr txBox="1">
            <a:spLocks/>
          </p:cNvSpPr>
          <p:nvPr/>
        </p:nvSpPr>
        <p:spPr>
          <a:xfrm>
            <a:off x="390794" y="3874285"/>
            <a:ext cx="10536382" cy="418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sz="1900" dirty="0"/>
              <a:t>Podobné vymezení předkládá i </a:t>
            </a:r>
            <a:r>
              <a:rPr lang="cs-CZ" sz="1900" dirty="0" err="1"/>
              <a:t>Barth</a:t>
            </a:r>
            <a:r>
              <a:rPr lang="cs-CZ" sz="1900" dirty="0"/>
              <a:t> (2006): </a:t>
            </a:r>
          </a:p>
        </p:txBody>
      </p:sp>
      <p:sp>
        <p:nvSpPr>
          <p:cNvPr id="7" name="Obdélník 6"/>
          <p:cNvSpPr/>
          <p:nvPr/>
        </p:nvSpPr>
        <p:spPr>
          <a:xfrm>
            <a:off x="401251" y="4422157"/>
            <a:ext cx="8347213" cy="2031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„Kultura školy je složitým souborem norem, postojů, očekávání, chování, hodnot, ceremoniálů, tradic i mýtů, které jsou hluboce zakořeněny v samotném jádru organizace. Kultura je historicky přenášeným vzorem myšlení v tom smyslu, že má sílu ovlivňovat, co si lidé myslí a jak jednají.“</a:t>
            </a:r>
          </a:p>
        </p:txBody>
      </p:sp>
    </p:spTree>
    <p:extLst>
      <p:ext uri="{BB962C8B-B14F-4D97-AF65-F5344CB8AC3E}">
        <p14:creationId xmlns:p14="http://schemas.microsoft.com/office/powerpoint/2010/main" val="2849520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Klasický příklad: „7S </a:t>
            </a:r>
            <a:r>
              <a:rPr lang="cs-CZ" sz="2800" b="1" dirty="0" err="1"/>
              <a:t>McKinsey</a:t>
            </a:r>
            <a:r>
              <a:rPr lang="cs-CZ" sz="2800" b="1" dirty="0"/>
              <a:t>“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592992" y="733846"/>
            <a:ext cx="7902287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Model je nazýván 7S protože názvy sedmi základních prvků začínají v angličtině písmenem S. </a:t>
            </a: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00616" y="2276872"/>
            <a:ext cx="3347929" cy="403244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1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Strategie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Strategy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Struktura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Structure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Systémy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Systems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Styl práce vedení (Style)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Spolupracovníci - personál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Staff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Schopnosti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Skills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Sdílené hodnoty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Shared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values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0" descr="7S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64181" y="2646219"/>
            <a:ext cx="4187536" cy="318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99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okruhy ke SZZ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1800" b="1" dirty="0"/>
              <a:t>3. </a:t>
            </a:r>
            <a:r>
              <a:rPr lang="cs-CZ" sz="1800" dirty="0"/>
              <a:t>Vzdělávací politika České republiky v kontextu Evropské unie (Lisabonský proces, Boloňská deklarace, Memorandum o celoživotním učení). Principy vzdělávací politiky ČR (Bílá kniha, Strategie vzdělávací politiky ČR do roku 2020).  Školská legislativa platná v ČR (školské zákony).</a:t>
            </a:r>
          </a:p>
          <a:p>
            <a:pPr marL="6858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sz="1800" b="1" dirty="0"/>
              <a:t>5. </a:t>
            </a:r>
            <a:r>
              <a:rPr lang="cs-CZ" sz="1800" dirty="0"/>
              <a:t>Procesy řízení, vedení a správy škol. Decentralizace, autonomizace, „skládání účtů“,  vnitřní rozvoj škol, koncepce řízení kvality, škola jako učící se organizace. Rady škol jako ústřední prvek systému správy škol. </a:t>
            </a:r>
          </a:p>
        </p:txBody>
      </p:sp>
    </p:spTree>
    <p:extLst>
      <p:ext uri="{BB962C8B-B14F-4D97-AF65-F5344CB8AC3E}">
        <p14:creationId xmlns:p14="http://schemas.microsoft.com/office/powerpoint/2010/main" val="1000630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683568" y="900656"/>
            <a:ext cx="7902287" cy="477981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První tři prvky (strategie, struktura, systémy) jsou považovány za základní, tzv. </a:t>
            </a:r>
            <a:r>
              <a:rPr lang="cs-CZ" sz="2400" b="1" dirty="0"/>
              <a:t>tvrdé prvky řízení</a:t>
            </a:r>
            <a:r>
              <a:rPr lang="cs-CZ" sz="2400" dirty="0"/>
              <a:t> - hardware. </a:t>
            </a:r>
          </a:p>
          <a:p>
            <a:pPr marL="0" indent="0" algn="just">
              <a:buNone/>
            </a:pPr>
            <a:r>
              <a:rPr lang="cs-CZ" sz="2400" dirty="0"/>
              <a:t>Další čtyři prvky (spolupracovníci, styl řízení, schopnosti a sdílené hodnoty) jsou považovány za pomocné prvky úspěchu, tzv. </a:t>
            </a:r>
            <a:r>
              <a:rPr lang="cs-CZ" sz="2400" b="1" dirty="0"/>
              <a:t>měkké prvky řízení</a:t>
            </a:r>
            <a:r>
              <a:rPr lang="cs-CZ" sz="2400" dirty="0"/>
              <a:t> - software.</a:t>
            </a:r>
          </a:p>
          <a:p>
            <a:pPr algn="just"/>
            <a:r>
              <a:rPr lang="cs-CZ" sz="2400" dirty="0"/>
              <a:t>Předložený model má sdílené hodnoty, které představují jádro kultury organizace, uprostřed. </a:t>
            </a:r>
          </a:p>
          <a:p>
            <a:pPr algn="just"/>
            <a:r>
              <a:rPr lang="cs-CZ" sz="2400" b="1" dirty="0"/>
              <a:t>Struktura</a:t>
            </a:r>
            <a:r>
              <a:rPr lang="cs-CZ" sz="2400" dirty="0"/>
              <a:t> = schéma organizační struktury, vztahy nadřízenosti a podřízenosti, způsob rozdělení a integrace úkolů, formální delegování pravomocí a odpovědnosti v organizaci.</a:t>
            </a:r>
          </a:p>
          <a:p>
            <a:pPr algn="just"/>
            <a:r>
              <a:rPr lang="cs-CZ" sz="2400" b="1" dirty="0"/>
              <a:t>Strategie</a:t>
            </a:r>
            <a:r>
              <a:rPr lang="cs-CZ" sz="2400" dirty="0"/>
              <a:t> = zde ji stručně vymezujeme jako definování vize a cílů organizace a cesty jejich dosažení.</a:t>
            </a:r>
          </a:p>
          <a:p>
            <a:pPr algn="just"/>
            <a:r>
              <a:rPr lang="cs-CZ" sz="2400" b="1" dirty="0"/>
              <a:t>Systémy</a:t>
            </a:r>
            <a:r>
              <a:rPr lang="cs-CZ" sz="2400" dirty="0"/>
              <a:t> = procesy a postupy při každodenní práci, včetně psaného kodexu chování. Dnes sem také řadíme systém komunikace, informační i kontrolní systémy v organizaci.</a:t>
            </a:r>
          </a:p>
          <a:p>
            <a:pPr algn="just"/>
            <a:r>
              <a:rPr lang="cs-CZ" sz="2400" b="1" dirty="0"/>
              <a:t>Schopnosti</a:t>
            </a:r>
            <a:r>
              <a:rPr lang="cs-CZ" sz="2400" dirty="0"/>
              <a:t> =  dovednosti, znalost, zkušenosti</a:t>
            </a:r>
          </a:p>
          <a:p>
            <a:pPr algn="just"/>
            <a:r>
              <a:rPr lang="cs-CZ" sz="2400" b="1" dirty="0"/>
              <a:t>Spolupracovníci</a:t>
            </a:r>
            <a:r>
              <a:rPr lang="cs-CZ" sz="2400" dirty="0"/>
              <a:t> (zaměstnanci) = lidé v organizaci, respektive struktura lidí, tým, podpora kvalifikace, vztahy mezi nimi aj.</a:t>
            </a:r>
          </a:p>
          <a:p>
            <a:pPr algn="just"/>
            <a:r>
              <a:rPr lang="cs-CZ" sz="2400" b="1" dirty="0"/>
              <a:t>Styl</a:t>
            </a:r>
            <a:r>
              <a:rPr lang="cs-CZ" sz="2400" dirty="0"/>
              <a:t> = způsob chování, jednání managementu (jak přistupuje k řízení), hospodaření s časem, zaměření na lidi a úkoly, společný způsob chování a jednání v organizaci atd.</a:t>
            </a:r>
          </a:p>
          <a:p>
            <a:pPr algn="just"/>
            <a:r>
              <a:rPr lang="cs-CZ" sz="2400" b="1" dirty="0"/>
              <a:t>Sdílené hodnoty</a:t>
            </a:r>
            <a:r>
              <a:rPr lang="cs-CZ" sz="2400" dirty="0"/>
              <a:t> = toto S, které je uprostřed, můžeme spojovat s pojmem firemní kultura. </a:t>
            </a:r>
            <a:r>
              <a:rPr lang="cs-CZ" sz="2400" b="1" dirty="0"/>
              <a:t>Sdílené hodnoty přitom souvisí s vizí a posláním organizace.</a:t>
            </a:r>
          </a:p>
        </p:txBody>
      </p:sp>
    </p:spTree>
    <p:extLst>
      <p:ext uri="{BB962C8B-B14F-4D97-AF65-F5344CB8AC3E}">
        <p14:creationId xmlns:p14="http://schemas.microsoft.com/office/powerpoint/2010/main" val="3524149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50" y="0"/>
            <a:ext cx="7269701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/>
              <a:t>„efektivní škola“ a její znaky:</a:t>
            </a:r>
          </a:p>
        </p:txBody>
      </p:sp>
      <p:sp>
        <p:nvSpPr>
          <p:cNvPr id="9" name="Obdélník 8"/>
          <p:cNvSpPr/>
          <p:nvPr/>
        </p:nvSpPr>
        <p:spPr>
          <a:xfrm>
            <a:off x="270163" y="1330037"/>
            <a:ext cx="3532910" cy="4641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" y="1543916"/>
            <a:ext cx="305752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3923928" y="1427018"/>
            <a:ext cx="48213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V učebnici pro management škol z Anglie upozorňuje </a:t>
            </a:r>
            <a:r>
              <a:rPr lang="cs-CZ" sz="1600" dirty="0" err="1"/>
              <a:t>Fidler</a:t>
            </a:r>
            <a:r>
              <a:rPr lang="cs-CZ" sz="1600" dirty="0"/>
              <a:t> (2002) na to, že faktory „dokonalosti“ jsou sice spojovány s efektivní školou, ale neznamená to, že k její efektivnosti automaticky přispívají. Jsou pouze obecné a nejsou specifikovány pro konkrétní školu. </a:t>
            </a:r>
          </a:p>
          <a:p>
            <a:pPr algn="just"/>
            <a:r>
              <a:rPr lang="cs-CZ" sz="1600" b="1" dirty="0"/>
              <a:t>Na základě identifikace faktorů však může škola ovlivňovat svojí efektivnost. </a:t>
            </a:r>
          </a:p>
          <a:p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923928" y="3645024"/>
            <a:ext cx="483177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Zvažte:</a:t>
            </a:r>
          </a:p>
          <a:p>
            <a:pPr algn="just"/>
            <a:r>
              <a:rPr lang="cs-CZ" sz="1600" dirty="0"/>
              <a:t>Efektivnost organizací jako je škola je možné vymezit také na základě určitého stupně uspokojení lidí, kteří jsou s ní spjati, nebo zhodnocením procesů, které uvnitř školy probíhají. (Průcha, 1997)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„Efektivnost školy nemůžeme v úplnosti hodnotit jen z jejích produktů bez ohledu na podmínky, ze kterých vznikají, a na druhé straně vnitřní procesy školy musí být uvažovány ve spojení s tím, k jakým výstupům vedou“. (Průcha, 1997</a:t>
            </a:r>
            <a:r>
              <a:rPr lang="cs-CZ" dirty="0"/>
              <a:t>)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797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620856" y="1253331"/>
            <a:ext cx="7902287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sz="2400" dirty="0"/>
              <a:t>Pojem kultura školy není ale zcela ustálen v oblasti školského managementu v ČR. Například ve Výroční zprávě ČŠI za rok 2014/2015 se pojem „kultura školy“ nevyskytuje.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Nicméně na s. 41 najdeme: Z hodnocení ČŠI vyplynulo, že 97,2 % ředitelů škol (z toho 54,8% rozhodně ano) </a:t>
            </a:r>
            <a:r>
              <a:rPr lang="cs-CZ" sz="2400" b="1" dirty="0"/>
              <a:t>se daří úspěšně vytvářet pozitivní klima školy</a:t>
            </a:r>
            <a:r>
              <a:rPr lang="cs-CZ" sz="2400" dirty="0"/>
              <a:t>, jen necelá 3% ředitelů škol jsou v tomto směru neúspěšná.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Ředitelé škol vyjádřili převážně spokojenost s jednotlivými oblastmi školního klimatu… </a:t>
            </a:r>
            <a:r>
              <a:rPr lang="cs-CZ" sz="2400" b="1" dirty="0"/>
              <a:t>Podle učitelů je nejméně pozitivně hodnocenou oblastí možnost podílet se na rozhodování o škole. </a:t>
            </a:r>
            <a:r>
              <a:rPr lang="cs-CZ" sz="2400" dirty="0"/>
              <a:t>(Náš dodatek: jak je to možné po realizaci implementace RVP-ŠVP?)</a:t>
            </a:r>
          </a:p>
          <a:p>
            <a:pP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7667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4640" y="476672"/>
            <a:ext cx="7024744" cy="1143000"/>
          </a:xfrm>
        </p:spPr>
        <p:txBody>
          <a:bodyPr>
            <a:normAutofit fontScale="90000"/>
          </a:bodyPr>
          <a:lstStyle/>
          <a:p>
            <a:pPr fontAlgn="base"/>
            <a:r>
              <a:rPr lang="cs-CZ" sz="2800" b="1" dirty="0"/>
              <a:t>Jednodušší přehled můžete získat zadáním dotazníku pro kulturu školy</a:t>
            </a:r>
            <a:r>
              <a:rPr lang="cs-CZ" sz="2800" dirty="0"/>
              <a:t> </a:t>
            </a:r>
            <a:r>
              <a:rPr lang="cs-CZ" sz="2000" dirty="0"/>
              <a:t>(informace o vytvoření dotazníku jsou in Eger a kol. 2002).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628650" y="1825626"/>
            <a:ext cx="7902287" cy="2233757"/>
          </a:xfrm>
        </p:spPr>
        <p:txBody>
          <a:bodyPr>
            <a:normAutofit fontScale="77500" lnSpcReduction="20000"/>
          </a:bodyPr>
          <a:lstStyle/>
          <a:p>
            <a:pPr algn="just" fontAlgn="base"/>
            <a:r>
              <a:rPr lang="cs-CZ" sz="2400" dirty="0"/>
              <a:t>Výhodou dotazníku je jeho rychlé vyplnění, možnost zadání pro členy sboru a popř. pro členy vedení zvlášť. Po jeho vyhodnocení je opět možné jej využít pro následnou diskusi ve sboru na téma kultura školy jako součást její </a:t>
            </a:r>
            <a:r>
              <a:rPr lang="cs-CZ" sz="2400" b="1" dirty="0" err="1"/>
              <a:t>autoevaluace</a:t>
            </a:r>
            <a:r>
              <a:rPr lang="cs-CZ" sz="2400" dirty="0"/>
              <a:t>.</a:t>
            </a:r>
          </a:p>
          <a:p>
            <a:pPr algn="just" fontAlgn="base"/>
            <a:r>
              <a:rPr lang="cs-CZ" sz="2400" dirty="0"/>
              <a:t>Pro komplexnější pohled je možné jej kombinovat s výše uvedeným postupem nebo se SWOT analýzou školy, auditem či dalšími </a:t>
            </a:r>
            <a:r>
              <a:rPr lang="cs-CZ" sz="2400" dirty="0" err="1"/>
              <a:t>autoevaluačními</a:t>
            </a:r>
            <a:r>
              <a:rPr lang="cs-CZ" sz="2400" dirty="0"/>
              <a:t> materiály, ale i hodnocením ČŠI atd.</a:t>
            </a:r>
          </a:p>
          <a:p>
            <a:pP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79099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1545904"/>
            <a:ext cx="4129088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3089" y="399274"/>
            <a:ext cx="3261853" cy="1913322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stem" charset="0"/>
                <a:ea typeface="Arial" pitchFamily="34" charset="0"/>
                <a:cs typeface="System" charset="0"/>
              </a:rPr>
              <a:t>Respondenti z velkých škol jsou ve svém hodnocení obvykle více kritičtí než ostatní, nejvíce shovívaví jsou naopak respondenti z malých škol.</a:t>
            </a:r>
            <a:endParaRPr kumimoji="0" lang="cs-CZ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25304" y="1706950"/>
            <a:ext cx="4579144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491880" y="399274"/>
            <a:ext cx="5792362" cy="3826644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Čím je škola menší, tím vyšší má nároky na následující oblasti: společné cíle, důvěra ve vedení školy, převládající styl řízení ve vztahu k lidem, režim a organ. struktura a komunikace a informovanost pracovníků školy.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Malé a střední školy mají také o něco vyšší nároky v oblasti komunikace školy s okolím a rodiči, pracovních podmínek pro výuku, estetického prostředí a pořádku.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Naopak čím je škola větší, tím vyšší má očekávání výsledků vzdělání.</a:t>
            </a:r>
            <a:endParaRPr kumimoji="0" lang="cs-CZ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4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2266" y="773832"/>
            <a:ext cx="7024744" cy="1143000"/>
          </a:xfrm>
        </p:spPr>
        <p:txBody>
          <a:bodyPr>
            <a:normAutofit/>
          </a:bodyPr>
          <a:lstStyle/>
          <a:p>
            <a:r>
              <a:rPr lang="cs-CZ" sz="2800" b="1" dirty="0"/>
              <a:t>Charakteristiky dobré základní školy z pohledu rodičů (</a:t>
            </a:r>
            <a:r>
              <a:rPr lang="cs-CZ" sz="2000" b="1" dirty="0"/>
              <a:t>Simonová,2017)</a:t>
            </a:r>
            <a:endParaRPr lang="cs-CZ" sz="28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639040" y="2029990"/>
            <a:ext cx="7902287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dirty="0"/>
              <a:t>Cílem stati je popsat </a:t>
            </a:r>
            <a:r>
              <a:rPr lang="cs-CZ" sz="1800" b="1" dirty="0"/>
              <a:t>charakteristiky dobré školy z pohledu českých rodičů </a:t>
            </a:r>
            <a:r>
              <a:rPr lang="cs-CZ" sz="1800" dirty="0"/>
              <a:t>s využitím dat získaných v longitudinálním šetření </a:t>
            </a:r>
            <a:r>
              <a:rPr lang="cs-CZ" sz="1800" dirty="0" err="1"/>
              <a:t>CLoSE</a:t>
            </a:r>
            <a:r>
              <a:rPr lang="cs-CZ" sz="1800" dirty="0"/>
              <a:t> od reprezentativního vzorku 2008 rodičů dětí v předškolním věku.</a:t>
            </a: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9099" y="783357"/>
            <a:ext cx="850106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7628" y="3092760"/>
            <a:ext cx="378998" cy="67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1198403" y="3231935"/>
            <a:ext cx="7263245" cy="484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Co podle vašeho názoru považují rodiče za důležité?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66580" y="3154942"/>
            <a:ext cx="440055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lipsa 11"/>
          <p:cNvSpPr/>
          <p:nvPr/>
        </p:nvSpPr>
        <p:spPr>
          <a:xfrm>
            <a:off x="7180119" y="3616036"/>
            <a:ext cx="1963882" cy="25353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Odhadli jste to správně?</a:t>
            </a:r>
          </a:p>
          <a:p>
            <a:pPr algn="ctr"/>
            <a:r>
              <a:rPr lang="cs-CZ" b="1" dirty="0"/>
              <a:t>Zvažte, jak to souvisí s klimatem a kulturou školy.</a:t>
            </a:r>
          </a:p>
        </p:txBody>
      </p:sp>
    </p:spTree>
    <p:extLst>
      <p:ext uri="{BB962C8B-B14F-4D97-AF65-F5344CB8AC3E}">
        <p14:creationId xmlns:p14="http://schemas.microsoft.com/office/powerpoint/2010/main" val="12873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Vzdělávací politika – globální a nadnárodní úroveň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b="1" dirty="0"/>
              <a:t>OECD</a:t>
            </a:r>
            <a:r>
              <a:rPr lang="cs-CZ" dirty="0"/>
              <a:t> - Výbor pro vzdělávací politiku (EDPC), projekty</a:t>
            </a:r>
          </a:p>
          <a:p>
            <a:pPr>
              <a:buFontTx/>
              <a:buChar char="-"/>
            </a:pPr>
            <a:r>
              <a:rPr lang="cs-CZ" b="1" dirty="0"/>
              <a:t>UNESCO</a:t>
            </a:r>
            <a:r>
              <a:rPr lang="cs-CZ" dirty="0"/>
              <a:t> – program </a:t>
            </a:r>
            <a:r>
              <a:rPr lang="cs-CZ" dirty="0" err="1"/>
              <a:t>Education</a:t>
            </a:r>
            <a:r>
              <a:rPr lang="cs-CZ" dirty="0"/>
              <a:t> 2030 (dosažení kvalitního vzdělání všech do roku 2030)</a:t>
            </a:r>
          </a:p>
          <a:p>
            <a:pPr>
              <a:buFontTx/>
              <a:buChar char="-"/>
            </a:pPr>
            <a:r>
              <a:rPr lang="cs-CZ" b="1" dirty="0"/>
              <a:t>EU</a:t>
            </a:r>
            <a:r>
              <a:rPr lang="cs-CZ" dirty="0"/>
              <a:t> - finanční podpora jednotlivých zemí a regionů prostřednictvím Strukturálních fondů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b="1" dirty="0"/>
              <a:t>Lisabonská deklarace</a:t>
            </a:r>
          </a:p>
          <a:p>
            <a:pPr>
              <a:buFontTx/>
              <a:buChar char="-"/>
            </a:pPr>
            <a:r>
              <a:rPr lang="cs-CZ" b="1" dirty="0"/>
              <a:t>Boloňská deklarace</a:t>
            </a:r>
          </a:p>
          <a:p>
            <a:pPr>
              <a:buFontTx/>
              <a:buChar char="-"/>
            </a:pPr>
            <a:r>
              <a:rPr lang="cs-CZ" b="1" dirty="0"/>
              <a:t>Memorandum o celoživotním učení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6372200" y="4293096"/>
            <a:ext cx="2339752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Skupinová práce:</a:t>
            </a:r>
          </a:p>
          <a:p>
            <a:pPr algn="ctr"/>
            <a:r>
              <a:rPr lang="cs-CZ" dirty="0"/>
              <a:t>Referujte ve skupině o nejdůležitějších informacích z  textu</a:t>
            </a:r>
          </a:p>
        </p:txBody>
      </p:sp>
    </p:spTree>
    <p:extLst>
      <p:ext uri="{BB962C8B-B14F-4D97-AF65-F5344CB8AC3E}">
        <p14:creationId xmlns:p14="http://schemas.microsoft.com/office/powerpoint/2010/main" val="1529733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Státní 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„základní systém obecných východisek řešení principiálních problémů vzdělávání a výchovy státem a institucemi jím řízenými“ (Pelikán, 2012, s. 584)</a:t>
            </a:r>
          </a:p>
          <a:p>
            <a:r>
              <a:rPr lang="cs-CZ" dirty="0"/>
              <a:t>Podléhá změnám vlivem nestability vlády (</a:t>
            </a:r>
            <a:r>
              <a:rPr lang="cs-CZ"/>
              <a:t>změn ministrů)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038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dirty="0"/>
              <a:t>Systém kurikulárních dokumentů v ČR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3989941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aoblený obdélník 2"/>
          <p:cNvSpPr/>
          <p:nvPr/>
        </p:nvSpPr>
        <p:spPr>
          <a:xfrm>
            <a:off x="1594763" y="4761148"/>
            <a:ext cx="600973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215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800" b="1" dirty="0"/>
              <a:t>Bílá kniha (Národní program</a:t>
            </a:r>
            <a:br>
              <a:rPr lang="cs-CZ" sz="2800" b="1" dirty="0"/>
            </a:br>
            <a:r>
              <a:rPr lang="cs-CZ" sz="2800" b="1" dirty="0"/>
              <a:t>rozvoje vzdělávání v České </a:t>
            </a:r>
            <a:br>
              <a:rPr lang="cs-CZ" sz="2800" b="1" dirty="0"/>
            </a:br>
            <a:r>
              <a:rPr lang="cs-CZ" sz="2800" b="1" dirty="0"/>
              <a:t>republice, 2001)</a:t>
            </a:r>
            <a:r>
              <a:rPr lang="cs-CZ" sz="3600" b="1" dirty="0"/>
              <a:t/>
            </a:r>
            <a:br>
              <a:rPr lang="cs-CZ" sz="3600" b="1" dirty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824536"/>
          </a:xfrm>
        </p:spPr>
        <p:txBody>
          <a:bodyPr>
            <a:normAutofit/>
          </a:bodyPr>
          <a:lstStyle/>
          <a:p>
            <a:r>
              <a:rPr lang="cs-CZ" sz="2400" dirty="0"/>
              <a:t>vychází vedle  programových dokumentů z analýz a hodnocení českého školství uskutečněných domácími i zahraničními odborníky</a:t>
            </a:r>
          </a:p>
          <a:p>
            <a:r>
              <a:rPr lang="cs-CZ" sz="2400" dirty="0"/>
              <a:t>formuje vládní strategii v oblasti vzdělávání v podobě myšlenkových východisek, obecných záměrů a rozvojových programů směrodatných pro vývoj vzdělávací soustavy</a:t>
            </a:r>
            <a:endParaRPr lang="cs-CZ" sz="2400" dirty="0">
              <a:latin typeface="+mj-lt"/>
              <a:ea typeface="+mj-ea"/>
              <a:cs typeface="+mj-cs"/>
            </a:endParaRPr>
          </a:p>
          <a:p>
            <a:r>
              <a:rPr lang="cs-CZ" sz="2400" dirty="0"/>
              <a:t>Schválením </a:t>
            </a:r>
            <a:r>
              <a:rPr lang="cs-CZ" sz="2400" i="1" dirty="0"/>
              <a:t>Strategie vzdělávací politiky České republiky do roku 2020</a:t>
            </a:r>
            <a:r>
              <a:rPr lang="cs-CZ" sz="2400" dirty="0"/>
              <a:t> vládou Bílá kniha definitivně </a:t>
            </a:r>
            <a:r>
              <a:rPr lang="cs-CZ" sz="2400" b="1" dirty="0"/>
              <a:t>pozbývá platnost</a:t>
            </a:r>
            <a:r>
              <a:rPr lang="cs-CZ" sz="2400" dirty="0"/>
              <a:t>.</a:t>
            </a:r>
            <a:endParaRPr lang="cs-CZ" sz="2400" dirty="0">
              <a:latin typeface="+mj-lt"/>
              <a:ea typeface="+mj-ea"/>
              <a:cs typeface="+mj-cs"/>
            </a:endParaRPr>
          </a:p>
          <a:p>
            <a:endParaRPr lang="cs-CZ" sz="3600" dirty="0"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4846"/>
            <a:ext cx="1368152" cy="1752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783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sz="3600" b="1" dirty="0"/>
              <a:t>Strategie vzdělávací politiky České republiky do roku 2020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pl-PL" sz="2900" b="1" dirty="0"/>
              <a:t>Jak vznikl dokument Strategie 2020? </a:t>
            </a:r>
          </a:p>
          <a:p>
            <a:r>
              <a:rPr lang="cs-CZ" sz="2900" b="1" dirty="0"/>
              <a:t>O čem Strategie je?</a:t>
            </a:r>
          </a:p>
          <a:p>
            <a:r>
              <a:rPr lang="cs-CZ" sz="2900" b="1" dirty="0"/>
              <a:t>Jak se Strategie zaváděla?</a:t>
            </a:r>
          </a:p>
          <a:p>
            <a:r>
              <a:rPr lang="cs-CZ" sz="2900" dirty="0"/>
              <a:t>→ rozhovor s Jindřichem Fryčem z MŠMT (Komenský) 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b="1" dirty="0"/>
              <a:t>Obecný cíl Strategie: </a:t>
            </a:r>
            <a:r>
              <a:rPr lang="cs-CZ" sz="2900" dirty="0"/>
              <a:t>„</a:t>
            </a:r>
            <a:r>
              <a:rPr lang="cs-CZ" sz="2900" dirty="0">
                <a:solidFill>
                  <a:schemeClr val="tx1"/>
                </a:solidFill>
              </a:rPr>
              <a:t>zlepšení výsledků a motivace dětí, žáků a studentů na všech stupních školského systému od předškolního až po terciální vzdělávání“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b="1" dirty="0"/>
              <a:t>Strategické priority:</a:t>
            </a:r>
          </a:p>
          <a:p>
            <a:r>
              <a:rPr lang="cs-CZ" sz="2900" dirty="0"/>
              <a:t>Snižovat nerovnosti ve vzdělávání</a:t>
            </a:r>
          </a:p>
          <a:p>
            <a:r>
              <a:rPr lang="cs-CZ" sz="2900" dirty="0"/>
              <a:t>Podporovat kvalitní výuku a učitele jako její klíčový předpoklad </a:t>
            </a:r>
          </a:p>
          <a:p>
            <a:r>
              <a:rPr lang="cs-CZ" sz="2900" dirty="0"/>
              <a:t>Odpovědně a efektivně řídit vzdělávací systém</a:t>
            </a:r>
          </a:p>
          <a:p>
            <a:endParaRPr lang="cs-CZ" sz="2900" dirty="0"/>
          </a:p>
          <a:p>
            <a:pPr marL="68580" indent="0">
              <a:buNone/>
            </a:pPr>
            <a:r>
              <a:rPr lang="cs-CZ" sz="2900" b="1" dirty="0"/>
              <a:t>Hodnocení Strategie </a:t>
            </a:r>
          </a:p>
          <a:p>
            <a:r>
              <a:rPr lang="cs-CZ" sz="2900" dirty="0"/>
              <a:t>Co se podařilo?</a:t>
            </a:r>
          </a:p>
          <a:p>
            <a:r>
              <a:rPr lang="cs-CZ" sz="2900" dirty="0"/>
              <a:t>→ rozhovor s prof. Ivou Stuchlíkovou  - z hodnotící expertní komise (Komenský)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39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80" y="5909686"/>
            <a:ext cx="6192688" cy="648072"/>
          </a:xfrm>
        </p:spPr>
        <p:txBody>
          <a:bodyPr>
            <a:normAutofit/>
          </a:bodyPr>
          <a:lstStyle/>
          <a:p>
            <a:pPr marL="3657600" lvl="8" indent="0">
              <a:buNone/>
            </a:pPr>
            <a:r>
              <a:rPr lang="cs-CZ" dirty="0"/>
              <a:t>Strategie 2020, s. 51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4319166" cy="644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847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Shrnutí principů vzdělávací politiky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Celoživotní učení pro všechny</a:t>
            </a:r>
          </a:p>
          <a:p>
            <a:r>
              <a:rPr lang="cs-CZ" dirty="0"/>
              <a:t>Rovných vzdělávacích příležitostí</a:t>
            </a:r>
          </a:p>
          <a:p>
            <a:r>
              <a:rPr lang="cs-CZ" dirty="0"/>
              <a:t>Zaměstnatelnosti</a:t>
            </a:r>
          </a:p>
          <a:p>
            <a:r>
              <a:rPr lang="cs-CZ" dirty="0"/>
              <a:t>Sociální soudržnosti a sociální relevance</a:t>
            </a:r>
          </a:p>
          <a:p>
            <a:r>
              <a:rPr lang="cs-CZ" dirty="0"/>
              <a:t>Internacionalizace ve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1557922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8705</TotalTime>
  <Words>2061</Words>
  <Application>Microsoft Office PowerPoint</Application>
  <PresentationFormat>Předvádění na obrazovce (4:3)</PresentationFormat>
  <Paragraphs>244</Paragraphs>
  <Slides>25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Century Gothic</vt:lpstr>
      <vt:lpstr>Symbol</vt:lpstr>
      <vt:lpstr>System</vt:lpstr>
      <vt:lpstr>Times New Roman</vt:lpstr>
      <vt:lpstr>Wingdings 2</vt:lpstr>
      <vt:lpstr>Austin</vt:lpstr>
      <vt:lpstr>6 Školský management</vt:lpstr>
      <vt:lpstr>Související okruhy ke SZZ</vt:lpstr>
      <vt:lpstr>Vzdělávací politika – globální a nadnárodní úroveň  </vt:lpstr>
      <vt:lpstr>Státní VP</vt:lpstr>
      <vt:lpstr>Systém kurikulárních dokumentů v ČR</vt:lpstr>
      <vt:lpstr>Bílá kniha (Národní program rozvoje vzdělávání v České  republice, 2001) </vt:lpstr>
      <vt:lpstr>  Strategie vzdělávací politiky České republiky do roku 2020</vt:lpstr>
      <vt:lpstr>Prezentace aplikace PowerPoint</vt:lpstr>
      <vt:lpstr>Shrnutí principů vzdělávací politiky ČR</vt:lpstr>
      <vt:lpstr>Diskuse ve skupině + rešerše: Které strategie/principy VP se podařilo realizovat?  Jaké problémy tyto kroky přinesly? </vt:lpstr>
      <vt:lpstr>Co víte o kurikulární reformě? Interaktivní kvíz (Kahoot.it)</vt:lpstr>
      <vt:lpstr>Prezentace aplikace PowerPoint</vt:lpstr>
      <vt:lpstr>Práce s RVP</vt:lpstr>
      <vt:lpstr>ŠVP &amp; TK</vt:lpstr>
      <vt:lpstr>Plánované vs. realizované kurikulum Formální vs. neformální kurikulum Skryté kurikulum </vt:lpstr>
      <vt:lpstr>Jaké mohou být formy existence kurikula?</vt:lpstr>
      <vt:lpstr>Prezentace aplikace PowerPoint</vt:lpstr>
      <vt:lpstr>Kultura školy</vt:lpstr>
      <vt:lpstr>Klasický příklad: „7S McKinsey“</vt:lpstr>
      <vt:lpstr>Prezentace aplikace PowerPoint</vt:lpstr>
      <vt:lpstr>„efektivní škola“ a její znaky:</vt:lpstr>
      <vt:lpstr>Prezentace aplikace PowerPoint</vt:lpstr>
      <vt:lpstr>Jednodušší přehled můžete získat zadáním dotazníku pro kulturu školy (informace o vytvoření dotazníku jsou in Eger a kol. 2002).</vt:lpstr>
      <vt:lpstr>Prezentace aplikace PowerPoint</vt:lpstr>
      <vt:lpstr>Charakteristiky dobré základní školy z pohledu rodičů (Simonová,2017)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management</dc:title>
  <dc:creator>uzivatel</dc:creator>
  <cp:lastModifiedBy>Uživatel systému Windows</cp:lastModifiedBy>
  <cp:revision>68</cp:revision>
  <dcterms:created xsi:type="dcterms:W3CDTF">2018-08-06T09:30:17Z</dcterms:created>
  <dcterms:modified xsi:type="dcterms:W3CDTF">2019-11-27T14:54:15Z</dcterms:modified>
</cp:coreProperties>
</file>