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2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61BDF-70D0-4AC6-A1A9-24E2F3CB1680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FBCEF-1C66-4672-AEFC-E6F1145718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6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cs-CZ" dirty="0"/>
              <a:t>Zájem o učení – úkol učitele – motivovat žáky, kteří nemají přirozený zájem o učení a udržovat a podporovat nadšení těch, kteří se učí rádi</a:t>
            </a:r>
          </a:p>
          <a:p>
            <a:pPr marL="228600" indent="-228600">
              <a:buAutoNum type="arabicPeriod"/>
            </a:pPr>
            <a:r>
              <a:rPr lang="cs-CZ" dirty="0"/>
              <a:t>Sebedůvěra – učení a úkol– příležitost získat nové schopnosti a dovednosti nebo také soutěžní situace (prověřování dosavadních schopností). Žák věnuje úsilí ke zvládnutí úlohy podle hodnoty úkolu pro něj a také podle sebedůvěry, jestli úkol zvládne. (bez sebedůvěry – vzdávají se, přestanou řešit, jsou nejistí)</a:t>
            </a:r>
          </a:p>
          <a:p>
            <a:pPr marL="228600" indent="-228600">
              <a:buAutoNum type="arabicPeriod"/>
            </a:pPr>
            <a:r>
              <a:rPr lang="cs-CZ" dirty="0"/>
              <a:t>Rodiče:“ pilně studuj, abys v budoucnu mohl…..! Žák – současnost je důležitější než buducnost, důležité je uspět tady a teď. (někdo se zavděčuje dobrou známkou, někdo vzhledem…)</a:t>
            </a:r>
          </a:p>
          <a:p>
            <a:pPr marL="228600" indent="-228600">
              <a:buAutoNum type="arabicPeriod"/>
            </a:pPr>
            <a:r>
              <a:rPr lang="cs-CZ" dirty="0"/>
              <a:t>Učitel – průvodce, nebo taky autorita, která je omezuje v jiné činnosti</a:t>
            </a:r>
          </a:p>
          <a:p>
            <a:pPr marL="228600" indent="-228600">
              <a:buAutoNum type="arabicPeriod"/>
            </a:pPr>
            <a:r>
              <a:rPr lang="cs-CZ" dirty="0"/>
              <a:t>Široké rozpětí schopností</a:t>
            </a:r>
          </a:p>
          <a:p>
            <a:pPr marL="228600" indent="-228600">
              <a:buAutoNum type="arabicPeriod"/>
            </a:pPr>
            <a:r>
              <a:rPr lang="cs-CZ" dirty="0"/>
              <a:t>Aktivní zapojení do výuky závisí na schopnostech přijímat sdělení (čtení, poslech) a předávat sdělení (řeč, psaní). Různé zkušenosti a mezery z předchozích ročníků.</a:t>
            </a:r>
          </a:p>
          <a:p>
            <a:pPr marL="228600" indent="-228600">
              <a:buAutoNum type="arabicPeriod"/>
            </a:pPr>
            <a:r>
              <a:rPr lang="cs-CZ" dirty="0"/>
              <a:t>Vliv odlišných prostředí (péče o mladšího sourozence, sportování, nemoc, hra na nástroj, chov zvířat, cestování, rodinné problémy…)</a:t>
            </a:r>
          </a:p>
          <a:p>
            <a:pPr marL="228600" indent="-228600">
              <a:buAutoNum type="arabicPeriod"/>
            </a:pPr>
            <a:r>
              <a:rPr lang="cs-CZ" dirty="0"/>
              <a:t>Tlaky v rodině i společnosti, rozdíly ve výchově</a:t>
            </a:r>
          </a:p>
          <a:p>
            <a:pPr marL="228600" indent="-228600">
              <a:buAutoNum type="arabicPeriod"/>
            </a:pPr>
            <a:r>
              <a:rPr lang="cs-CZ" dirty="0"/>
              <a:t>Rozšíření mezi žáky stoupá</a:t>
            </a:r>
          </a:p>
          <a:p>
            <a:pPr marL="228600" indent="-228600">
              <a:buAutoNum type="arabicPeriod"/>
            </a:pPr>
            <a:r>
              <a:rPr lang="cs-CZ" dirty="0"/>
              <a:t>Společné vzdělávání</a:t>
            </a:r>
          </a:p>
          <a:p>
            <a:pPr marL="228600" indent="-228600">
              <a:buAutoNum type="arabi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87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Uspořádání – viditelnost (na žáky ze</a:t>
            </a:r>
            <a:r>
              <a:rPr lang="cs-CZ" baseline="0" dirty="0"/>
              <a:t> všech míst)</a:t>
            </a:r>
            <a:r>
              <a:rPr lang="cs-CZ" dirty="0"/>
              <a:t>, blízkost (během výuky se učitel musí dostat</a:t>
            </a:r>
            <a:r>
              <a:rPr lang="cs-CZ" baseline="0" dirty="0"/>
              <a:t> ke všem žákům)</a:t>
            </a:r>
            <a:r>
              <a:rPr lang="cs-CZ" dirty="0"/>
              <a:t>, dostupnost (pomůcky a materiály, žáci by měli vidět/slyšet), bezpečnost</a:t>
            </a:r>
          </a:p>
          <a:p>
            <a:r>
              <a:rPr lang="cs-CZ" dirty="0"/>
              <a:t>Kam tedy umístit – učební koutky, akvárium,</a:t>
            </a:r>
            <a:r>
              <a:rPr lang="cs-CZ" baseline="0" dirty="0"/>
              <a:t> lavice, pomůcky pro VV, pomůcky pro učitele, knihovničky…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83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Kruh neúspěchu</a:t>
            </a:r>
          </a:p>
          <a:p>
            <a:pPr marL="228600" indent="-228600">
              <a:buAutoNum type="arabicPeriod"/>
            </a:pPr>
            <a:r>
              <a:rPr lang="cs-CZ" dirty="0"/>
              <a:t>Neúspěch</a:t>
            </a:r>
          </a:p>
          <a:p>
            <a:pPr marL="228600" indent="-228600">
              <a:buAutoNum type="arabicPeriod"/>
            </a:pPr>
            <a:r>
              <a:rPr lang="cs-CZ" dirty="0"/>
              <a:t>Snížení motivace</a:t>
            </a:r>
          </a:p>
          <a:p>
            <a:pPr marL="228600" indent="-228600">
              <a:buAutoNum type="arabicPeriod"/>
            </a:pPr>
            <a:r>
              <a:rPr lang="cs-CZ" dirty="0"/>
              <a:t>Snížení sebevědomí</a:t>
            </a:r>
          </a:p>
          <a:p>
            <a:pPr marL="228600" indent="-228600">
              <a:buAutoNum type="arabicPeriod"/>
            </a:pPr>
            <a:r>
              <a:rPr lang="cs-CZ" dirty="0"/>
              <a:t>Nezájem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5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Kompetitivní výuka – úspěch jednoho je spojen s neúspěchem druhého. Není to činnost pospolu, ale proti sobě.</a:t>
            </a:r>
          </a:p>
          <a:p>
            <a:r>
              <a:rPr lang="cs-CZ" dirty="0"/>
              <a:t>Individuální</a:t>
            </a:r>
            <a:r>
              <a:rPr lang="cs-CZ" baseline="0" dirty="0"/>
              <a:t> – bez vazby na druhé žáky</a:t>
            </a:r>
          </a:p>
          <a:p>
            <a:r>
              <a:rPr lang="cs-CZ" baseline="0" dirty="0"/>
              <a:t>Kooperativní – celá skupina má prospěch z činnosti jednotlivce</a:t>
            </a:r>
            <a:endParaRPr lang="cs-CZ" dirty="0"/>
          </a:p>
          <a:p>
            <a:endParaRPr lang="cs-CZ" b="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Efektivní práce ve skupině musí mít podle </a:t>
            </a:r>
            <a:r>
              <a:rPr lang="cs-CZ" b="0" dirty="0" err="1">
                <a:solidFill>
                  <a:schemeClr val="bg1">
                    <a:lumMod val="10000"/>
                  </a:schemeClr>
                </a:solidFill>
              </a:rPr>
              <a:t>Kasikové</a:t>
            </a: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  (s. 23) tyto charakteristiky: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vystupují s více než jedním pohledem na sledovanou otázku nebo úkol, dochází ke konfrontaci názorů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členové skupiny jsou přinejmenším nakloněni zkoumat tyto různé názory a být k nim vnímaví, citliví, reagovat na ně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- interakce napomáhá vývoji skupinovému vědění, porozumění a posuzování záležitostí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Zadání společného úkolu</a:t>
            </a:r>
            <a:r>
              <a:rPr lang="cs-CZ" baseline="0" dirty="0"/>
              <a:t> ještě neznamená, že ke spolupráci dojde. Pokud je skupinová práce sporadicky zařazovaná, je nahodilá, nepřinese to, co by měla.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154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Aktivní učení – postupy a procesy, pomocí kterých žák přijímá s aktivním </a:t>
            </a:r>
            <a:r>
              <a:rPr lang="cs-CZ" dirty="0" err="1"/>
              <a:t>přičiněnm</a:t>
            </a:r>
            <a:r>
              <a:rPr lang="cs-CZ" dirty="0"/>
              <a:t> informace a na jejich základě si vytváří své vlastní úsudky. (</a:t>
            </a:r>
            <a:r>
              <a:rPr lang="cs-CZ" dirty="0" err="1"/>
              <a:t>Sitná</a:t>
            </a:r>
            <a:r>
              <a:rPr lang="cs-CZ" dirty="0"/>
              <a:t>, str.9). Informace zpracovává a začleňuje do systému svých znalostí, dovedností a postojů. Rozvíjí se schopnost tzv. Kritického myšlení.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20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Diskuze – základní komunikace mezi lidmi, měla by být i základní metodou </a:t>
            </a:r>
            <a:r>
              <a:rPr lang="cs-CZ" dirty="0" err="1"/>
              <a:t>veškole</a:t>
            </a:r>
            <a:endParaRPr lang="cs-CZ" dirty="0"/>
          </a:p>
          <a:p>
            <a:r>
              <a:rPr lang="cs-CZ" dirty="0"/>
              <a:t>Brainstorming (bouře mozků) – lze využít na začátku hodiny</a:t>
            </a:r>
            <a:r>
              <a:rPr lang="cs-CZ" baseline="0" dirty="0"/>
              <a:t> v rámci motivace, zjištění znalostí, ale i ke zjištění názorů, návrhů…</a:t>
            </a:r>
          </a:p>
          <a:p>
            <a:r>
              <a:rPr lang="cs-CZ" dirty="0" err="1"/>
              <a:t>Snowballing</a:t>
            </a:r>
            <a:r>
              <a:rPr lang="cs-CZ" dirty="0"/>
              <a:t> (sněhová koule) – na úkolu pracuje</a:t>
            </a:r>
            <a:r>
              <a:rPr lang="cs-CZ" baseline="0" dirty="0"/>
              <a:t> nejdříve každý sám, pak ve dvojicích, následně čtveřicích, nakonec v osmi. </a:t>
            </a:r>
            <a:r>
              <a:rPr lang="cs-CZ" baseline="0" dirty="0" err="1"/>
              <a:t>Mlvčí</a:t>
            </a:r>
            <a:r>
              <a:rPr lang="cs-CZ" baseline="0" dirty="0"/>
              <a:t> skupin prezentují</a:t>
            </a:r>
          </a:p>
          <a:p>
            <a:r>
              <a:rPr lang="cs-CZ" baseline="0" dirty="0" err="1"/>
              <a:t>Buzz</a:t>
            </a:r>
            <a:r>
              <a:rPr lang="cs-CZ" baseline="0" dirty="0"/>
              <a:t> </a:t>
            </a:r>
            <a:r>
              <a:rPr lang="cs-CZ" baseline="0" dirty="0" err="1"/>
              <a:t>groups</a:t>
            </a:r>
            <a:r>
              <a:rPr lang="cs-CZ" baseline="0" dirty="0"/>
              <a:t> (muší skupiny) – podobná sněhové kouli (rozdíl – vždy práci zahajuje víc žáků)</a:t>
            </a:r>
          </a:p>
          <a:p>
            <a:r>
              <a:rPr lang="cs-CZ" baseline="0" dirty="0"/>
              <a:t>Role play (hraní rol) – buď dostanou scénář, nebo ho vytváří sami</a:t>
            </a:r>
          </a:p>
          <a:p>
            <a:r>
              <a:rPr lang="cs-CZ" baseline="0" dirty="0" err="1"/>
              <a:t>Carousel</a:t>
            </a:r>
            <a:r>
              <a:rPr lang="cs-CZ" baseline="0" dirty="0"/>
              <a:t> dvojitý kolotoč – náročné na přípravu, pochopení, dodržení pravidel, prostor – kruhový (20-24 vyspělejších žáků). Židle jsou v kruhu, vždy dvě proti sobě. Uč. rozdá kartičky s tvrzeními – střídavě do vnitřního a vnějšího kruhu. Poté – kdo má kartičku, přečte a 1,5 min. hovoří ve prospěch tvrzení, výměna – druhý mluví proti. Kartičku položí na židli a každý se posune o jedno místo doprava. Opět – přečte…Závěr – hodnotí, </a:t>
            </a:r>
            <a:r>
              <a:rPr lang="cs-CZ" baseline="0" dirty="0" err="1"/>
              <a:t>uč.píše</a:t>
            </a:r>
            <a:r>
              <a:rPr lang="cs-CZ" baseline="0" dirty="0"/>
              <a:t> tvrzení pro a proti…</a:t>
            </a:r>
          </a:p>
          <a:p>
            <a:r>
              <a:rPr lang="cs-CZ" dirty="0"/>
              <a:t>Case study – studium případu (2.stupeň a starší)– skupinové řešení skutečného nebo simulovaného případu – ve skupinách dostanou „případ“, řeší, plní otázky a úkoly, pak prezentují</a:t>
            </a:r>
          </a:p>
          <a:p>
            <a:r>
              <a:rPr lang="cs-CZ" baseline="0" dirty="0"/>
              <a:t>Akvárium – náročné, základem je diskuze. </a:t>
            </a:r>
            <a:r>
              <a:rPr lang="cs-CZ" dirty="0"/>
              <a:t>2 skupiny – jedna diskutuje, druhá hodnotí a pozoruje. Vnitřní kruh – symetrický, musí na sebe všichni vidět, vnější kruh- pozorující (mají záznamové archy)</a:t>
            </a:r>
            <a:endParaRPr lang="cs-CZ" baseline="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41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využití různých učebních stylů žáků ve vyučování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vymyslete aktivity pro výuku vyjmenovaných slov po L pro různé typy učebních stylů žáků (informace získat zrakem, sluchem, hmatem, pohybem); </a:t>
            </a:r>
            <a:r>
              <a:rPr lang="cs-CZ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pracujte individuálně, ve dvojicích, ve skupinách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493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Předpokladem jsou realistické cíle, opřené o individuální hodnotící normy a sledování individuálního pokroku.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Dříve než hodnotit výsledky práce žáků je třeba přesně stanovit kritéria požadovaného výkonu, seznámit s nimi žáky a dát jim čas na jejich zvládnutí.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Zpětná vazba – popisující jazyk – nebo posuzující jazyk?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„Tvoje práce je pečlivě vypracovaná, výsledek je správný, použitý postup nejvýhodnější.“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„ Jsi hlupák! Udělal jsi hloupost!“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</a:rPr>
              <a:t>Známky jako trest za špatné chování?</a:t>
            </a: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/>
              <a:t>Špatně se chová ve fyzice, má známku o stupeň horší</a:t>
            </a:r>
          </a:p>
          <a:p>
            <a:r>
              <a:rPr lang="cs-CZ" dirty="0"/>
              <a:t>Pokud se účastní všech hodin, má jedničku)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631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/>
              <a:t>Autentické hodnocení – zjišťování znalostí a dovedností v situacích blížícím se reálným situacím (výkony pro praktický život – výrobky, exponáty, grafy, deníky, ale taky výkony divadelní, debata, …)</a:t>
            </a:r>
          </a:p>
          <a:p>
            <a:r>
              <a:rPr lang="cs-CZ" dirty="0"/>
              <a:t>Normativní – porovnávání vzájemné </a:t>
            </a:r>
            <a:r>
              <a:rPr lang="cs-CZ" dirty="0" err="1"/>
              <a:t>jedn</a:t>
            </a:r>
            <a:r>
              <a:rPr lang="cs-CZ" dirty="0"/>
              <a:t>. žáků (jednička jednoho je dvojka druhého…)</a:t>
            </a:r>
          </a:p>
          <a:p>
            <a:r>
              <a:rPr lang="cs-CZ" dirty="0"/>
              <a:t>Kriteriální – výkon je porovnáván s předem stanovenými </a:t>
            </a:r>
            <a:r>
              <a:rPr lang="cs-CZ" dirty="0" err="1"/>
              <a:t>kritériemi</a:t>
            </a:r>
            <a:r>
              <a:rPr lang="cs-CZ" dirty="0"/>
              <a:t> nebo standardy – např. smlouvy o učení – žák se dohodne předem, co má udělat pro určitou známku</a:t>
            </a:r>
          </a:p>
          <a:p>
            <a:r>
              <a:rPr lang="cs-CZ" dirty="0"/>
              <a:t>Formativní a </a:t>
            </a:r>
            <a:r>
              <a:rPr lang="cs-CZ" dirty="0" err="1"/>
              <a:t>sumativní</a:t>
            </a:r>
            <a:r>
              <a:rPr lang="cs-CZ" dirty="0"/>
              <a:t> hodnocení</a:t>
            </a:r>
          </a:p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pochopit klady a zápory, rizika systému hodnocení</a:t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0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skupina se rozdělí na dvě části podle toho, zda dávají přednost slovnímu hodnocení nebo klasifikaci známkou; zapíší klady, zápory, rizika, pak prezentují, argumentují.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303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Nepoužívat slova: šikovný, problémový, podprůměrný nebo nadprůměrný žák, dobře vychovaný, pomalý….</a:t>
            </a:r>
          </a:p>
          <a:p>
            <a:r>
              <a:rPr lang="cs-CZ" dirty="0"/>
              <a:t>Vyvarovat se „nálepkování“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FBCEF-1C66-4672-AEFC-E6F1145718F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37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01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8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9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583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690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760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03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2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2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9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7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89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04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78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10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59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EF81-BEC2-4598-860D-31C40F68B12A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8A7580-658E-470E-AE5B-B0F3E50E97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8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vp.cz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3. Školní </a:t>
            </a:r>
            <a:r>
              <a:rPr lang="cs-CZ" dirty="0"/>
              <a:t>management – strategie řízení třídy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324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jako cesta a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Nástroje učitele – jeho nejdůležitější činnosti, které ovlivňují klima (Čapek, s. 12):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1. jak učí (aktivity, metody a formy práce), jak hodnotí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jak odměňuje a trestá (a vede ji kázeňsky)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 jak vypadá vzájemná komunikace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5. jak umožňuje žákům se na dění ve třídě (včetně výuky) podílet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6. jaká jsou pravidla (jak jsou respektována, jak je vymáhá 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   podporuje)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608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>Praktická část</a:t>
            </a:r>
            <a:br>
              <a:rPr lang="cs-CZ" dirty="0"/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pochopení různých možností uspořádání třídy v souvislosti s výukou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po místnosti jsou rozmístěny fotografie výuky s různým rozložením lavic, uspořádání nábytku, učení v přírodě… Každý z účastníků si vybere obrázek podle toho, kde by se jako učitel cítil dobře. Proběhne diskuze – proč, kdy využijeme…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Metody výuky: skupinová diskuze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139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Organizační formy vyučování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frontální (hromadné)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(s jednotlivcem nebo malou skupinou)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individualizované (žák pracuje samostatně podle svého tempa…)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párové a skupinové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516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výuky z hlediska sociálních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Kasiková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str. 26)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Kompetitivní výuka – konfrontace, soutěž, boj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Individuální uspořádání výuky – nezávislá činnost žáků v dosahování cílů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Kooperativní – spolupráce při dosahování cílů – pozitivní vzájemná závislost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046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funkce metody ve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motivační metody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metoda vytváření nových vědomostí a dovedností a osvojování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metoda upevňování vědomostí a opakování učiva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metody diagnostické a hodnotící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metody aplikační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58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aktivního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Žák je centrem dění ve třídě, spolutvůrcem průběhu a obsahu výuky, podílí se na formulaci výsledku výuky, na hodnocení třídní práce a na sebehodnocení.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Co preferují žáci (dle výzkumu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Sitné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str.13)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skupinové vyučování (kooperativní výuka, diskuze…)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využívání ICT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hraní her, soutěže, křížovky, kvízy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praktická výuka v odborných učebnách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v laboratořích, návštěva knihoven, exkurze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v dílnách, pozemky, odborná praxe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samostatná práce v hodině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pozorování, čtení za účelem získání informací, výklad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96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vyučovací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(příklady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Sitná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 67)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brainstorming (bouře mozků)			- mind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mapping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(mentální mapování –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				myšlenkové mapy)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snowballing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(sněhová koule)			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gold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fish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bowl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(akvárium)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buzz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groups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(muší skupiny)			- case study (případová studie)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role play (hraní rolí)				-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carousel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(kolotoč)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práce s textem, výstavy, soutěže, kvízy, hry…..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494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Praktická část</a:t>
            </a:r>
            <a:br>
              <a:rPr lang="cs-CZ" dirty="0"/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spolupráce dvojic při zadaném úkolu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Společnou tužkou (</a:t>
            </a:r>
            <a:r>
              <a:rPr lang="cs-CZ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Kasiková</a:t>
            </a: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s. 66)</a:t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Dvojice, které sedí proti sobě, dostanou jeden papír a jednu tužku. Úkolem je touto jednou tužkou společně (tužku drží oba) nakreslit zadaný obrázek – nakreslete společně dům, strom a psa. Společně se také pod obrázek podepište. To vše musí probíhat bez domlouvání, v naprostém tichu.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841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Učební styl – jak se žáci učí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Základní rozdíly souvisejí se smyslovými receptory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vizuální informace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slyšené informace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kinesteticky přijímané informace (hmatem a pohybem)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723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diagnostika a individualizovaná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Pedagogická diagnostika = východisko pro nastavení individualizované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Pozorování – co chceme pozorovat? (vytrvalost v řešení úkolu, reakce, chování v situacích ve třídě…)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Rozhovor – bez sugestivních otázek (převážně otevřené otázky, specifické – amnestický rozhovor)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Analýza výsledků činností (portfolia)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61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CANGELOSI, J.</a:t>
            </a:r>
            <a:r>
              <a:rPr lang="cs-CZ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cs typeface="Times New Roman" panose="02020603050405020304" pitchFamily="18" charset="0"/>
              </a:rPr>
              <a:t>S. Strategie řízení třídy. Praha: Portál, 1994. 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ČAPEK, R. Líný učitel. Praha: Nakladatelství Dr. Josef Raabe, 2017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ČAPEK, R. Moderní didaktika. Praha: </a:t>
            </a:r>
            <a:r>
              <a:rPr lang="cs-CZ" dirty="0" err="1">
                <a:cs typeface="Times New Roman" panose="02020603050405020304" pitchFamily="18" charset="0"/>
              </a:rPr>
              <a:t>Grada</a:t>
            </a:r>
            <a:r>
              <a:rPr lang="cs-CZ" dirty="0">
                <a:cs typeface="Times New Roman" panose="02020603050405020304" pitchFamily="18" charset="0"/>
              </a:rPr>
              <a:t>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GORDON, T. Škola bez poražených. </a:t>
            </a:r>
            <a:r>
              <a:rPr lang="cs-CZ" dirty="0" err="1">
                <a:cs typeface="Times New Roman" panose="02020603050405020304" pitchFamily="18" charset="0"/>
              </a:rPr>
              <a:t>Malvern</a:t>
            </a:r>
            <a:r>
              <a:rPr lang="cs-CZ" dirty="0">
                <a:cs typeface="Times New Roman" panose="02020603050405020304" pitchFamily="18" charset="0"/>
              </a:rPr>
              <a:t>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KASÍKOVÁ, H. Kooperativní učení, kooperativní škola. Praha: Portál, 2016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LOJDOVÁ, K. Skryté kurikulum, žité příběhy. Brno: Masarykova univerzita, 2015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/>
              <a:t>PASCH.M…Od vzdělávacího programu k vyučovací hodině. Praha: Portál, 1998.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PETTY, G. Moderní vyučování. Praha: Portál, 1996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cs-CZ" dirty="0"/>
              <a:t>PRŮCHA, J.; WALTEROVÁ, E.; MAREŠ, J. Pedagogický slovník. Praha : Portál, 1995.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066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individualizované výuky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Individualizace výuky znamená přizpůsobení výuky jednotlivým žákům. Jedná se o formu diferenciace dovedenou až k jednotlivému žákovi. (respektuje jedinečné vlastnosti a potřeby každého žáka a přizpůsobuje jim tempo učení, uspořádání obsahu a organizaci učební činnosti).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Nutné: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přístup vůči žákům se speciálními vzdělávacími potřebami (nastavení podpůrných opatření)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17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diferenciace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úkoly se sebekontrolou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týdenní plány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úkoly dle stupně obtížnosti – žák si vybírá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svobodná volba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Hodnotící jazyk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zpětná vazba s využitím popisujícího jazyka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	NE – posuzující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7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přístupu hodnocení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Hodnocení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by mělo zásadně vycházet z jasně zadaných úkolů či oblastí vzdělávání a předem známých pravidel a kritérií. Musí být především zaměřeno na odhalování toho, co žák zná, ne na chybu či neznalost.“ (Bílá kniha, s. 49)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Předpoklad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realistické cíle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individuální hodnotící normy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sledování individuálního pokroku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693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Přístupy k hodnocení - příklady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zkoušení, testy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„autentické hodnocení“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portfolio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vrstevnické 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sebehodnocení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normativní hodnocení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kriteriální hodnocení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66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s chybou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„chybami se člověk učí“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Montessori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pedagogika – chyba je „přítel“, přirozený jev (žák chybu sám hledá, vyřeší, opraví – pomůcky umožňují)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je příležitost ke změně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chyba aktivuje myšlení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předcházíme zbytečnému strachu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Tradiční výuka – chyba je nežádoucí jev (učitel má strach ze své chyby, cítí se odpovědný za chybu žáka, rodiče řeší chyby…)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730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Edukace jako strategie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(popisuje Čapek)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způsob řešení problémové situace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(profitují všichni účastníci)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lose (vítězství jednoho je porážka druhého)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lose – lose (žádná strana není spokojená)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lose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(kdy je výhodné podlézavé chování)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„Vyučování je proces, který by měl bezesporu být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.“ (Čapek, s. 21)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493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Podmínky procesu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–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win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ve výuce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Učitel musí: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pochopit potřeby žáků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najít způsob k tomu, aby mohl společné cíle naplnit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039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učitele a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Vytváření „osobní autority“  - G.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Petty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zdůrazňuje: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projevujte opravdový zájem o práci každého žáka 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stanovte jasná pravidla a uplatňujte je spravedlivě a důsledně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oslovujte žáky jménem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projevujte žákům běžnou úctu tím, že říkáte „prosím“ a „děkuji“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nikdy nikoho nezesměšňujte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mějte k učení a škole profesionální přístup (chodit připravený, začínat včas…)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61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Vztah by měl zahrnovat 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Gordon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s.37):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Otevřenost – obě strany mohou riskovat přímost a upřímnost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Zájem – oba vědí, že si jich druhý cení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Vzájemná prospěšnost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Samostatnost či oddělenost – umožňuje rozvíjet tvořivost, individualitu, osobitost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Vzájemná spokojenost – potřeby jednoho nejsou uspokojovány na úkor druhého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782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Praktická část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Cíl aktivity : pochopení příčin „zlobení“ žáků ve vyučování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Zadání aktivity: skupina vymýšlí společně důvody, proč žáci zlobí ve vyučování, zapisuji na tabuli (nebaví je to, nudí se, je to pro ně těžké…); barevně následně označuji, kdo za to může (žák, společnost, rodiče, učitel).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76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SITNÁ,D. Metody aktivního vyučování. Praha: Portál, 2013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STARÝ, K., LAUFKOVÁ, V. Formativní hodnocení ve výuce. Praha: Portál, 2016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TESAŘOVÁ,M. Jak na žáky. Praha: Portál 2016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VALIŠOVÁ, A., KASIKOVÁ, H.  PEDAGOGIKA PRO UČITELE.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Grada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  <a:t>, 2007.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WALTEROVÁ, E. Kurikulum – Proměny a trendy v mezinárodní perspektivě. Brno : MU, 1994.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>www.msmt.cz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  <a:hlinkClick r:id="rId2"/>
              </a:rPr>
              <a:t>http://rvp.cz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www.nuv.cz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http://katalogpo.upol.cz/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315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Komunikace se žáky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Popisný jazyk místo posuzujícího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Dítě ukazuje obrázek.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P. učitelka říká: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To je nádhera, to je krásný obrázek! Ty jsi úžasný umělec!“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Ty zelené a hnědé barvy na obrázku mi připomínají les!“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Honza překřikuje Petra. Učitel: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Ty jsi ale nevychovaný!“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Když překřikuješ Petra, nemohu se soustředit na to, co mi říká.“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073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Strategie pro prevenci vyrušování – podmínky výuky</a:t>
            </a:r>
            <a:br>
              <a:rPr lang="cs-CZ" sz="4000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Vhodné prostředí uspořádání učebny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pracovní hnízda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kruhové uspořádání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auditorium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týmové pracoviště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Skupinová pravidla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791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Nastavení funkčních pravidel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malý počet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„zdravý rozum“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hladký průběh výuky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Nezbytné pravidlo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maximalizuje spolupracující chování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zajistí bezpečnost a pohodlnost učebního prostředí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zamezí rušení ostatních tříd a lidí mimo učebnu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udrží přijatelnou úroveň slušnosti mezi žáky, zaměstnanci školy a návštěvníky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611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Nespolupracující 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Řešte dříve, než vás vyvede z míry (u každého jiná míra tolerance)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učitel není schopen řešit v klidu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nepřijatelná úroveň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řeší promyšleně a efektivně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nízká úroveň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343" y="3161993"/>
            <a:ext cx="2763860" cy="265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63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Komunikační bloky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Gordon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, s. 58) – příklady (žák neplní úkol)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Nařizování, přikazování („Přestaň si stěžovat, začni pracovat“)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Varování, vyhrožování („Raději pracuj, jestli chceš slušnou známku. Nefňukej, nebo ti přidám úkol, abys měl proč fňukat.“)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Moralizování, kázání „měl bys“ a „máš“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Kázání, poučování, argumenty („Uvědom si, že bude brzy konec roku…“)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Odsuzování, kritizování, výčitky („Jsi líný, všechno odkládáš.“)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Nálepkování, vysmívání („Chováš se jak prvňák…“)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Analyzování, diagnostikování, interpretace („Děláš všechno proto, aby ses úkolu vyhnul.“)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Chvála, souhlas („Ty jsi přece chytrý kluk, jsem si jistý, že to zvládneš.“)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Uklidňování, litování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Otázky, výslech („proč jsi nepřišel dřív?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504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 pochvaly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závislost na pochvale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Paní učitelko, já jsem se rozdělila.“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 Podívejte se, jak to mám pěkné.“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= co je v jedné skupině výborné, může být ve druhé průměrné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815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Školní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Diskuze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Kdo nastavuje</a:t>
            </a:r>
          </a:p>
          <a:p>
            <a:pPr>
              <a:buFontTx/>
              <a:buChar char="-"/>
            </a:pPr>
            <a:r>
              <a:rPr lang="cs-CZ" dirty="0"/>
              <a:t>Jak vzniká</a:t>
            </a:r>
          </a:p>
          <a:p>
            <a:pPr>
              <a:buFontTx/>
              <a:buChar char="-"/>
            </a:pPr>
            <a:r>
              <a:rPr lang="cs-CZ" dirty="0"/>
              <a:t>Kdy a jak seznámit</a:t>
            </a:r>
          </a:p>
          <a:p>
            <a:pPr>
              <a:buFontTx/>
              <a:buChar char="-"/>
            </a:pPr>
            <a:r>
              <a:rPr lang="cs-CZ" dirty="0"/>
              <a:t>Tvořit třídní pravidla?...</a:t>
            </a:r>
          </a:p>
        </p:txBody>
      </p:sp>
    </p:spTree>
    <p:extLst>
      <p:ext uri="{BB962C8B-B14F-4D97-AF65-F5344CB8AC3E}">
        <p14:creationId xmlns:p14="http://schemas.microsoft.com/office/powerpoint/2010/main" val="235220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 učitele a jeho role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Úkolem učitele je: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získat žáky pro spolupráci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přimět žáky k aktivní účasti na učebních činnostech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směřovat se žáky k cíli základního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18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dle </a:t>
            </a:r>
            <a:r>
              <a:rPr lang="cs-CZ" dirty="0" err="1"/>
              <a:t>Kasikové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- odborník na svůj předmět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profesionál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prodávající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herec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odborník na výběr pomůcek pro výuku, jejich tvorbu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odborník na psané materiály pro výuku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– 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58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Rozdíly mezi žáky (podle </a:t>
            </a:r>
            <a:r>
              <a:rPr lang="cs-CZ" dirty="0" err="1"/>
              <a:t>Cangelosi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1. Zájem o učení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2. Sebedůvěra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3. Vnímání toho, co je důležité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4. Postoj vůči škole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5. Rozumové schopnosti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6. Předchozí výsledky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7. Zkušenosti, na nichž můžete stavět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8. Rodinný a společenský život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9. Užívání drog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10. Specifické potřeby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38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Úspěch v učení zvyšuje moje sebevědomí“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			Kruh úspěchu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4.Další motivace			1.Úspěch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endParaRPr lang="cs-CZ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Zvýšení sebevědomí	 	2. Zvýšení zájmu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240924" y="3296993"/>
            <a:ext cx="2251655" cy="1783724"/>
          </a:xfrm>
          <a:prstGeom prst="ellipse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rot="10800000">
            <a:off x="1622737" y="3843333"/>
            <a:ext cx="390757" cy="515284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 rot="16200000">
            <a:off x="3177812" y="2772213"/>
            <a:ext cx="377878" cy="58918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4922446" y="3711645"/>
            <a:ext cx="402968" cy="64697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 rot="5400000">
            <a:off x="3137718" y="5001979"/>
            <a:ext cx="403636" cy="643612"/>
          </a:xfrm>
          <a:prstGeom prst="down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13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Druhy motivací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1. Užitečnost získaných znalostí, jejich praktické využití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2. Potřeba získat kvalifikaci, dosáhnout plánovaného vzdělání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3. Posilování sebevědomí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4. Potřeba ocenění a pochvaly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5. Obava z neúspěchu, trestu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6. Zájem o problematiku, radost z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9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a vnější 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„Škola je nudná.“ „Nenávidím dějepis! Jména, data – koho to zajímá?“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„Proč se tohle musíme učit? Nikdo to nikdy nepoužije!“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Podpora vnitřní motivace 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problémové učení spojené se životem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rozmanitost učení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činnostní skupinové učení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zapojení žáků do diskuzí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samostatná práce žáků</a:t>
            </a:r>
            <a:br>
              <a:rPr lang="cs-CZ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- uspořádání učebny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3995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1127</Words>
  <Application>Microsoft Office PowerPoint</Application>
  <PresentationFormat>Širokoúhlá obrazovka</PresentationFormat>
  <Paragraphs>132</Paragraphs>
  <Slides>36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Wingdings 3</vt:lpstr>
      <vt:lpstr>Faseta</vt:lpstr>
      <vt:lpstr>3. Školní management – strategie řízení třídy</vt:lpstr>
      <vt:lpstr>Prezentace aplikace PowerPoint</vt:lpstr>
      <vt:lpstr>Prezentace aplikace PowerPoint</vt:lpstr>
      <vt:lpstr>Úkol učitele a jeho role </vt:lpstr>
      <vt:lpstr>Role učitele</vt:lpstr>
      <vt:lpstr>Rozdíly mezi žáky (podle Cangelosi)  </vt:lpstr>
      <vt:lpstr>Prezentace aplikace PowerPoint</vt:lpstr>
      <vt:lpstr>Motivace</vt:lpstr>
      <vt:lpstr>Vnitřní a vnější motivace</vt:lpstr>
      <vt:lpstr>Klima jako cesta a cíl</vt:lpstr>
      <vt:lpstr>Prezentace aplikace PowerPoint</vt:lpstr>
      <vt:lpstr>Organizační formy vyučování </vt:lpstr>
      <vt:lpstr>Uspořádání výuky z hlediska sociálních vztahů</vt:lpstr>
      <vt:lpstr>Specifické funkce metody ve vyučování</vt:lpstr>
      <vt:lpstr>Metody aktivního učení</vt:lpstr>
      <vt:lpstr>Skupinové vyučovací metody</vt:lpstr>
      <vt:lpstr>Prezentace aplikace PowerPoint</vt:lpstr>
      <vt:lpstr>Učební styl – jak se žáci učí</vt:lpstr>
      <vt:lpstr>Pedagogická diagnostika a individualizovaná výuka</vt:lpstr>
      <vt:lpstr>Plánování individualizované výuky </vt:lpstr>
      <vt:lpstr>Možnosti diferenciace </vt:lpstr>
      <vt:lpstr>Změny v přístupu hodnocení </vt:lpstr>
      <vt:lpstr>Přístupy k hodnocení - příklady  </vt:lpstr>
      <vt:lpstr>Práce s chybou </vt:lpstr>
      <vt:lpstr>Edukace jako strategie </vt:lpstr>
      <vt:lpstr>Prezentace aplikace PowerPoint</vt:lpstr>
      <vt:lpstr>Komunikace učitele a žáka</vt:lpstr>
      <vt:lpstr>Prezentace aplikace PowerPoint</vt:lpstr>
      <vt:lpstr>Prezentace aplikace PowerPoint</vt:lpstr>
      <vt:lpstr>Komunikace se žáky </vt:lpstr>
      <vt:lpstr>Strategie pro prevenci vyrušování – podmínky výuky  </vt:lpstr>
      <vt:lpstr>Prezentace aplikace PowerPoint</vt:lpstr>
      <vt:lpstr>Nespolupracující chování </vt:lpstr>
      <vt:lpstr>Komunikační bloky</vt:lpstr>
      <vt:lpstr>Riziko pochvaly </vt:lpstr>
      <vt:lpstr>Školní řád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management – strategie řízení třídy</dc:title>
  <dc:creator>Markéta Olbertová</dc:creator>
  <cp:lastModifiedBy>Uživatel systému Windows</cp:lastModifiedBy>
  <cp:revision>5</cp:revision>
  <dcterms:created xsi:type="dcterms:W3CDTF">2018-08-17T18:08:04Z</dcterms:created>
  <dcterms:modified xsi:type="dcterms:W3CDTF">2019-11-27T14:41:45Z</dcterms:modified>
</cp:coreProperties>
</file>