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58" r:id="rId3"/>
    <p:sldId id="259" r:id="rId4"/>
    <p:sldId id="256" r:id="rId5"/>
    <p:sldId id="257" r:id="rId6"/>
    <p:sldId id="261" r:id="rId7"/>
    <p:sldId id="260" r:id="rId8"/>
    <p:sldId id="262" r:id="rId9"/>
    <p:sldId id="276" r:id="rId10"/>
    <p:sldId id="263" r:id="rId11"/>
    <p:sldId id="264" r:id="rId12"/>
    <p:sldId id="280" r:id="rId13"/>
    <p:sldId id="265" r:id="rId14"/>
    <p:sldId id="275" r:id="rId15"/>
    <p:sldId id="281" r:id="rId16"/>
    <p:sldId id="266" r:id="rId17"/>
    <p:sldId id="267" r:id="rId18"/>
    <p:sldId id="268" r:id="rId19"/>
    <p:sldId id="270" r:id="rId20"/>
    <p:sldId id="271" r:id="rId21"/>
    <p:sldId id="277" r:id="rId22"/>
    <p:sldId id="272" r:id="rId23"/>
    <p:sldId id="273" r:id="rId24"/>
    <p:sldId id="274" r:id="rId25"/>
    <p:sldId id="279"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cs-CZ" smtClean="0"/>
              <a:t>Kliknutím lze upravit styl.</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041A86F-A269-465D-B2F8-D5804FA79DCD}" type="datetimeFigureOut">
              <a:rPr lang="cs-CZ" smtClean="0"/>
              <a:t>29.1.2019</a:t>
            </a:fld>
            <a:endParaRPr lang="cs-CZ"/>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cs-CZ"/>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235F816-7ECE-41C5-9B79-33B60EC2604A}" type="slidenum">
              <a:rPr lang="cs-CZ" smtClean="0"/>
              <a:t>‹#›</a:t>
            </a:fld>
            <a:endParaRPr lang="cs-CZ"/>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A041A86F-A269-465D-B2F8-D5804FA79DCD}" type="datetimeFigureOut">
              <a:rPr lang="cs-CZ" smtClean="0"/>
              <a:t>29.1.2019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235F816-7ECE-41C5-9B79-33B60EC2604A}"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cs-CZ" smtClean="0"/>
              <a:t>Kliknutím lze upravit styl.</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A041A86F-A269-465D-B2F8-D5804FA79DCD}" type="datetimeFigureOut">
              <a:rPr lang="cs-CZ" smtClean="0"/>
              <a:t>29.1.2019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235F816-7ECE-41C5-9B79-33B60EC2604A}"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041A86F-A269-465D-B2F8-D5804FA79DCD}" type="datetimeFigureOut">
              <a:rPr lang="cs-CZ" smtClean="0"/>
              <a:t>29.1.2019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235F816-7ECE-41C5-9B79-33B60EC2604A}"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A041A86F-A269-465D-B2F8-D5804FA79DCD}" type="datetimeFigureOut">
              <a:rPr lang="cs-CZ" smtClean="0"/>
              <a:t>29.1.2019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235F816-7ECE-41C5-9B79-33B60EC2604A}"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A041A86F-A269-465D-B2F8-D5804FA79DCD}" type="datetimeFigureOut">
              <a:rPr lang="cs-CZ" smtClean="0"/>
              <a:t>29.1.2019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235F816-7ECE-41C5-9B79-33B60EC2604A}" type="slidenum">
              <a:rPr lang="cs-CZ" smtClean="0"/>
              <a:t>‹#›</a:t>
            </a:fld>
            <a:endParaRPr lang="cs-CZ"/>
          </a:p>
        </p:txBody>
      </p:sp>
      <p:sp>
        <p:nvSpPr>
          <p:cNvPr id="9" name="Content Placeholder 8"/>
          <p:cNvSpPr>
            <a:spLocks noGrp="1"/>
          </p:cNvSpPr>
          <p:nvPr>
            <p:ph sz="quarter" idx="13"/>
          </p:nvPr>
        </p:nvSpPr>
        <p:spPr>
          <a:xfrm>
            <a:off x="1042416" y="2313432"/>
            <a:ext cx="3419856" cy="349300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A041A86F-A269-465D-B2F8-D5804FA79DCD}" type="datetimeFigureOut">
              <a:rPr lang="cs-CZ" smtClean="0"/>
              <a:t>29.1.2019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235F816-7ECE-41C5-9B79-33B60EC2604A}"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A041A86F-A269-465D-B2F8-D5804FA79DCD}" type="datetimeFigureOut">
              <a:rPr lang="cs-CZ" smtClean="0"/>
              <a:t>29.1.2019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235F816-7ECE-41C5-9B79-33B60EC2604A}"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A86F-A269-465D-B2F8-D5804FA79DCD}" type="datetimeFigureOut">
              <a:rPr lang="cs-CZ" smtClean="0"/>
              <a:t>29.1.2019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235F816-7ECE-41C5-9B79-33B60EC2604A}"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041A86F-A269-465D-B2F8-D5804FA79DCD}" type="datetimeFigureOut">
              <a:rPr lang="cs-CZ" smtClean="0"/>
              <a:t>29.1.2019</a:t>
            </a:fld>
            <a:endParaRPr lang="cs-CZ"/>
          </a:p>
        </p:txBody>
      </p:sp>
      <p:sp>
        <p:nvSpPr>
          <p:cNvPr id="7" name="Slide Number Placeholder 6"/>
          <p:cNvSpPr>
            <a:spLocks noGrp="1"/>
          </p:cNvSpPr>
          <p:nvPr>
            <p:ph type="sldNum" sz="quarter" idx="12"/>
          </p:nvPr>
        </p:nvSpPr>
        <p:spPr/>
        <p:txBody>
          <a:bodyPr/>
          <a:lstStyle/>
          <a:p>
            <a:fld id="{0235F816-7ECE-41C5-9B79-33B60EC2604A}" type="slidenum">
              <a:rPr lang="cs-CZ" smtClean="0"/>
              <a:t>‹#›</a:t>
            </a:fld>
            <a:endParaRPr lang="cs-CZ"/>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cs-CZ"/>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cs-CZ" smtClean="0"/>
              <a:t>Kliknutím lze upravit styl.</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cs-CZ" smtClean="0"/>
              <a:t>Kliknutím lze upravit styl.</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A041A86F-A269-465D-B2F8-D5804FA79DCD}" type="datetimeFigureOut">
              <a:rPr lang="cs-CZ" smtClean="0"/>
              <a:t>29.1.2019</a:t>
            </a:fld>
            <a:endParaRPr lang="cs-CZ"/>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cs-CZ"/>
          </a:p>
        </p:txBody>
      </p:sp>
      <p:sp>
        <p:nvSpPr>
          <p:cNvPr id="7" name="Slide Number Placeholder 6"/>
          <p:cNvSpPr>
            <a:spLocks noGrp="1"/>
          </p:cNvSpPr>
          <p:nvPr>
            <p:ph type="sldNum" sz="quarter" idx="12"/>
          </p:nvPr>
        </p:nvSpPr>
        <p:spPr/>
        <p:txBody>
          <a:bodyPr/>
          <a:lstStyle/>
          <a:p>
            <a:fld id="{0235F816-7ECE-41C5-9B79-33B60EC2604A}"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041A86F-A269-465D-B2F8-D5804FA79DCD}" type="datetimeFigureOut">
              <a:rPr lang="cs-CZ" smtClean="0"/>
              <a:t>29.1.2019</a:t>
            </a:fld>
            <a:endParaRPr lang="cs-CZ"/>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cs-CZ"/>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235F816-7ECE-41C5-9B79-33B60EC2604A}"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sopisroots.cz/podstata-permakultury/"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355976" y="2708476"/>
            <a:ext cx="4536504" cy="1872652"/>
          </a:xfrm>
          <a:solidFill>
            <a:schemeClr val="accent1">
              <a:lumMod val="20000"/>
              <a:lumOff val="80000"/>
            </a:schemeClr>
          </a:solidFill>
        </p:spPr>
        <p:txBody>
          <a:bodyPr>
            <a:normAutofit/>
          </a:bodyPr>
          <a:lstStyle/>
          <a:p>
            <a:r>
              <a:rPr lang="cs-CZ" sz="5000" b="1" dirty="0" err="1"/>
              <a:t>Permakultura</a:t>
            </a:r>
            <a:endParaRPr lang="cs-CZ" sz="5000" b="1"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580224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88640"/>
            <a:ext cx="7168642" cy="1982024"/>
          </a:xfrm>
        </p:spPr>
        <p:txBody>
          <a:bodyPr>
            <a:normAutofit fontScale="90000"/>
          </a:bodyPr>
          <a:lstStyle/>
          <a:p>
            <a:r>
              <a:rPr lang="cs-CZ" sz="2300" b="1" dirty="0" smtClean="0"/>
              <a:t>P</a:t>
            </a:r>
            <a:br>
              <a:rPr lang="cs-CZ" sz="2300" b="1" dirty="0" smtClean="0"/>
            </a:br>
            <a:r>
              <a:rPr lang="cs-CZ" sz="2300" b="1" dirty="0"/>
              <a:t/>
            </a:r>
            <a:br>
              <a:rPr lang="cs-CZ" sz="2300" b="1" dirty="0"/>
            </a:br>
            <a:r>
              <a:rPr lang="cs-CZ" sz="2300" b="1" dirty="0" smtClean="0"/>
              <a:t/>
            </a:r>
            <a:br>
              <a:rPr lang="cs-CZ" sz="2300" b="1" dirty="0" smtClean="0"/>
            </a:br>
            <a:r>
              <a:rPr lang="cs-CZ" sz="2300" b="1" dirty="0"/>
              <a:t/>
            </a:r>
            <a:br>
              <a:rPr lang="cs-CZ" sz="2300" b="1" dirty="0"/>
            </a:br>
            <a:r>
              <a:rPr lang="cs-CZ" sz="2300" b="1" dirty="0" smtClean="0"/>
              <a:t/>
            </a:r>
            <a:br>
              <a:rPr lang="cs-CZ" sz="2300" b="1" dirty="0" smtClean="0"/>
            </a:br>
            <a:r>
              <a:rPr lang="cs-CZ" dirty="0"/>
              <a:t/>
            </a:r>
            <a:br>
              <a:rPr lang="cs-CZ" dirty="0"/>
            </a:br>
            <a:endParaRPr lang="cs-CZ" dirty="0"/>
          </a:p>
        </p:txBody>
      </p:sp>
      <p:sp>
        <p:nvSpPr>
          <p:cNvPr id="3" name="Zástupný symbol pro obsah 2"/>
          <p:cNvSpPr>
            <a:spLocks noGrp="1"/>
          </p:cNvSpPr>
          <p:nvPr>
            <p:ph idx="1"/>
          </p:nvPr>
        </p:nvSpPr>
        <p:spPr/>
        <p:txBody>
          <a:bodyPr>
            <a:normAutofit fontScale="47500" lnSpcReduction="20000"/>
          </a:bodyPr>
          <a:lstStyle/>
          <a:p>
            <a:r>
              <a:rPr lang="cs-CZ" b="1" dirty="0" smtClean="0"/>
              <a:t>Permakulturní etika má tři základní body</a:t>
            </a:r>
            <a:r>
              <a:rPr lang="cs-CZ" dirty="0" smtClean="0"/>
              <a:t>. Tím </a:t>
            </a:r>
            <a:r>
              <a:rPr lang="cs-CZ" dirty="0"/>
              <a:t>prvním je „Péče o zemi“, druhým „Péče o lidi“ a třetím „Omezení populace a spotřeby“. Permakulturní etika má ambice prostoupit všemi stránkami životního prostředí, společnosti i ekonomických systémů (</a:t>
            </a:r>
            <a:r>
              <a:rPr lang="cs-CZ" dirty="0" err="1"/>
              <a:t>Mollison</a:t>
            </a:r>
            <a:r>
              <a:rPr lang="cs-CZ" dirty="0"/>
              <a:t>, 2012, s. 3). </a:t>
            </a:r>
            <a:endParaRPr lang="cs-CZ" dirty="0" smtClean="0"/>
          </a:p>
          <a:p>
            <a:endParaRPr lang="cs-CZ" dirty="0"/>
          </a:p>
          <a:p>
            <a:r>
              <a:rPr lang="cs-CZ" dirty="0"/>
              <a:t>Permakulturní etika má ambice prostoupit všemi stránkami  životního prostředí, společnosti i ekonomických systémů (</a:t>
            </a:r>
            <a:r>
              <a:rPr lang="cs-CZ" dirty="0" err="1"/>
              <a:t>Mollison</a:t>
            </a:r>
            <a:r>
              <a:rPr lang="cs-CZ" dirty="0"/>
              <a:t> 2012: 3). Permakulturní etiku lze ztotožnit s ekologickými aspekty globální výchovy a stejně jako ekologické aspekty mají prostoupit všemi prvky globální výchovy (tj. obsahem), tak permakulturní etika má prostoupit všechny aspekty lidské činnosti. Za klíčový se označuje systémový přístup, nahrazení konkurence spoluprací (kooperace), decentralizace (budování zespodu nahoru), tvořivé myšlení, úcta k druhým i sobě, schopnost soužití s druhými (důraz na komunitu), odpovědnost, schopnost tvořivě řešit problémy atd. Péče o zemi (o přírodu) spočívá v zajištění ochrany ekosystému tak, aby jeho činnost nebyla ohrožena. Právě </a:t>
            </a:r>
            <a:r>
              <a:rPr lang="cs-CZ" dirty="0" err="1"/>
              <a:t>permakultura</a:t>
            </a:r>
            <a:r>
              <a:rPr lang="cs-CZ" dirty="0"/>
              <a:t> nabízí mnohá řešení, jak boj proti přírodě a jejímu ničení nahradit spoluprací s přírodou a jak obnovovat poškozené ekosystémy</a:t>
            </a:r>
            <a:r>
              <a:rPr lang="cs-CZ" dirty="0" smtClean="0"/>
              <a:t>.</a:t>
            </a:r>
          </a:p>
          <a:p>
            <a:endParaRPr lang="cs-CZ" dirty="0"/>
          </a:p>
          <a:p>
            <a:r>
              <a:rPr lang="cs-CZ" dirty="0"/>
              <a:t>Péče o lidi spočívá v zajištění jejich životních potřeb, jako je voda, potrava, přístřeší, ošacení a podobně. Člověk však není, podle </a:t>
            </a:r>
            <a:r>
              <a:rPr lang="cs-CZ" dirty="0" err="1"/>
              <a:t>permakultury</a:t>
            </a:r>
            <a:r>
              <a:rPr lang="cs-CZ" dirty="0"/>
              <a:t>, jen konzument, potřebuje také praktické a smysluplné životní vzdělávání, smysluplnou a naplňující práci, možnost seberealizace a budování vlastního zázemí a přátelské mezilidské vztahy. Těmto oblastem se </a:t>
            </a:r>
            <a:r>
              <a:rPr lang="cs-CZ" dirty="0" err="1"/>
              <a:t>permakultura</a:t>
            </a:r>
            <a:r>
              <a:rPr lang="cs-CZ" dirty="0"/>
              <a:t> aktivně věnuje a snaží se pro ně hledat vhodná řešení.</a:t>
            </a:r>
          </a:p>
          <a:p>
            <a:endParaRPr lang="cs-CZ" dirty="0"/>
          </a:p>
        </p:txBody>
      </p:sp>
      <p:sp>
        <p:nvSpPr>
          <p:cNvPr id="4" name="Obdélník 3"/>
          <p:cNvSpPr/>
          <p:nvPr/>
        </p:nvSpPr>
        <p:spPr>
          <a:xfrm>
            <a:off x="899592" y="548680"/>
            <a:ext cx="7128792" cy="1477328"/>
          </a:xfrm>
          <a:prstGeom prst="rect">
            <a:avLst/>
          </a:prstGeom>
        </p:spPr>
        <p:txBody>
          <a:bodyPr wrap="square">
            <a:spAutoFit/>
          </a:bodyPr>
          <a:lstStyle/>
          <a:p>
            <a:r>
              <a:rPr lang="cs-CZ" b="1" dirty="0"/>
              <a:t>Permakulturní etika má tři základní body</a:t>
            </a:r>
            <a:r>
              <a:rPr lang="cs-CZ" dirty="0"/>
              <a:t>. Tím prvním je „Péče o zemi“, druhým „Péče o lidi“ a třetím „Omezení populace a spotřeby“. Permakulturní etika má ambice prostoupit všemi stránkami životního prostředí, společnosti i ekonomických systémů</a:t>
            </a:r>
          </a:p>
        </p:txBody>
      </p:sp>
    </p:spTree>
    <p:extLst>
      <p:ext uri="{BB962C8B-B14F-4D97-AF65-F5344CB8AC3E}">
        <p14:creationId xmlns:p14="http://schemas.microsoft.com/office/powerpoint/2010/main" val="3096103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t>Permakulturní kurikulum pro děti</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64307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62" y="416810"/>
            <a:ext cx="6205464" cy="618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83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99592" y="692696"/>
            <a:ext cx="7416824" cy="4801314"/>
          </a:xfrm>
          <a:prstGeom prst="rect">
            <a:avLst/>
          </a:prstGeom>
        </p:spPr>
        <p:txBody>
          <a:bodyPr wrap="square">
            <a:spAutoFit/>
          </a:bodyPr>
          <a:lstStyle/>
          <a:p>
            <a:r>
              <a:rPr lang="cs-CZ" sz="2060" dirty="0"/>
              <a:t>Permakulturní kurikulum zahrnuje </a:t>
            </a:r>
            <a:r>
              <a:rPr lang="cs-CZ" b="1" dirty="0"/>
              <a:t>šest základních okruhů</a:t>
            </a:r>
            <a:r>
              <a:rPr lang="cs-CZ" dirty="0"/>
              <a:t>: </a:t>
            </a:r>
            <a:endParaRPr lang="cs-CZ" dirty="0" smtClean="0"/>
          </a:p>
          <a:p>
            <a:endParaRPr lang="cs-CZ" dirty="0"/>
          </a:p>
          <a:p>
            <a:r>
              <a:rPr lang="cs-CZ" dirty="0" smtClean="0"/>
              <a:t>- představení </a:t>
            </a:r>
            <a:r>
              <a:rPr lang="cs-CZ" dirty="0"/>
              <a:t>PK; </a:t>
            </a:r>
            <a:endParaRPr lang="cs-CZ" dirty="0" smtClean="0"/>
          </a:p>
          <a:p>
            <a:endParaRPr lang="cs-CZ" dirty="0" smtClean="0"/>
          </a:p>
          <a:p>
            <a:r>
              <a:rPr lang="cs-CZ" dirty="0" smtClean="0"/>
              <a:t>- živá </a:t>
            </a:r>
            <a:r>
              <a:rPr lang="cs-CZ" dirty="0"/>
              <a:t>příroda; </a:t>
            </a:r>
            <a:endParaRPr lang="cs-CZ" dirty="0" smtClean="0"/>
          </a:p>
          <a:p>
            <a:endParaRPr lang="cs-CZ" dirty="0" smtClean="0"/>
          </a:p>
          <a:p>
            <a:r>
              <a:rPr lang="cs-CZ" dirty="0" smtClean="0"/>
              <a:t>- design</a:t>
            </a:r>
            <a:r>
              <a:rPr lang="cs-CZ" dirty="0"/>
              <a:t>; </a:t>
            </a:r>
            <a:endParaRPr lang="cs-CZ" dirty="0" smtClean="0"/>
          </a:p>
          <a:p>
            <a:endParaRPr lang="cs-CZ" dirty="0" smtClean="0"/>
          </a:p>
          <a:p>
            <a:r>
              <a:rPr lang="cs-CZ" dirty="0" smtClean="0"/>
              <a:t>- produkce </a:t>
            </a:r>
            <a:r>
              <a:rPr lang="cs-CZ" dirty="0"/>
              <a:t>potravy; </a:t>
            </a:r>
            <a:endParaRPr lang="cs-CZ" dirty="0" smtClean="0"/>
          </a:p>
          <a:p>
            <a:endParaRPr lang="cs-CZ" dirty="0" smtClean="0"/>
          </a:p>
          <a:p>
            <a:r>
              <a:rPr lang="cs-CZ" dirty="0" smtClean="0"/>
              <a:t>- struktury</a:t>
            </a:r>
            <a:r>
              <a:rPr lang="cs-CZ" dirty="0"/>
              <a:t>, stavby a využívání zdrojů; </a:t>
            </a:r>
            <a:endParaRPr lang="cs-CZ" dirty="0" smtClean="0"/>
          </a:p>
          <a:p>
            <a:endParaRPr lang="cs-CZ" dirty="0" smtClean="0"/>
          </a:p>
          <a:p>
            <a:r>
              <a:rPr lang="cs-CZ" dirty="0" smtClean="0"/>
              <a:t>- sociální </a:t>
            </a:r>
            <a:r>
              <a:rPr lang="cs-CZ" dirty="0" err="1"/>
              <a:t>permakultura</a:t>
            </a:r>
            <a:r>
              <a:rPr lang="cs-CZ" dirty="0"/>
              <a:t>. </a:t>
            </a:r>
            <a:endParaRPr lang="cs-CZ" dirty="0" smtClean="0"/>
          </a:p>
          <a:p>
            <a:endParaRPr lang="cs-CZ" dirty="0"/>
          </a:p>
          <a:p>
            <a:endParaRPr lang="cs-CZ" dirty="0" smtClean="0"/>
          </a:p>
          <a:p>
            <a:r>
              <a:rPr lang="cs-CZ" dirty="0" smtClean="0"/>
              <a:t>Témata jsou </a:t>
            </a:r>
            <a:r>
              <a:rPr lang="cs-CZ" dirty="0"/>
              <a:t>následně rozvedeny do dalších témat a podtémat.</a:t>
            </a:r>
          </a:p>
          <a:p>
            <a:endParaRPr lang="cs-CZ" dirty="0"/>
          </a:p>
        </p:txBody>
      </p:sp>
    </p:spTree>
    <p:extLst>
      <p:ext uri="{BB962C8B-B14F-4D97-AF65-F5344CB8AC3E}">
        <p14:creationId xmlns:p14="http://schemas.microsoft.com/office/powerpoint/2010/main" val="2028559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55576" y="476672"/>
            <a:ext cx="6552728" cy="5539978"/>
          </a:xfrm>
          <a:prstGeom prst="rect">
            <a:avLst/>
          </a:prstGeom>
        </p:spPr>
        <p:txBody>
          <a:bodyPr wrap="square">
            <a:spAutoFit/>
          </a:bodyPr>
          <a:lstStyle/>
          <a:p>
            <a:endParaRPr lang="cs-CZ" dirty="0"/>
          </a:p>
          <a:p>
            <a:r>
              <a:rPr lang="cs-CZ" sz="1200" b="1" dirty="0" smtClean="0"/>
              <a:t>Rámcové </a:t>
            </a:r>
            <a:r>
              <a:rPr lang="cs-CZ" sz="1200" b="1" dirty="0"/>
              <a:t>cíle environmentálního vzdělávání, výchovy a osvěty (dále jen „EVVO“) </a:t>
            </a:r>
            <a:endParaRPr lang="cs-CZ" sz="1200" b="1" dirty="0" smtClean="0"/>
          </a:p>
          <a:p>
            <a:endParaRPr lang="cs-CZ" sz="1200" dirty="0"/>
          </a:p>
          <a:p>
            <a:r>
              <a:rPr lang="cs-CZ" sz="1200" b="1" i="1" dirty="0"/>
              <a:t>Vztah k přírodě </a:t>
            </a:r>
            <a:endParaRPr lang="cs-CZ" sz="1200" dirty="0"/>
          </a:p>
          <a:p>
            <a:r>
              <a:rPr lang="cs-CZ" sz="1200" i="1" dirty="0"/>
              <a:t>• Potřeba kontaktu s přírodou </a:t>
            </a:r>
            <a:endParaRPr lang="cs-CZ" sz="1200" dirty="0"/>
          </a:p>
          <a:p>
            <a:r>
              <a:rPr lang="cs-CZ" sz="1200" i="1" dirty="0"/>
              <a:t>• Schopnost přímého kontaktu s přírodním prostředím </a:t>
            </a:r>
            <a:endParaRPr lang="cs-CZ" sz="1200" dirty="0"/>
          </a:p>
          <a:p>
            <a:r>
              <a:rPr lang="cs-CZ" sz="1200" i="1" dirty="0"/>
              <a:t>• Citlivost k přírodě </a:t>
            </a:r>
            <a:endParaRPr lang="cs-CZ" sz="1200" dirty="0"/>
          </a:p>
          <a:p>
            <a:r>
              <a:rPr lang="cs-CZ" sz="1200" i="1" dirty="0"/>
              <a:t>• Reflexe různých pohledů na přírodu, postojů k ní a ujasňování si vlastních hodnot a postojů </a:t>
            </a:r>
            <a:endParaRPr lang="cs-CZ" sz="1200" dirty="0"/>
          </a:p>
          <a:p>
            <a:r>
              <a:rPr lang="cs-CZ" sz="1200" b="1" i="1" dirty="0"/>
              <a:t>Vztah k místu </a:t>
            </a:r>
            <a:endParaRPr lang="cs-CZ" sz="1200" dirty="0"/>
          </a:p>
          <a:p>
            <a:r>
              <a:rPr lang="cs-CZ" sz="1200" i="1" dirty="0"/>
              <a:t>• Znalost místní krajiny, jejích jedinečností a schopnost interpretovat je v souvislostech </a:t>
            </a:r>
            <a:endParaRPr lang="cs-CZ" sz="1200" dirty="0"/>
          </a:p>
          <a:p>
            <a:r>
              <a:rPr lang="cs-CZ" sz="1200" i="1" dirty="0"/>
              <a:t>• Vědomí sounáležitosti s místem a regionem a pocit zodpovědnosti za něj </a:t>
            </a:r>
            <a:endParaRPr lang="cs-CZ" sz="1200" dirty="0"/>
          </a:p>
          <a:p>
            <a:r>
              <a:rPr lang="cs-CZ" sz="1200" b="1" i="1" dirty="0"/>
              <a:t>Ekologické děje a zákonitosti </a:t>
            </a:r>
            <a:endParaRPr lang="cs-CZ" sz="1200" dirty="0"/>
          </a:p>
          <a:p>
            <a:r>
              <a:rPr lang="cs-CZ" sz="1200" i="1" dirty="0"/>
              <a:t>• Zájem o pochopení ekologických dějů a jejich zkoumání </a:t>
            </a:r>
            <a:endParaRPr lang="cs-CZ" sz="1200" dirty="0"/>
          </a:p>
          <a:p>
            <a:r>
              <a:rPr lang="cs-CZ" sz="1200" i="1" dirty="0"/>
              <a:t>• Schopnosti a dovednosti pro zkoumání přírody a životního prostředí </a:t>
            </a:r>
            <a:endParaRPr lang="cs-CZ" sz="1200" dirty="0"/>
          </a:p>
          <a:p>
            <a:r>
              <a:rPr lang="cs-CZ" sz="1200" i="1" dirty="0"/>
              <a:t>• Porozumění základním ekologickým dějům a zákonitostem </a:t>
            </a:r>
            <a:endParaRPr lang="cs-CZ" sz="1200" dirty="0"/>
          </a:p>
          <a:p>
            <a:r>
              <a:rPr lang="cs-CZ" sz="1200" i="1" dirty="0"/>
              <a:t>• Porozumění významu ekologických dějů a zákonitostí pro život člověka </a:t>
            </a:r>
            <a:endParaRPr lang="cs-CZ" sz="1200" dirty="0"/>
          </a:p>
          <a:p>
            <a:r>
              <a:rPr lang="cs-CZ" sz="1200" i="1" dirty="0"/>
              <a:t>• Propojování znalostí ekologických dějů a zákonitostí s každodenním životem </a:t>
            </a:r>
            <a:endParaRPr lang="cs-CZ" sz="1200" dirty="0"/>
          </a:p>
          <a:p>
            <a:r>
              <a:rPr lang="cs-CZ" sz="1200" b="1" i="1" dirty="0"/>
              <a:t>Environmentální problémy a konflikty </a:t>
            </a:r>
            <a:endParaRPr lang="cs-CZ" sz="1200" dirty="0"/>
          </a:p>
          <a:p>
            <a:r>
              <a:rPr lang="cs-CZ" sz="1200" i="1" dirty="0"/>
              <a:t>• Schopnost analýzy environmentálních problémů a konfliktů </a:t>
            </a:r>
            <a:endParaRPr lang="cs-CZ" sz="1200" dirty="0"/>
          </a:p>
          <a:p>
            <a:r>
              <a:rPr lang="cs-CZ" sz="1200" i="1" dirty="0"/>
              <a:t>• Schopnost formulovat vlastní názor na problém, posuzovat variantní řešení a navrhovat řešení vlastní </a:t>
            </a:r>
            <a:endParaRPr lang="cs-CZ" sz="1200" dirty="0"/>
          </a:p>
          <a:p>
            <a:r>
              <a:rPr lang="cs-CZ" sz="1200" i="1" dirty="0"/>
              <a:t>• Schopnost spolupráce a komunikace při řešení environmentálních konfliktů </a:t>
            </a:r>
            <a:endParaRPr lang="cs-CZ" sz="1200" dirty="0"/>
          </a:p>
          <a:p>
            <a:r>
              <a:rPr lang="cs-CZ" sz="1200" b="1" i="1" dirty="0"/>
              <a:t>Připravenost jednat ve prospěch ŽP </a:t>
            </a:r>
            <a:endParaRPr lang="cs-CZ" sz="1200" dirty="0"/>
          </a:p>
          <a:p>
            <a:r>
              <a:rPr lang="cs-CZ" sz="1200" i="1" dirty="0"/>
              <a:t>• Znalost základních principů ochrany životního prostředí </a:t>
            </a:r>
            <a:endParaRPr lang="cs-CZ" sz="1200" dirty="0"/>
          </a:p>
          <a:p>
            <a:r>
              <a:rPr lang="cs-CZ" sz="1200" i="1" dirty="0"/>
              <a:t>• Znalosti a dovednosti potřebné pro šetrné zacházení s přírodou a přírodními zdroji </a:t>
            </a:r>
            <a:endParaRPr lang="cs-CZ" sz="1200" dirty="0"/>
          </a:p>
          <a:p>
            <a:r>
              <a:rPr lang="it-IT" sz="1200" i="1" dirty="0"/>
              <a:t>• Znalosti a dovednosti pro spotřebitelské chování </a:t>
            </a:r>
            <a:endParaRPr lang="it-IT" sz="1200" dirty="0"/>
          </a:p>
          <a:p>
            <a:r>
              <a:rPr lang="cs-CZ" sz="1200" i="1" dirty="0"/>
              <a:t>• Znalosti a dovednosti pro aktivní ovlivňování svého okolí </a:t>
            </a:r>
            <a:endParaRPr lang="cs-CZ" sz="1200" dirty="0"/>
          </a:p>
          <a:p>
            <a:r>
              <a:rPr lang="cs-CZ" sz="1200" i="1" dirty="0"/>
              <a:t>• Přesvědčení o vlastním vlivu na předcházení a řešení problémů životního prostředí </a:t>
            </a:r>
            <a:endParaRPr lang="cs-CZ" sz="1200" dirty="0"/>
          </a:p>
        </p:txBody>
      </p:sp>
    </p:spTree>
    <p:extLst>
      <p:ext uri="{BB962C8B-B14F-4D97-AF65-F5344CB8AC3E}">
        <p14:creationId xmlns:p14="http://schemas.microsoft.com/office/powerpoint/2010/main" val="2530544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3583285" cy="566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921" y="836713"/>
            <a:ext cx="4458910" cy="537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94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44009" y="2708476"/>
            <a:ext cx="3402712" cy="3096788"/>
          </a:xfrm>
        </p:spPr>
        <p:txBody>
          <a:bodyPr>
            <a:normAutofit fontScale="90000"/>
          </a:bodyPr>
          <a:lstStyle/>
          <a:p>
            <a:r>
              <a:rPr lang="cs-CZ" b="1" dirty="0" err="1"/>
              <a:t>Permakultura</a:t>
            </a:r>
            <a:r>
              <a:rPr lang="cs-CZ" b="1" dirty="0"/>
              <a:t> a její možnosti v oblasti společného (inkluzivního) vzdělávání.</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59212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Permakulturní principy podporující inkluzi</a:t>
            </a:r>
            <a:r>
              <a:rPr lang="cs-CZ" b="1" dirty="0" smtClean="0"/>
              <a:t>.</a:t>
            </a:r>
            <a:endParaRPr lang="cs-CZ" dirty="0"/>
          </a:p>
        </p:txBody>
      </p:sp>
      <p:sp>
        <p:nvSpPr>
          <p:cNvPr id="3" name="Obdélník 2"/>
          <p:cNvSpPr/>
          <p:nvPr/>
        </p:nvSpPr>
        <p:spPr>
          <a:xfrm>
            <a:off x="1187624" y="2276873"/>
            <a:ext cx="6264696" cy="3970318"/>
          </a:xfrm>
          <a:prstGeom prst="rect">
            <a:avLst/>
          </a:prstGeom>
        </p:spPr>
        <p:txBody>
          <a:bodyPr wrap="square">
            <a:spAutoFit/>
          </a:bodyPr>
          <a:lstStyle/>
          <a:p>
            <a:r>
              <a:rPr lang="cs-CZ" b="1" dirty="0"/>
              <a:t>● Dej přednost začleňování před oddělováním.  </a:t>
            </a:r>
            <a:r>
              <a:rPr lang="cs-CZ" dirty="0"/>
              <a:t>Tento princip upozorňuje, že v přírodě jsou </a:t>
            </a:r>
            <a:r>
              <a:rPr lang="cs-CZ" b="1" dirty="0"/>
              <a:t>vztahy</a:t>
            </a:r>
            <a:r>
              <a:rPr lang="cs-CZ" dirty="0"/>
              <a:t> mezi věcmi stejně důležité jako věci samotné. Celek je pro </a:t>
            </a:r>
            <a:r>
              <a:rPr lang="cs-CZ" dirty="0" err="1"/>
              <a:t>permakulturu</a:t>
            </a:r>
            <a:r>
              <a:rPr lang="cs-CZ" dirty="0"/>
              <a:t> více než pouhý součet jeho částí. </a:t>
            </a:r>
            <a:endParaRPr lang="cs-CZ" dirty="0" smtClean="0"/>
          </a:p>
          <a:p>
            <a:r>
              <a:rPr lang="cs-CZ" b="1" dirty="0" smtClean="0"/>
              <a:t>● </a:t>
            </a:r>
            <a:r>
              <a:rPr lang="cs-CZ" b="1" dirty="0"/>
              <a:t>PK principy Každý prvek více funkcí a každá funkce je zajišťována mnoha prvky</a:t>
            </a:r>
            <a:r>
              <a:rPr lang="cs-CZ" dirty="0"/>
              <a:t> také svojí podstatou podporují myšlenku inkluze</a:t>
            </a:r>
            <a:r>
              <a:rPr lang="cs-CZ" b="1" dirty="0" smtClean="0"/>
              <a:t>.</a:t>
            </a:r>
          </a:p>
          <a:p>
            <a:r>
              <a:rPr lang="cs-CZ" b="1" dirty="0"/>
              <a:t>● Využívej malých a pomalých </a:t>
            </a:r>
            <a:r>
              <a:rPr lang="cs-CZ" b="1" dirty="0" smtClean="0"/>
              <a:t>řešení</a:t>
            </a:r>
          </a:p>
          <a:p>
            <a:r>
              <a:rPr lang="cs-CZ" b="1" dirty="0"/>
              <a:t>● </a:t>
            </a:r>
            <a:r>
              <a:rPr lang="cs-CZ" b="1" dirty="0" smtClean="0"/>
              <a:t> Využívej </a:t>
            </a:r>
            <a:r>
              <a:rPr lang="cs-CZ" b="1" dirty="0"/>
              <a:t>rozmanitosti a važ si ji –</a:t>
            </a:r>
            <a:r>
              <a:rPr lang="cs-CZ" dirty="0"/>
              <a:t>V přírodě i u lidí nacházíme různost forem, funkcí potřeba a interakcí</a:t>
            </a:r>
            <a:r>
              <a:rPr lang="cs-CZ" dirty="0" smtClean="0"/>
              <a:t>.</a:t>
            </a:r>
          </a:p>
          <a:p>
            <a:r>
              <a:rPr lang="cs-CZ" b="1" dirty="0"/>
              <a:t>● Využívej krajů a važ si okrajových systémů - </a:t>
            </a:r>
            <a:r>
              <a:rPr lang="cs-CZ" dirty="0"/>
              <a:t>Někdy se to nejzajímavější odehrává v místě, kde se potkávají dvě různé věci. Takovému místu se říká rozhraní nebo okraj.</a:t>
            </a:r>
          </a:p>
        </p:txBody>
      </p:sp>
    </p:spTree>
    <p:extLst>
      <p:ext uri="{BB962C8B-B14F-4D97-AF65-F5344CB8AC3E}">
        <p14:creationId xmlns:p14="http://schemas.microsoft.com/office/powerpoint/2010/main" val="3111972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Závěrem </a:t>
            </a:r>
            <a:r>
              <a:rPr lang="cs-CZ" b="1" dirty="0" err="1"/>
              <a:t>permakultura</a:t>
            </a:r>
            <a:r>
              <a:rPr lang="cs-CZ" b="1" dirty="0"/>
              <a:t> a inkluze v praxi…</a:t>
            </a:r>
            <a:r>
              <a:rPr lang="cs-CZ" dirty="0"/>
              <a:t/>
            </a:r>
            <a:br>
              <a:rPr lang="cs-CZ" dirty="0"/>
            </a:br>
            <a:endParaRPr lang="cs-CZ" dirty="0"/>
          </a:p>
        </p:txBody>
      </p:sp>
      <p:sp>
        <p:nvSpPr>
          <p:cNvPr id="3" name="Obdélník 2"/>
          <p:cNvSpPr/>
          <p:nvPr/>
        </p:nvSpPr>
        <p:spPr>
          <a:xfrm>
            <a:off x="1115616" y="1700808"/>
            <a:ext cx="6480720" cy="3970318"/>
          </a:xfrm>
          <a:prstGeom prst="rect">
            <a:avLst/>
          </a:prstGeom>
        </p:spPr>
        <p:txBody>
          <a:bodyPr wrap="square">
            <a:spAutoFit/>
          </a:bodyPr>
          <a:lstStyle/>
          <a:p>
            <a:r>
              <a:rPr lang="cs-CZ" dirty="0" smtClean="0"/>
              <a:t>V</a:t>
            </a:r>
            <a:r>
              <a:rPr lang="cs-CZ" dirty="0"/>
              <a:t> praxi využívá </a:t>
            </a:r>
            <a:r>
              <a:rPr lang="cs-CZ" dirty="0" err="1"/>
              <a:t>permakultura</a:t>
            </a:r>
            <a:r>
              <a:rPr lang="cs-CZ" dirty="0"/>
              <a:t>  k učení často </a:t>
            </a:r>
            <a:r>
              <a:rPr lang="cs-CZ" b="1" dirty="0"/>
              <a:t>přírodní zahrady</a:t>
            </a:r>
            <a:r>
              <a:rPr lang="cs-CZ" dirty="0"/>
              <a:t>. Také, prozatím bohužel ve výrazně menší míře i </a:t>
            </a:r>
            <a:r>
              <a:rPr lang="cs-CZ" b="1" dirty="0"/>
              <a:t>zvířata</a:t>
            </a:r>
            <a:r>
              <a:rPr lang="cs-CZ" dirty="0"/>
              <a:t>. Tomuto aspektu bude podrobněji věnována druhá část kurzu</a:t>
            </a:r>
            <a:r>
              <a:rPr lang="cs-CZ" dirty="0" smtClean="0"/>
              <a:t>.</a:t>
            </a:r>
          </a:p>
          <a:p>
            <a:endParaRPr lang="cs-CZ" dirty="0"/>
          </a:p>
          <a:p>
            <a:r>
              <a:rPr lang="cs-CZ" dirty="0"/>
              <a:t>V rámci zahrady je ukazováno, jak jsou třeba všechny druhy ať už rostlin, nebo živočichů pro funkčnost celého systému zahrady. Nízké </a:t>
            </a:r>
            <a:r>
              <a:rPr lang="cs-CZ" dirty="0" err="1"/>
              <a:t>půdokryvné</a:t>
            </a:r>
            <a:r>
              <a:rPr lang="cs-CZ" dirty="0"/>
              <a:t> rostliny, nevzhledné lišejníky, stejně jako vysoké ozdobné květiny či keře. Každý má své nezastupitelné místo v rámci systému, plní určitou funkci. Často se i protikladné doplňuje a kooperuje spolu na základě symbiózy. Esteticky výrazná květina, stejně jako, pro nás, nevzhledné bakterie na jejích kořenech. </a:t>
            </a:r>
          </a:p>
        </p:txBody>
      </p:sp>
    </p:spTree>
    <p:extLst>
      <p:ext uri="{BB962C8B-B14F-4D97-AF65-F5344CB8AC3E}">
        <p14:creationId xmlns:p14="http://schemas.microsoft.com/office/powerpoint/2010/main" val="3021874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733365" y="2708476"/>
            <a:ext cx="3943091" cy="3168796"/>
          </a:xfrm>
        </p:spPr>
        <p:txBody>
          <a:bodyPr>
            <a:normAutofit fontScale="90000"/>
          </a:bodyPr>
          <a:lstStyle/>
          <a:p>
            <a:r>
              <a:rPr lang="cs-CZ" sz="5600" dirty="0" err="1"/>
              <a:t>Horse</a:t>
            </a:r>
            <a:r>
              <a:rPr lang="cs-CZ" sz="5600" dirty="0"/>
              <a:t> </a:t>
            </a:r>
            <a:r>
              <a:rPr lang="cs-CZ" sz="5600" dirty="0" err="1"/>
              <a:t>Assisted</a:t>
            </a:r>
            <a:r>
              <a:rPr lang="cs-CZ" sz="5600" dirty="0"/>
              <a:t> </a:t>
            </a:r>
            <a:r>
              <a:rPr lang="cs-CZ" sz="5600" dirty="0" err="1"/>
              <a:t>Education</a:t>
            </a:r>
            <a:r>
              <a:rPr lang="cs-CZ" sz="5600" dirty="0"/>
              <a:t> (HAE).</a:t>
            </a:r>
            <a:r>
              <a:rPr lang="cs-CZ" dirty="0"/>
              <a:t/>
            </a:r>
            <a:br>
              <a:rPr lang="cs-CZ" dirty="0"/>
            </a:b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4212540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620688"/>
            <a:ext cx="7024626" cy="1008112"/>
          </a:xfrm>
        </p:spPr>
        <p:txBody>
          <a:bodyPr/>
          <a:lstStyle/>
          <a:p>
            <a:r>
              <a:rPr lang="cs-CZ" dirty="0" err="1" smtClean="0"/>
              <a:t>Permakultura</a:t>
            </a:r>
            <a:endParaRPr lang="cs-CZ" dirty="0"/>
          </a:p>
        </p:txBody>
      </p:sp>
      <p:sp>
        <p:nvSpPr>
          <p:cNvPr id="3" name="Zástupný symbol pro obsah 2"/>
          <p:cNvSpPr>
            <a:spLocks noGrp="1"/>
          </p:cNvSpPr>
          <p:nvPr>
            <p:ph idx="1"/>
          </p:nvPr>
        </p:nvSpPr>
        <p:spPr>
          <a:xfrm>
            <a:off x="1043608" y="1700808"/>
            <a:ext cx="6777201" cy="4131821"/>
          </a:xfrm>
        </p:spPr>
        <p:txBody>
          <a:bodyPr>
            <a:normAutofit lnSpcReduction="10000"/>
          </a:bodyPr>
          <a:lstStyle/>
          <a:p>
            <a:r>
              <a:rPr lang="cs-CZ" dirty="0"/>
              <a:t>Představení </a:t>
            </a:r>
            <a:r>
              <a:rPr lang="cs-CZ" dirty="0" err="1"/>
              <a:t>permakultury</a:t>
            </a:r>
            <a:r>
              <a:rPr lang="cs-CZ" dirty="0"/>
              <a:t>, její principy a etický </a:t>
            </a:r>
            <a:r>
              <a:rPr lang="cs-CZ" dirty="0" smtClean="0"/>
              <a:t>základ</a:t>
            </a:r>
          </a:p>
          <a:p>
            <a:r>
              <a:rPr lang="cs-CZ" dirty="0" err="1"/>
              <a:t>Permakultura</a:t>
            </a:r>
            <a:r>
              <a:rPr lang="cs-CZ" dirty="0"/>
              <a:t> v pedagogice - Děti v </a:t>
            </a:r>
            <a:r>
              <a:rPr lang="cs-CZ" dirty="0" err="1"/>
              <a:t>permakultuře</a:t>
            </a:r>
            <a:r>
              <a:rPr lang="cs-CZ" dirty="0"/>
              <a:t> </a:t>
            </a:r>
            <a:endParaRPr lang="cs-CZ" dirty="0" smtClean="0"/>
          </a:p>
          <a:p>
            <a:r>
              <a:rPr lang="cs-CZ" dirty="0" err="1"/>
              <a:t>Permakultura</a:t>
            </a:r>
            <a:r>
              <a:rPr lang="cs-CZ" dirty="0"/>
              <a:t> pro MŠ v rámci permakulturního kurikula. </a:t>
            </a:r>
            <a:endParaRPr lang="cs-CZ" dirty="0" smtClean="0"/>
          </a:p>
          <a:p>
            <a:r>
              <a:rPr lang="cs-CZ" dirty="0" err="1"/>
              <a:t>Permakultura</a:t>
            </a:r>
            <a:r>
              <a:rPr lang="cs-CZ" dirty="0"/>
              <a:t> pro ZŠ a SŠ v rámci permakulturního kurikula</a:t>
            </a:r>
            <a:r>
              <a:rPr lang="cs-CZ" dirty="0" smtClean="0"/>
              <a:t>.</a:t>
            </a:r>
          </a:p>
          <a:p>
            <a:r>
              <a:rPr lang="cs-CZ" dirty="0"/>
              <a:t>Permakulturní výukový program. </a:t>
            </a:r>
            <a:endParaRPr lang="cs-CZ" dirty="0" smtClean="0"/>
          </a:p>
          <a:p>
            <a:r>
              <a:rPr lang="cs-CZ" dirty="0" err="1"/>
              <a:t>Permakultura</a:t>
            </a:r>
            <a:r>
              <a:rPr lang="cs-CZ" dirty="0"/>
              <a:t> a její možnosti v oblasti společného (inkluzivního) vzdělávání </a:t>
            </a:r>
          </a:p>
        </p:txBody>
      </p:sp>
    </p:spTree>
    <p:extLst>
      <p:ext uri="{BB962C8B-B14F-4D97-AF65-F5344CB8AC3E}">
        <p14:creationId xmlns:p14="http://schemas.microsoft.com/office/powerpoint/2010/main" val="700982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0"/>
            <a:ext cx="7168642" cy="2492896"/>
          </a:xfrm>
        </p:spPr>
        <p:txBody>
          <a:bodyPr>
            <a:normAutofit fontScale="90000"/>
          </a:bodyPr>
          <a:lstStyle/>
          <a:p>
            <a:r>
              <a:rPr lang="cs-CZ" b="1" dirty="0" smtClean="0"/>
              <a:t/>
            </a:r>
            <a:br>
              <a:rPr lang="cs-CZ" b="1" dirty="0" smtClean="0"/>
            </a:br>
            <a:r>
              <a:rPr lang="cs-CZ" b="1" dirty="0"/>
              <a:t/>
            </a:r>
            <a:br>
              <a:rPr lang="cs-CZ" b="1" dirty="0"/>
            </a:br>
            <a:r>
              <a:rPr lang="cs-CZ" b="1" dirty="0" smtClean="0"/>
              <a:t/>
            </a:r>
            <a:br>
              <a:rPr lang="cs-CZ" b="1" dirty="0" smtClean="0"/>
            </a:br>
            <a:r>
              <a:rPr lang="cs-CZ" b="1" dirty="0" smtClean="0"/>
              <a:t>Co </a:t>
            </a:r>
            <a:r>
              <a:rPr lang="cs-CZ" b="1" dirty="0"/>
              <a:t>znamená </a:t>
            </a:r>
            <a:r>
              <a:rPr lang="cs-CZ" b="1" dirty="0" err="1"/>
              <a:t>Horse</a:t>
            </a:r>
            <a:r>
              <a:rPr lang="cs-CZ" b="1" dirty="0"/>
              <a:t> </a:t>
            </a:r>
            <a:r>
              <a:rPr lang="cs-CZ" b="1" dirty="0" err="1"/>
              <a:t>Assisted</a:t>
            </a:r>
            <a:r>
              <a:rPr lang="cs-CZ" b="1" dirty="0"/>
              <a:t> </a:t>
            </a:r>
            <a:r>
              <a:rPr lang="cs-CZ" b="1" dirty="0" err="1" smtClean="0"/>
              <a:t>Education</a:t>
            </a:r>
            <a:r>
              <a:rPr lang="cs-CZ" dirty="0"/>
              <a:t/>
            </a:r>
            <a:br>
              <a:rPr lang="cs-CZ" dirty="0"/>
            </a:br>
            <a:endParaRPr lang="cs-CZ" dirty="0"/>
          </a:p>
        </p:txBody>
      </p:sp>
      <p:sp>
        <p:nvSpPr>
          <p:cNvPr id="3" name="Zástupný symbol pro obsah 2"/>
          <p:cNvSpPr>
            <a:spLocks noGrp="1"/>
          </p:cNvSpPr>
          <p:nvPr>
            <p:ph idx="1"/>
          </p:nvPr>
        </p:nvSpPr>
        <p:spPr>
          <a:xfrm>
            <a:off x="827584" y="1916832"/>
            <a:ext cx="6993225" cy="3915797"/>
          </a:xfrm>
        </p:spPr>
        <p:txBody>
          <a:bodyPr/>
          <a:lstStyle/>
          <a:p>
            <a:r>
              <a:rPr lang="cs-CZ" dirty="0"/>
              <a:t>Edukace s asistencí koní (</a:t>
            </a:r>
            <a:r>
              <a:rPr lang="cs-CZ" dirty="0" err="1"/>
              <a:t>Horse</a:t>
            </a:r>
            <a:r>
              <a:rPr lang="cs-CZ" dirty="0"/>
              <a:t> </a:t>
            </a:r>
            <a:r>
              <a:rPr lang="cs-CZ" dirty="0" err="1"/>
              <a:t>Assisted</a:t>
            </a:r>
            <a:r>
              <a:rPr lang="cs-CZ" dirty="0"/>
              <a:t> </a:t>
            </a:r>
            <a:r>
              <a:rPr lang="cs-CZ" dirty="0" err="1"/>
              <a:t>Education</a:t>
            </a:r>
            <a:r>
              <a:rPr lang="cs-CZ" dirty="0"/>
              <a:t>, zkratka HAE) patří do širší skupiny pedagogického rámce nazývaného jako Animal </a:t>
            </a:r>
            <a:r>
              <a:rPr lang="cs-CZ" dirty="0" err="1"/>
              <a:t>Assisted</a:t>
            </a:r>
            <a:r>
              <a:rPr lang="cs-CZ" dirty="0"/>
              <a:t> </a:t>
            </a:r>
            <a:r>
              <a:rPr lang="cs-CZ" dirty="0" err="1"/>
              <a:t>Education</a:t>
            </a:r>
            <a:r>
              <a:rPr lang="cs-CZ" dirty="0"/>
              <a:t> (AAE). </a:t>
            </a:r>
            <a:endParaRPr lang="cs-CZ" dirty="0" smtClean="0"/>
          </a:p>
          <a:p>
            <a:r>
              <a:rPr lang="cs-CZ" dirty="0" smtClean="0"/>
              <a:t>Tato </a:t>
            </a:r>
            <a:r>
              <a:rPr lang="cs-CZ" dirty="0"/>
              <a:t>forma pedagogické praxe a osobního rozvoje nabývá na stále větší oblibě. </a:t>
            </a:r>
            <a:endParaRPr lang="cs-CZ" dirty="0" smtClean="0"/>
          </a:p>
          <a:p>
            <a:r>
              <a:rPr lang="cs-CZ" dirty="0" smtClean="0"/>
              <a:t>Jedná </a:t>
            </a:r>
            <a:r>
              <a:rPr lang="cs-CZ" dirty="0"/>
              <a:t>se o kontakt mezi člověkem a zvířetem (v našem případě koněm) zaměřený na výchovu, vzdělávání či sociální dovednosti klienta, žáka. </a:t>
            </a:r>
          </a:p>
        </p:txBody>
      </p:sp>
    </p:spTree>
    <p:extLst>
      <p:ext uri="{BB962C8B-B14F-4D97-AF65-F5344CB8AC3E}">
        <p14:creationId xmlns:p14="http://schemas.microsoft.com/office/powerpoint/2010/main" val="2462384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ublic\Pictures\Sample Pictures\fotky z koňů\PC1200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7344816" cy="550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123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11560" y="908720"/>
            <a:ext cx="8064896" cy="4478149"/>
          </a:xfrm>
          <a:prstGeom prst="rect">
            <a:avLst/>
          </a:prstGeom>
        </p:spPr>
        <p:txBody>
          <a:bodyPr wrap="square">
            <a:spAutoFit/>
          </a:bodyPr>
          <a:lstStyle/>
          <a:p>
            <a:r>
              <a:rPr lang="cs-CZ" sz="1500" b="1" dirty="0"/>
              <a:t>Kontakt s koněm dle výzkumu V. Froňkové (Froňková, 2013</a:t>
            </a:r>
            <a:r>
              <a:rPr lang="cs-CZ" sz="1500" b="1" dirty="0" smtClean="0"/>
              <a:t>):</a:t>
            </a:r>
          </a:p>
          <a:p>
            <a:endParaRPr lang="cs-CZ" sz="1000" dirty="0"/>
          </a:p>
          <a:p>
            <a:pPr marL="171450" indent="-171450">
              <a:buFontTx/>
              <a:buChar char="-"/>
            </a:pPr>
            <a:r>
              <a:rPr lang="cs-CZ" sz="1000" dirty="0" smtClean="0"/>
              <a:t>Napomáhá </a:t>
            </a:r>
            <a:r>
              <a:rPr lang="cs-CZ" sz="1000" dirty="0"/>
              <a:t>bázlivým </a:t>
            </a:r>
            <a:r>
              <a:rPr lang="cs-CZ" sz="1000" dirty="0" err="1"/>
              <a:t>dětčem</a:t>
            </a:r>
            <a:r>
              <a:rPr lang="cs-CZ" sz="1000" dirty="0"/>
              <a:t>, děti se cítí jistější a jsou </a:t>
            </a:r>
            <a:r>
              <a:rPr lang="cs-CZ" sz="1000" dirty="0" err="1"/>
              <a:t>potěšené,že</a:t>
            </a:r>
            <a:r>
              <a:rPr lang="cs-CZ" sz="1000" dirty="0"/>
              <a:t> je poslouchá tak tak velké zvíře. Což jim může napomoci </a:t>
            </a:r>
            <a:r>
              <a:rPr lang="cs-CZ" sz="1000" dirty="0" err="1"/>
              <a:t>vk</a:t>
            </a:r>
            <a:r>
              <a:rPr lang="cs-CZ" sz="1000" dirty="0"/>
              <a:t> sebedůvěře v běžném životě</a:t>
            </a:r>
            <a:r>
              <a:rPr lang="cs-CZ" sz="1000" dirty="0" smtClean="0"/>
              <a:t>.</a:t>
            </a:r>
          </a:p>
          <a:p>
            <a:pPr marL="171450" indent="-171450">
              <a:buFontTx/>
              <a:buChar char="-"/>
            </a:pPr>
            <a:endParaRPr lang="cs-CZ" sz="1000" dirty="0"/>
          </a:p>
          <a:p>
            <a:pPr marL="171450" indent="-171450">
              <a:buFontTx/>
              <a:buChar char="-"/>
            </a:pPr>
            <a:r>
              <a:rPr lang="cs-CZ" sz="1000" dirty="0" smtClean="0"/>
              <a:t>Děti </a:t>
            </a:r>
            <a:r>
              <a:rPr lang="cs-CZ" sz="1000" dirty="0"/>
              <a:t>získávají motivaci k práci, </a:t>
            </a:r>
            <a:r>
              <a:rPr lang="cs-CZ" sz="1000" dirty="0" err="1"/>
              <a:t>vědí,že</a:t>
            </a:r>
            <a:r>
              <a:rPr lang="cs-CZ" sz="1000" dirty="0"/>
              <a:t> koně péči potřebují a protože je mají rádi, snaží se o ně pečovat dobře. Vidí efekt své činnosti v reálném světě a v reálném životě. Ne v rámci počítačové hry, nebo ,,hraní si na </a:t>
            </a:r>
            <a:r>
              <a:rPr lang="cs-CZ" sz="1000" dirty="0" err="1"/>
              <a:t>opravdovo</a:t>
            </a:r>
            <a:r>
              <a:rPr lang="cs-CZ" sz="1000" dirty="0"/>
              <a:t>“ s hračkami</a:t>
            </a:r>
            <a:r>
              <a:rPr lang="cs-CZ" sz="1000" dirty="0" smtClean="0"/>
              <a:t>.</a:t>
            </a:r>
          </a:p>
          <a:p>
            <a:pPr marL="171450" indent="-171450">
              <a:buFontTx/>
              <a:buChar char="-"/>
            </a:pPr>
            <a:endParaRPr lang="cs-CZ" sz="1000" dirty="0"/>
          </a:p>
          <a:p>
            <a:pPr marL="171450" indent="-171450">
              <a:buFontTx/>
              <a:buChar char="-"/>
            </a:pPr>
            <a:r>
              <a:rPr lang="cs-CZ" sz="1000" dirty="0" smtClean="0"/>
              <a:t>Zároveň </a:t>
            </a:r>
            <a:r>
              <a:rPr lang="cs-CZ" sz="1000" dirty="0"/>
              <a:t>si děti budují vztah k přírodě, učí se jí rozumět jako něčemu čehož je kůň součástí, a mít s ní dobrý vztah. Učí je k etickému přístupu k ní</a:t>
            </a:r>
            <a:r>
              <a:rPr lang="cs-CZ" sz="1000" dirty="0" smtClean="0"/>
              <a:t>.</a:t>
            </a:r>
          </a:p>
          <a:p>
            <a:pPr marL="171450" indent="-171450">
              <a:buFontTx/>
              <a:buChar char="-"/>
            </a:pPr>
            <a:endParaRPr lang="cs-CZ" sz="1000" dirty="0"/>
          </a:p>
          <a:p>
            <a:pPr marL="171450" indent="-171450">
              <a:buFontTx/>
              <a:buChar char="-"/>
            </a:pPr>
            <a:r>
              <a:rPr lang="cs-CZ" sz="1000" dirty="0" smtClean="0"/>
              <a:t>Sebevědomě </a:t>
            </a:r>
            <a:r>
              <a:rPr lang="cs-CZ" sz="1000" dirty="0"/>
              <a:t>klidným, avšak rázným a cílevědomým vystupováním lze </a:t>
            </a:r>
            <a:r>
              <a:rPr lang="cs-CZ" sz="1000" dirty="0" err="1"/>
              <a:t>zístakt</a:t>
            </a:r>
            <a:r>
              <a:rPr lang="cs-CZ" sz="1000" dirty="0"/>
              <a:t> respekt koní. Správným a pevným </a:t>
            </a:r>
            <a:r>
              <a:rPr lang="cs-CZ" sz="1000" dirty="0" err="1"/>
              <a:t>rrozhodováním</a:t>
            </a:r>
            <a:r>
              <a:rPr lang="cs-CZ" sz="1000" dirty="0"/>
              <a:t> v napjatých situacích a spravedlivostí vůdce, který je tvrdý na sebe stejně jako na jiné, </a:t>
            </a:r>
            <a:r>
              <a:rPr lang="cs-CZ" sz="1000" dirty="0" err="1"/>
              <a:t>naváře</a:t>
            </a:r>
            <a:r>
              <a:rPr lang="cs-CZ" sz="1000" dirty="0"/>
              <a:t> s koněm vztah důvěry a spolupráce. Jezdec musí být jen o stupínek nad svým koněm. Pokud chceme s koněm navázat blízký fyzický vztah, musíme u něj navodit téměř pocit rovnocennosti. (Jedině mezi jedinci na velmi blízké </a:t>
            </a:r>
            <a:r>
              <a:rPr lang="cs-CZ" sz="1000" dirty="0" err="1"/>
              <a:t>sociáln</a:t>
            </a:r>
            <a:r>
              <a:rPr lang="cs-CZ" sz="1000" dirty="0"/>
              <a:t> úrovni jsou přijatelné takové důvěrnosti, </a:t>
            </a:r>
            <a:r>
              <a:rPr lang="cs-CZ" sz="1000" dirty="0" err="1"/>
              <a:t>jai</a:t>
            </a:r>
            <a:r>
              <a:rPr lang="cs-CZ" sz="1000" dirty="0"/>
              <a:t> je třeba péče o srst. Nesmíme tedy vysílat příliš dominantní signály, avšak zároveň nesmíme koni dovolit aby je vysílal on. stejně jako při výchově dítěte je důležité najít rovnováhu mezi vedením, láskou, respektem</a:t>
            </a:r>
            <a:r>
              <a:rPr lang="cs-CZ" sz="1000" dirty="0" smtClean="0"/>
              <a:t>.)</a:t>
            </a:r>
          </a:p>
          <a:p>
            <a:pPr marL="171450" indent="-171450">
              <a:buFontTx/>
              <a:buChar char="-"/>
            </a:pPr>
            <a:endParaRPr lang="cs-CZ" sz="1000" dirty="0"/>
          </a:p>
          <a:p>
            <a:pPr marL="171450" indent="-171450">
              <a:buFontTx/>
              <a:buChar char="-"/>
            </a:pPr>
            <a:r>
              <a:rPr lang="cs-CZ" sz="1000" dirty="0" smtClean="0"/>
              <a:t>Ježdění </a:t>
            </a:r>
            <a:r>
              <a:rPr lang="cs-CZ" sz="1000" dirty="0"/>
              <a:t>kultivuje v člověku vcítění, trpělivost, vytrvalost a </a:t>
            </a:r>
            <a:r>
              <a:rPr lang="cs-CZ" sz="1000" dirty="0" err="1"/>
              <a:t>sebreovládání</a:t>
            </a:r>
            <a:r>
              <a:rPr lang="cs-CZ" sz="1000" dirty="0"/>
              <a:t>.  děti a mladiství se učí zde zodpovědnému chování  </a:t>
            </a:r>
            <a:r>
              <a:rPr lang="cs-CZ" sz="1000" dirty="0" err="1"/>
              <a:t>aředvídání</a:t>
            </a:r>
            <a:r>
              <a:rPr lang="cs-CZ" sz="1000" dirty="0"/>
              <a:t> situace. Získávání </a:t>
            </a:r>
            <a:r>
              <a:rPr lang="cs-CZ" sz="1000" dirty="0" err="1"/>
              <a:t>přijemných</a:t>
            </a:r>
            <a:r>
              <a:rPr lang="cs-CZ" sz="1000" dirty="0"/>
              <a:t> a radostných </a:t>
            </a:r>
            <a:r>
              <a:rPr lang="cs-CZ" sz="1000" dirty="0" err="1"/>
              <a:t>podcitů</a:t>
            </a:r>
            <a:r>
              <a:rPr lang="cs-CZ" sz="1000" dirty="0"/>
              <a:t> v kontaktu s koněm může </a:t>
            </a:r>
            <a:r>
              <a:rPr lang="cs-CZ" sz="1000" dirty="0" err="1"/>
              <a:t>komnpenzovat</a:t>
            </a:r>
            <a:r>
              <a:rPr lang="cs-CZ" sz="1000" dirty="0"/>
              <a:t>, alespoň částečně stresové vlivy z běžného života. </a:t>
            </a:r>
            <a:endParaRPr lang="cs-CZ" sz="1000" dirty="0" smtClean="0"/>
          </a:p>
          <a:p>
            <a:pPr marL="171450" indent="-171450">
              <a:buFontTx/>
              <a:buChar char="-"/>
            </a:pPr>
            <a:endParaRPr lang="cs-CZ" sz="1000" dirty="0"/>
          </a:p>
          <a:p>
            <a:pPr marL="171450" indent="-171450">
              <a:buFontTx/>
              <a:buChar char="-"/>
            </a:pPr>
            <a:r>
              <a:rPr lang="cs-CZ" sz="1000" dirty="0" smtClean="0"/>
              <a:t>Děti </a:t>
            </a:r>
            <a:r>
              <a:rPr lang="cs-CZ" sz="1000" dirty="0"/>
              <a:t>v </a:t>
            </a:r>
            <a:r>
              <a:rPr lang="cs-CZ" sz="1000" dirty="0" err="1"/>
              <a:t>jezdec.kroužku</a:t>
            </a:r>
            <a:r>
              <a:rPr lang="cs-CZ" sz="1000" dirty="0"/>
              <a:t> mají pravidelný pohyb. tím je nejen jízda na koni samotná, ale i práce kolem koní. Tento pohyb není jednostranný, pracují různé svalové skupiny</a:t>
            </a:r>
            <a:r>
              <a:rPr lang="cs-CZ" sz="1000" dirty="0" smtClean="0"/>
              <a:t>.</a:t>
            </a:r>
          </a:p>
          <a:p>
            <a:pPr marL="171450" indent="-171450">
              <a:buFontTx/>
              <a:buChar char="-"/>
            </a:pPr>
            <a:endParaRPr lang="cs-CZ" sz="1000" dirty="0"/>
          </a:p>
          <a:p>
            <a:r>
              <a:rPr lang="cs-CZ" sz="1000" dirty="0"/>
              <a:t>Jaké klady vidí rodiče dětí?(Froňková, 2013): </a:t>
            </a:r>
            <a:r>
              <a:rPr lang="cs-CZ" sz="1000" dirty="0" err="1"/>
              <a:t>potrvrdilo</a:t>
            </a:r>
            <a:r>
              <a:rPr lang="cs-CZ" sz="1000" dirty="0"/>
              <a:t> se jim očekávání změn v oblasti tělesné zdatnosti a přístupu k práci. Zvyšování sebedůvěry bylo rovněž zmiňováno poměrně často. Mladší děti vidí v koni zábavu a možnost navázání s ním přátelský vztah, starší jsou více zaměřeni na výkon, začínají jezdit s určitým cílem.</a:t>
            </a:r>
          </a:p>
        </p:txBody>
      </p:sp>
    </p:spTree>
    <p:extLst>
      <p:ext uri="{BB962C8B-B14F-4D97-AF65-F5344CB8AC3E}">
        <p14:creationId xmlns:p14="http://schemas.microsoft.com/office/powerpoint/2010/main" val="3942430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Chceme-li možnosti metody HAE včlenit do RVP lze ji dát zejména do kontextu se třemi vzdělávacími oblastmi: </a:t>
            </a:r>
            <a:r>
              <a:rPr lang="cs-CZ" b="1" dirty="0"/>
              <a:t>Člověk a příroda, Člověk a zdraví, Člověk a svět práce, Člověk a jeho svět. </a:t>
            </a:r>
            <a:endParaRPr lang="cs-CZ" dirty="0"/>
          </a:p>
        </p:txBody>
      </p:sp>
      <p:sp>
        <p:nvSpPr>
          <p:cNvPr id="3" name="Nadpis 2"/>
          <p:cNvSpPr>
            <a:spLocks noGrp="1"/>
          </p:cNvSpPr>
          <p:nvPr>
            <p:ph type="title"/>
          </p:nvPr>
        </p:nvSpPr>
        <p:spPr>
          <a:xfrm>
            <a:off x="4716017" y="1844824"/>
            <a:ext cx="3328388" cy="4176464"/>
          </a:xfrm>
        </p:spPr>
        <p:txBody>
          <a:bodyPr>
            <a:noAutofit/>
          </a:bodyPr>
          <a:lstStyle/>
          <a:p>
            <a:r>
              <a:rPr lang="cs-CZ" sz="1800" b="1" dirty="0"/>
              <a:t>V rámci průřezových témat ji lze využít:</a:t>
            </a:r>
            <a:r>
              <a:rPr lang="cs-CZ" sz="1800" dirty="0"/>
              <a:t/>
            </a:r>
            <a:br>
              <a:rPr lang="cs-CZ" sz="1800" dirty="0"/>
            </a:br>
            <a:r>
              <a:rPr lang="cs-CZ" sz="1800" b="1" dirty="0"/>
              <a:t>a) v environmentální výchově:</a:t>
            </a:r>
            <a:r>
              <a:rPr lang="cs-CZ" sz="1800" dirty="0"/>
              <a:t> Ekosystémy; Základní podmínky života; Vztah člověka k prostředí.</a:t>
            </a:r>
            <a:br>
              <a:rPr lang="cs-CZ" sz="1800" dirty="0"/>
            </a:br>
            <a:r>
              <a:rPr lang="cs-CZ" sz="1800" b="1" dirty="0"/>
              <a:t>b) v osobnostní a sociální výchově:</a:t>
            </a:r>
            <a:r>
              <a:rPr lang="cs-CZ" sz="1800" dirty="0"/>
              <a:t> Mezilidské vztahy; Kooperace a kompetence; Hodnoty; Postoje.</a:t>
            </a:r>
            <a:br>
              <a:rPr lang="cs-CZ" sz="1800" dirty="0"/>
            </a:br>
            <a:r>
              <a:rPr lang="cs-CZ" sz="1800" b="1" dirty="0"/>
              <a:t>c) ve výtvarné výchově </a:t>
            </a:r>
            <a:r>
              <a:rPr lang="cs-CZ" sz="1800" dirty="0"/>
              <a:t/>
            </a:r>
            <a:br>
              <a:rPr lang="cs-CZ" sz="1800" dirty="0"/>
            </a:br>
            <a:endParaRPr lang="cs-CZ" sz="1800" dirty="0"/>
          </a:p>
        </p:txBody>
      </p:sp>
      <p:sp>
        <p:nvSpPr>
          <p:cNvPr id="4" name="Zástupný symbol pro text 3"/>
          <p:cNvSpPr>
            <a:spLocks noGrp="1"/>
          </p:cNvSpPr>
          <p:nvPr>
            <p:ph type="body" sz="half" idx="2"/>
          </p:nvPr>
        </p:nvSpPr>
        <p:spPr/>
        <p:txBody>
          <a:bodyPr/>
          <a:lstStyle/>
          <a:p>
            <a:endParaRPr lang="cs-CZ" dirty="0"/>
          </a:p>
        </p:txBody>
      </p:sp>
    </p:spTree>
    <p:extLst>
      <p:ext uri="{BB962C8B-B14F-4D97-AF65-F5344CB8AC3E}">
        <p14:creationId xmlns:p14="http://schemas.microsoft.com/office/powerpoint/2010/main" val="2298712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Kůň v pedagogické praxi. </a:t>
            </a:r>
            <a:endParaRPr lang="cs-CZ" dirty="0"/>
          </a:p>
        </p:txBody>
      </p:sp>
      <p:sp>
        <p:nvSpPr>
          <p:cNvPr id="3" name="Zástupný symbol pro obsah 2"/>
          <p:cNvSpPr>
            <a:spLocks noGrp="1"/>
          </p:cNvSpPr>
          <p:nvPr>
            <p:ph sz="quarter" idx="13"/>
          </p:nvPr>
        </p:nvSpPr>
        <p:spPr/>
        <p:txBody>
          <a:bodyPr>
            <a:normAutofit fontScale="55000" lnSpcReduction="20000"/>
          </a:bodyPr>
          <a:lstStyle/>
          <a:p>
            <a:pPr marL="68580" indent="0">
              <a:buNone/>
            </a:pPr>
            <a:r>
              <a:rPr lang="cs-CZ" b="1" dirty="0"/>
              <a:t>Obecný popis programů: </a:t>
            </a:r>
            <a:endParaRPr lang="cs-CZ" b="1" dirty="0" smtClean="0"/>
          </a:p>
          <a:p>
            <a:pPr marL="68580" indent="0">
              <a:buNone/>
            </a:pPr>
            <a:endParaRPr lang="cs-CZ" b="1" dirty="0" smtClean="0"/>
          </a:p>
          <a:p>
            <a:r>
              <a:rPr lang="cs-CZ" dirty="0" smtClean="0"/>
              <a:t>V</a:t>
            </a:r>
            <a:r>
              <a:rPr lang="cs-CZ" dirty="0"/>
              <a:t> podstatě lze všechny programy v různých modifikacích využít jak pro žáky MŠ, ZŠ tak i SŠ. </a:t>
            </a:r>
            <a:endParaRPr lang="cs-CZ" dirty="0" smtClean="0"/>
          </a:p>
          <a:p>
            <a:r>
              <a:rPr lang="cs-CZ" dirty="0" smtClean="0"/>
              <a:t>V</a:t>
            </a:r>
            <a:r>
              <a:rPr lang="cs-CZ" dirty="0"/>
              <a:t> rámci jednotlivých programů interaktivní a zábavnou formou, odpovídající věkové kategorii skupiny, předáváme informace ze života koní, jeho propojení s životem lidí. </a:t>
            </a:r>
            <a:endParaRPr lang="cs-CZ" dirty="0" smtClean="0"/>
          </a:p>
          <a:p>
            <a:r>
              <a:rPr lang="cs-CZ" dirty="0" smtClean="0"/>
              <a:t>Zároveň </a:t>
            </a:r>
            <a:r>
              <a:rPr lang="cs-CZ" dirty="0"/>
              <a:t>skrze aktivity se zvířetem a v kooperaci s ostatními dětmi dochází k budování klíčových kompetencí. (V rámci ZŠ a MŠ to jsou kompetence k učení, řešení problémů, komunikativní, sociální a personální, činnostní a občanské. V rámci SŠ k nim navíc přistupují kompetence k podnikavosti.)</a:t>
            </a:r>
          </a:p>
          <a:p>
            <a:endParaRPr lang="cs-CZ" dirty="0"/>
          </a:p>
        </p:txBody>
      </p:sp>
      <p:sp>
        <p:nvSpPr>
          <p:cNvPr id="4" name="Zástupný symbol pro obsah 3"/>
          <p:cNvSpPr>
            <a:spLocks noGrp="1"/>
          </p:cNvSpPr>
          <p:nvPr>
            <p:ph sz="quarter" idx="14"/>
          </p:nvPr>
        </p:nvSpPr>
        <p:spPr/>
        <p:txBody>
          <a:bodyPr>
            <a:normAutofit/>
          </a:bodyPr>
          <a:lstStyle/>
          <a:p>
            <a:r>
              <a:rPr lang="cs-CZ" sz="1600" b="1" dirty="0"/>
              <a:t>1). ZE ŽIVOTA </a:t>
            </a:r>
            <a:r>
              <a:rPr lang="cs-CZ" sz="1600" b="1" dirty="0" smtClean="0"/>
              <a:t>KONÍ</a:t>
            </a:r>
            <a:endParaRPr lang="cs-CZ" sz="1600" dirty="0"/>
          </a:p>
          <a:p>
            <a:r>
              <a:rPr lang="cs-CZ" sz="1600" b="1" dirty="0"/>
              <a:t>2). ČLOVĚK A KŮŇ</a:t>
            </a:r>
            <a:endParaRPr lang="cs-CZ" sz="1600" dirty="0"/>
          </a:p>
          <a:p>
            <a:r>
              <a:rPr lang="cs-CZ" sz="1600" b="1" dirty="0"/>
              <a:t>3). POZNEJ KONĚ, POZNÁŠ LÉPE SEBE</a:t>
            </a:r>
            <a:endParaRPr lang="cs-CZ" sz="1600" dirty="0"/>
          </a:p>
          <a:p>
            <a:r>
              <a:rPr lang="cs-CZ" sz="1600" b="1" dirty="0"/>
              <a:t>4).</a:t>
            </a:r>
            <a:r>
              <a:rPr lang="cs-CZ" sz="1600" dirty="0"/>
              <a:t> </a:t>
            </a:r>
            <a:r>
              <a:rPr lang="cs-CZ" sz="1600" b="1" dirty="0"/>
              <a:t>ROVNÁ ZÁDA = BYSTRÁ </a:t>
            </a:r>
            <a:r>
              <a:rPr lang="cs-CZ" sz="1600" b="1" dirty="0" smtClean="0"/>
              <a:t>MYSL</a:t>
            </a:r>
            <a:r>
              <a:rPr lang="cs-CZ" sz="1600" dirty="0"/>
              <a:t> </a:t>
            </a:r>
          </a:p>
          <a:p>
            <a:r>
              <a:rPr lang="cs-CZ" sz="1600" b="1" dirty="0"/>
              <a:t>5). DOMESTIKACE ANEB KDE SE VZALA HOSPODÁŘSKÁ </a:t>
            </a:r>
            <a:r>
              <a:rPr lang="cs-CZ" sz="1600" b="1" dirty="0" smtClean="0"/>
              <a:t>ZVÍŘATA</a:t>
            </a:r>
          </a:p>
          <a:p>
            <a:r>
              <a:rPr lang="cs-CZ" sz="1600" dirty="0"/>
              <a:t> </a:t>
            </a:r>
            <a:r>
              <a:rPr lang="cs-CZ" sz="1600" b="1" dirty="0"/>
              <a:t>6). PRÁCE NA FARMĚ</a:t>
            </a:r>
            <a:r>
              <a:rPr lang="cs-CZ" sz="1600" dirty="0"/>
              <a:t> </a:t>
            </a:r>
          </a:p>
          <a:p>
            <a:endParaRPr lang="cs-CZ" dirty="0"/>
          </a:p>
          <a:p>
            <a:endParaRPr lang="cs-CZ" dirty="0"/>
          </a:p>
        </p:txBody>
      </p:sp>
    </p:spTree>
    <p:extLst>
      <p:ext uri="{BB962C8B-B14F-4D97-AF65-F5344CB8AC3E}">
        <p14:creationId xmlns:p14="http://schemas.microsoft.com/office/powerpoint/2010/main" val="3006755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8064" y="1027664"/>
            <a:ext cx="3384376" cy="2617360"/>
          </a:xfrm>
        </p:spPr>
        <p:txBody>
          <a:bodyPr>
            <a:normAutofit/>
          </a:bodyPr>
          <a:lstStyle/>
          <a:p>
            <a:r>
              <a:rPr lang="cs-CZ" dirty="0" smtClean="0"/>
              <a:t>Děkuji za pozornost</a:t>
            </a:r>
            <a:endParaRPr lang="cs-CZ"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76672"/>
            <a:ext cx="4011910" cy="5349213"/>
          </a:xfrm>
          <a:prstGeom prst="rect">
            <a:avLst/>
          </a:prstGeom>
        </p:spPr>
      </p:pic>
    </p:spTree>
    <p:extLst>
      <p:ext uri="{BB962C8B-B14F-4D97-AF65-F5344CB8AC3E}">
        <p14:creationId xmlns:p14="http://schemas.microsoft.com/office/powerpoint/2010/main" val="4048416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a:t>
            </a:r>
            <a:r>
              <a:rPr lang="cs-CZ" dirty="0" err="1"/>
              <a:t>permakultury</a:t>
            </a:r>
            <a:endParaRPr lang="cs-CZ" dirty="0"/>
          </a:p>
        </p:txBody>
      </p:sp>
      <p:sp>
        <p:nvSpPr>
          <p:cNvPr id="3" name="Zástupný symbol pro obsah 2"/>
          <p:cNvSpPr>
            <a:spLocks noGrp="1"/>
          </p:cNvSpPr>
          <p:nvPr>
            <p:ph idx="1"/>
          </p:nvPr>
        </p:nvSpPr>
        <p:spPr/>
        <p:txBody>
          <a:bodyPr>
            <a:normAutofit fontScale="47500" lnSpcReduction="20000"/>
          </a:bodyPr>
          <a:lstStyle/>
          <a:p>
            <a:r>
              <a:rPr lang="cs-CZ" b="1" dirty="0"/>
              <a:t>Co vlastně znamená </a:t>
            </a:r>
            <a:r>
              <a:rPr lang="cs-CZ" b="1" dirty="0" err="1"/>
              <a:t>permakultura</a:t>
            </a:r>
            <a:r>
              <a:rPr lang="cs-CZ" b="1" dirty="0"/>
              <a:t>? </a:t>
            </a:r>
            <a:endParaRPr lang="cs-CZ" b="1" dirty="0" smtClean="0"/>
          </a:p>
          <a:p>
            <a:pPr marL="68580" indent="0">
              <a:buNone/>
            </a:pPr>
            <a:endParaRPr lang="cs-CZ" b="1" dirty="0" smtClean="0"/>
          </a:p>
          <a:p>
            <a:r>
              <a:rPr lang="cs-CZ" dirty="0" err="1" smtClean="0"/>
              <a:t>Permakultura</a:t>
            </a:r>
            <a:r>
              <a:rPr lang="cs-CZ" dirty="0" smtClean="0"/>
              <a:t> </a:t>
            </a:r>
            <a:r>
              <a:rPr lang="cs-CZ" dirty="0"/>
              <a:t>je konceptem, který byl poprvé formulován v 70. letech 20. století v kontextu trvale udržitelného zemědělství, ale již tehdy s ambicí budování trvale udržitelné kultury obecně (angl.. „</a:t>
            </a:r>
            <a:r>
              <a:rPr lang="cs-CZ" dirty="0" err="1"/>
              <a:t>permaculture</a:t>
            </a:r>
            <a:r>
              <a:rPr lang="cs-CZ" dirty="0"/>
              <a:t>“ je složeninou z „permanent </a:t>
            </a:r>
            <a:r>
              <a:rPr lang="cs-CZ" dirty="0" err="1"/>
              <a:t>culture</a:t>
            </a:r>
            <a:r>
              <a:rPr lang="cs-CZ" dirty="0"/>
              <a:t>“ a zároveň „permanent </a:t>
            </a:r>
            <a:r>
              <a:rPr lang="cs-CZ" dirty="0" err="1"/>
              <a:t>agriculture</a:t>
            </a:r>
            <a:r>
              <a:rPr lang="cs-CZ" dirty="0" smtClean="0"/>
              <a:t>“).</a:t>
            </a:r>
          </a:p>
          <a:p>
            <a:endParaRPr lang="cs-CZ" dirty="0" smtClean="0"/>
          </a:p>
          <a:p>
            <a:r>
              <a:rPr lang="cs-CZ" dirty="0" smtClean="0"/>
              <a:t> </a:t>
            </a:r>
            <a:r>
              <a:rPr lang="cs-CZ" dirty="0"/>
              <a:t>Nejen trvale udržitelné zemědělství ,ale také permanentní kultura, neboť žádná kultura nemůže trvale přežít bez základu, kterým je trvale udržitelné etické využívání krajiny. </a:t>
            </a:r>
            <a:endParaRPr lang="cs-CZ" dirty="0" smtClean="0"/>
          </a:p>
          <a:p>
            <a:endParaRPr lang="cs-CZ" dirty="0" smtClean="0"/>
          </a:p>
          <a:p>
            <a:r>
              <a:rPr lang="cs-CZ" dirty="0" smtClean="0"/>
              <a:t>Jejími </a:t>
            </a:r>
            <a:r>
              <a:rPr lang="cs-CZ" dirty="0"/>
              <a:t>autory jsou Bill </a:t>
            </a:r>
            <a:r>
              <a:rPr lang="cs-CZ" dirty="0" err="1"/>
              <a:t>Mollison</a:t>
            </a:r>
            <a:r>
              <a:rPr lang="cs-CZ" dirty="0"/>
              <a:t> a David </a:t>
            </a:r>
            <a:r>
              <a:rPr lang="cs-CZ" dirty="0" err="1"/>
              <a:t>Holmgren</a:t>
            </a:r>
            <a:r>
              <a:rPr lang="cs-CZ" dirty="0"/>
              <a:t>. K nám začala pronikat v 90. letech téhož století včetně relativně nedávných překladů</a:t>
            </a:r>
            <a:r>
              <a:rPr lang="cs-CZ" dirty="0" smtClean="0"/>
              <a:t>.</a:t>
            </a:r>
          </a:p>
          <a:p>
            <a:endParaRPr lang="cs-CZ" dirty="0" smtClean="0"/>
          </a:p>
          <a:p>
            <a:r>
              <a:rPr lang="cs-CZ" dirty="0" smtClean="0"/>
              <a:t> </a:t>
            </a:r>
            <a:r>
              <a:rPr lang="cs-CZ" dirty="0"/>
              <a:t>Představuje vytváření trvale </a:t>
            </a:r>
            <a:r>
              <a:rPr lang="cs-CZ" b="1" dirty="0"/>
              <a:t>udržitelných</a:t>
            </a:r>
            <a:r>
              <a:rPr lang="cs-CZ" dirty="0"/>
              <a:t> </a:t>
            </a:r>
            <a:r>
              <a:rPr lang="cs-CZ" b="1" dirty="0"/>
              <a:t>systémů </a:t>
            </a:r>
            <a:r>
              <a:rPr lang="cs-CZ" dirty="0"/>
              <a:t>(zde záměrně, ač jsme si vědomi problematičnosti tohoto pojmu, používáme termín </a:t>
            </a:r>
            <a:r>
              <a:rPr lang="cs-CZ" b="1" dirty="0"/>
              <a:t>„trvale“ </a:t>
            </a:r>
            <a:r>
              <a:rPr lang="cs-CZ" dirty="0"/>
              <a:t>udržitelný systém, neboť se vyskytuje v publikacích předních představitelů </a:t>
            </a:r>
            <a:r>
              <a:rPr lang="cs-CZ" dirty="0" err="1"/>
              <a:t>permakultury</a:t>
            </a:r>
            <a:r>
              <a:rPr lang="cs-CZ" dirty="0"/>
              <a:t> jako je např. Bill </a:t>
            </a:r>
            <a:r>
              <a:rPr lang="cs-CZ" dirty="0" err="1"/>
              <a:t>Mollison</a:t>
            </a:r>
            <a:r>
              <a:rPr lang="cs-CZ" dirty="0"/>
              <a:t>. </a:t>
            </a:r>
            <a:endParaRPr lang="cs-CZ" dirty="0" smtClean="0"/>
          </a:p>
          <a:p>
            <a:endParaRPr lang="cs-CZ" dirty="0" smtClean="0"/>
          </a:p>
          <a:p>
            <a:r>
              <a:rPr lang="cs-CZ" dirty="0" smtClean="0"/>
              <a:t>Zároveň </a:t>
            </a:r>
            <a:r>
              <a:rPr lang="cs-CZ" dirty="0"/>
              <a:t>sám pojem „</a:t>
            </a:r>
            <a:r>
              <a:rPr lang="cs-CZ" dirty="0" err="1"/>
              <a:t>permakultura</a:t>
            </a:r>
            <a:r>
              <a:rPr lang="cs-CZ" dirty="0"/>
              <a:t> (angl.. </a:t>
            </a:r>
            <a:r>
              <a:rPr lang="cs-CZ" dirty="0" err="1"/>
              <a:t>permaculture</a:t>
            </a:r>
            <a:r>
              <a:rPr lang="cs-CZ" dirty="0"/>
              <a:t>)“ vznikl spojením anglických slov permanent a </a:t>
            </a:r>
            <a:r>
              <a:rPr lang="cs-CZ" dirty="0" err="1" smtClean="0"/>
              <a:t>agriculture</a:t>
            </a:r>
            <a:endParaRPr lang="cs-CZ" dirty="0"/>
          </a:p>
        </p:txBody>
      </p:sp>
      <p:pic>
        <p:nvPicPr>
          <p:cNvPr id="3074" name="Picture 2" descr="C:\Users\Public\Pictures\Sample Pictures\Chrysanthem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88640"/>
            <a:ext cx="2160240" cy="143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36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dirty="0"/>
          </a:p>
        </p:txBody>
      </p:sp>
      <p:sp>
        <p:nvSpPr>
          <p:cNvPr id="3" name="Podnadpis 2"/>
          <p:cNvSpPr>
            <a:spLocks noGrp="1"/>
          </p:cNvSpPr>
          <p:nvPr>
            <p:ph type="subTitle" idx="1"/>
          </p:nvPr>
        </p:nvSpPr>
        <p:spPr>
          <a:xfrm>
            <a:off x="4788024" y="5085184"/>
            <a:ext cx="3255144" cy="1440160"/>
          </a:xfrm>
        </p:spPr>
        <p:txBody>
          <a:bodyPr>
            <a:normAutofit/>
          </a:bodyPr>
          <a:lstStyle/>
          <a:p>
            <a:r>
              <a:rPr lang="cs-CZ" dirty="0"/>
              <a:t>Permakulturní květ podle </a:t>
            </a:r>
            <a:r>
              <a:rPr lang="cs-CZ" sz="1000" dirty="0"/>
              <a:t>Davida </a:t>
            </a:r>
            <a:r>
              <a:rPr lang="cs-CZ" sz="1000" dirty="0" err="1"/>
              <a:t>Holmgrena</a:t>
            </a:r>
            <a:endParaRPr lang="cs-CZ" sz="1000" dirty="0"/>
          </a:p>
          <a:p>
            <a:r>
              <a:rPr lang="cs-CZ" sz="1000" dirty="0"/>
              <a:t>Zdroj </a:t>
            </a:r>
            <a:r>
              <a:rPr lang="cs-CZ" sz="1000" dirty="0" smtClean="0"/>
              <a:t>obrázku: </a:t>
            </a:r>
            <a:r>
              <a:rPr lang="cs-CZ" sz="1000" u="sng" dirty="0" smtClean="0">
                <a:hlinkClick r:id="rId2"/>
              </a:rPr>
              <a:t>ttps</a:t>
            </a:r>
            <a:r>
              <a:rPr lang="cs-CZ" sz="1000" u="sng" dirty="0">
                <a:hlinkClick r:id="rId2"/>
              </a:rPr>
              <a:t>://www.casopisroots.cz/podstata-permakultury/</a:t>
            </a:r>
            <a:endParaRPr lang="cs-CZ" sz="1000" dirty="0"/>
          </a:p>
          <a:p>
            <a:endParaRPr lang="cs-CZ"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0648"/>
            <a:ext cx="684048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422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899592" y="764704"/>
            <a:ext cx="5958408" cy="5078313"/>
          </a:xfrm>
          <a:prstGeom prst="rect">
            <a:avLst/>
          </a:prstGeom>
        </p:spPr>
        <p:txBody>
          <a:bodyPr wrap="square">
            <a:spAutoFit/>
          </a:bodyPr>
          <a:lstStyle/>
          <a:p>
            <a:r>
              <a:rPr lang="cs-CZ" dirty="0"/>
              <a:t> </a:t>
            </a:r>
          </a:p>
          <a:p>
            <a:r>
              <a:rPr lang="cs-CZ" b="1" dirty="0"/>
              <a:t>K základním charakteristikám PK patří tzv. permakulturní </a:t>
            </a:r>
            <a:r>
              <a:rPr lang="cs-CZ" b="1" dirty="0" smtClean="0"/>
              <a:t>design - navrhování </a:t>
            </a:r>
            <a:r>
              <a:rPr lang="cs-CZ" b="1" dirty="0"/>
              <a:t>po vzoru přírody</a:t>
            </a:r>
            <a:r>
              <a:rPr lang="cs-CZ" dirty="0"/>
              <a:t> (je veden heslem ,,</a:t>
            </a:r>
            <a:r>
              <a:rPr lang="cs-CZ" b="1" dirty="0"/>
              <a:t>pozoruj a jednej</a:t>
            </a:r>
            <a:r>
              <a:rPr lang="cs-CZ" dirty="0" smtClean="0"/>
              <a:t>“).</a:t>
            </a:r>
          </a:p>
          <a:p>
            <a:endParaRPr lang="cs-CZ" dirty="0"/>
          </a:p>
          <a:p>
            <a:endParaRPr lang="cs-CZ" dirty="0" smtClean="0"/>
          </a:p>
          <a:p>
            <a:r>
              <a:rPr lang="cs-CZ" b="1" dirty="0"/>
              <a:t>PK design je založen na pečlivém pozorování, opakované analýze, realizaci, zpětné vazbě a vyhodnocení efektu, dopadu (výnosu). </a:t>
            </a:r>
            <a:r>
              <a:rPr lang="cs-CZ" dirty="0" err="1"/>
              <a:t>Permakultura</a:t>
            </a:r>
            <a:r>
              <a:rPr lang="cs-CZ" dirty="0"/>
              <a:t> má za cíl (skrze design – promyšlené a poučené navrhování po vzoru přírody) vytvořit ekologicky zdravé a ekonomicky prosperující systémy, jež jsou schopny zabezpečit své potřeby bez ničení přírody a tím se stát také dlouhodobě udržitelnými. </a:t>
            </a:r>
            <a:r>
              <a:rPr lang="cs-CZ" b="1" dirty="0"/>
              <a:t>PK design se snaží být nenáročný na energii i kapitál, avšak je náročný na informace, představivost a přemýšlení. </a:t>
            </a:r>
            <a:endParaRPr lang="cs-CZ" dirty="0"/>
          </a:p>
          <a:p>
            <a:endParaRPr lang="cs-CZ" dirty="0"/>
          </a:p>
        </p:txBody>
      </p:sp>
      <p:pic>
        <p:nvPicPr>
          <p:cNvPr id="2050" name="Picture 2" descr="C:\Users\Public\Pictures\Sample Pictures\Tulip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2226" y="4941168"/>
            <a:ext cx="2016223"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72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Permakulturní principy</a:t>
            </a: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246113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320" dirty="0"/>
              <a:t>Zakladatelé PK konceptu formulovali několik základních principů na nichž má být PK design (plánování) postaven.</a:t>
            </a:r>
          </a:p>
        </p:txBody>
      </p:sp>
      <p:sp>
        <p:nvSpPr>
          <p:cNvPr id="3" name="Zástupný symbol pro obsah 2"/>
          <p:cNvSpPr>
            <a:spLocks noGrp="1"/>
          </p:cNvSpPr>
          <p:nvPr>
            <p:ph idx="1"/>
          </p:nvPr>
        </p:nvSpPr>
        <p:spPr/>
        <p:txBody>
          <a:bodyPr>
            <a:normAutofit fontScale="32500" lnSpcReduction="20000"/>
          </a:bodyPr>
          <a:lstStyle/>
          <a:p>
            <a:r>
              <a:rPr lang="cs-CZ" b="1" dirty="0"/>
              <a:t>●</a:t>
            </a:r>
            <a:r>
              <a:rPr lang="cs-CZ" b="1" dirty="0" err="1"/>
              <a:t>Mollisonovy</a:t>
            </a:r>
            <a:r>
              <a:rPr lang="cs-CZ" b="1" dirty="0"/>
              <a:t> principy:</a:t>
            </a:r>
            <a:endParaRPr lang="cs-CZ" dirty="0"/>
          </a:p>
          <a:p>
            <a:r>
              <a:rPr lang="cs-CZ" dirty="0"/>
              <a:t>1. Pozoruj a jednej.</a:t>
            </a:r>
          </a:p>
          <a:p>
            <a:r>
              <a:rPr lang="cs-CZ" dirty="0"/>
              <a:t>2. Zachycuj a uchovávej energii (Koloběh energie přímo na místě, lokální zdroje. Jak paliv, tak lidské energie; Energetická krize a teorie ropného zlomu. Energeticky úsporné plánování jako je zónování nebo výškové plánování. Zóny – rozdělení podle sfér vlivu a náročnosti, sektory – rozdělení podle vnějších vlivů; Toky energií v přírodě a v člověkem ovlivněné krajině; efektivní využití energie na všech úrovních a ve všech sférách lidské činnosti.)</a:t>
            </a:r>
          </a:p>
          <a:p>
            <a:r>
              <a:rPr lang="cs-CZ" dirty="0"/>
              <a:t>3. Získávej výnos</a:t>
            </a:r>
          </a:p>
          <a:p>
            <a:r>
              <a:rPr lang="cs-CZ" dirty="0"/>
              <a:t>4. Usměrňuj sebe sama a přijímej zpětnou vazbu</a:t>
            </a:r>
          </a:p>
          <a:p>
            <a:r>
              <a:rPr lang="cs-CZ" dirty="0"/>
              <a:t>5. Využívej obnovitelných zdrojů a služeb, važ si jich (Dává se přednost biologickým zdrojům před fosilními palivy (využívání obnovitelných zdrojů)</a:t>
            </a:r>
          </a:p>
          <a:p>
            <a:r>
              <a:rPr lang="cs-CZ" dirty="0"/>
              <a:t>6. Nevytvářej odpad. (Produkce pokud možno jen recyklovatelného odpadu; Recyklace zdrojů v přírodě a lidské kultuře. Kontrast „kovbojské“ a „kosmické“ ekonomiky. Využití přiměřených technologií, využití alternativních zdrojů energie a bezodpadových technologií.</a:t>
            </a:r>
          </a:p>
          <a:p>
            <a:r>
              <a:rPr lang="cs-CZ" dirty="0"/>
              <a:t>7. Navrhuj od vzorů k detailům</a:t>
            </a:r>
          </a:p>
          <a:p>
            <a:r>
              <a:rPr lang="cs-CZ" dirty="0"/>
              <a:t>8. Dej přednost začleňování před oddělováním </a:t>
            </a:r>
          </a:p>
          <a:p>
            <a:r>
              <a:rPr lang="cs-CZ" dirty="0"/>
              <a:t>9. Využívej malých a pomalých řešení. (Využívání malých a pomalých řešení; malé intenzivní systémy (Tj. takové, které využívají maximum plochy krajiny, kterou má k dispozici a zároveň ji mají plně pod kontrolou.)</a:t>
            </a:r>
          </a:p>
          <a:p>
            <a:r>
              <a:rPr lang="cs-CZ" dirty="0"/>
              <a:t>10. Využívej rozmanitosti a važ si ji. </a:t>
            </a:r>
          </a:p>
          <a:p>
            <a:r>
              <a:rPr lang="cs-CZ" dirty="0"/>
              <a:t>11. Využívej krajů a važ si okrajových systémů. (K dosažení nejlepších výsledků se využívají okrajové efekty a přírodní vzory; Využívání </a:t>
            </a:r>
            <a:r>
              <a:rPr lang="cs-CZ" dirty="0" err="1"/>
              <a:t>polykultur</a:t>
            </a:r>
            <a:r>
              <a:rPr lang="cs-CZ" dirty="0"/>
              <a:t> a diverzity (různorodosti, rozmanitosti) vzájemně si prospěšných druhů v rámci systému;)</a:t>
            </a:r>
          </a:p>
          <a:p>
            <a:r>
              <a:rPr lang="cs-CZ" dirty="0"/>
              <a:t>12. Využívej změnu tvořivě a tvořivě na ni reaguj</a:t>
            </a:r>
          </a:p>
          <a:p>
            <a:r>
              <a:rPr lang="cs-CZ" b="1" dirty="0"/>
              <a:t> </a:t>
            </a:r>
            <a:endParaRPr lang="cs-CZ" dirty="0"/>
          </a:p>
          <a:p>
            <a:r>
              <a:rPr lang="cs-CZ" b="1" dirty="0"/>
              <a:t>● </a:t>
            </a:r>
            <a:r>
              <a:rPr lang="cs-CZ" b="1" dirty="0" err="1"/>
              <a:t>Holmgrenovy</a:t>
            </a:r>
            <a:r>
              <a:rPr lang="cs-CZ" b="1" dirty="0"/>
              <a:t> principy správného postoje:</a:t>
            </a:r>
            <a:endParaRPr lang="cs-CZ" dirty="0"/>
          </a:p>
          <a:p>
            <a:r>
              <a:rPr lang="cs-CZ" dirty="0"/>
              <a:t>1) Pracujte s přírodou, ne proti ní</a:t>
            </a:r>
          </a:p>
          <a:p>
            <a:r>
              <a:rPr lang="cs-CZ" dirty="0"/>
              <a:t>2) Problém je řešení (všechno pracuje oběma směry)</a:t>
            </a:r>
          </a:p>
          <a:p>
            <a:r>
              <a:rPr lang="cs-CZ" dirty="0"/>
              <a:t>3) Minimální zásah s maximálním účinkem</a:t>
            </a:r>
          </a:p>
          <a:p>
            <a:r>
              <a:rPr lang="cs-CZ" dirty="0"/>
              <a:t>4) Výnos ze systému je teoreticky neomezený</a:t>
            </a:r>
          </a:p>
          <a:p>
            <a:r>
              <a:rPr lang="cs-CZ" dirty="0"/>
              <a:t>5) Všechno zahradničí (nebo má vliv na okolní prostředí)</a:t>
            </a:r>
          </a:p>
          <a:p>
            <a:endParaRPr lang="cs-CZ" dirty="0"/>
          </a:p>
        </p:txBody>
      </p:sp>
    </p:spTree>
    <p:extLst>
      <p:ext uri="{BB962C8B-B14F-4D97-AF65-F5344CB8AC3E}">
        <p14:creationId xmlns:p14="http://schemas.microsoft.com/office/powerpoint/2010/main" val="745935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716016" y="2708476"/>
            <a:ext cx="3330705" cy="3096788"/>
          </a:xfrm>
        </p:spPr>
        <p:txBody>
          <a:bodyPr>
            <a:normAutofit fontScale="90000"/>
          </a:bodyPr>
          <a:lstStyle/>
          <a:p>
            <a:r>
              <a:rPr lang="cs-CZ" b="1" dirty="0"/>
              <a:t>Etická pravidla PK jako její fundament. Péče o lidi, péče o zemi, spravedlivé dělení.</a:t>
            </a:r>
            <a:endParaRPr lang="cs-CZ" dirty="0"/>
          </a:p>
        </p:txBody>
      </p:sp>
      <p:sp>
        <p:nvSpPr>
          <p:cNvPr id="3" name="Podnadpis 2"/>
          <p:cNvSpPr>
            <a:spLocks noGrp="1"/>
          </p:cNvSpPr>
          <p:nvPr>
            <p:ph type="subTitle" idx="1"/>
          </p:nvPr>
        </p:nvSpPr>
        <p:spPr>
          <a:xfrm>
            <a:off x="5076056" y="5805264"/>
            <a:ext cx="2967112" cy="360040"/>
          </a:xfrm>
        </p:spPr>
        <p:txBody>
          <a:bodyPr>
            <a:normAutofit lnSpcReduction="10000"/>
          </a:bodyPr>
          <a:lstStyle/>
          <a:p>
            <a:endParaRPr lang="cs-CZ" dirty="0"/>
          </a:p>
        </p:txBody>
      </p:sp>
    </p:spTree>
    <p:extLst>
      <p:ext uri="{BB962C8B-B14F-4D97-AF65-F5344CB8AC3E}">
        <p14:creationId xmlns:p14="http://schemas.microsoft.com/office/powerpoint/2010/main" val="93032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4752975"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146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64</TotalTime>
  <Words>647</Words>
  <Application>Microsoft Office PowerPoint</Application>
  <PresentationFormat>Předvádění na obrazovce (4:3)</PresentationFormat>
  <Paragraphs>147</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Austin</vt:lpstr>
      <vt:lpstr>Permakultura</vt:lpstr>
      <vt:lpstr>Permakultura</vt:lpstr>
      <vt:lpstr>Představení permakultury</vt:lpstr>
      <vt:lpstr>Prezentace aplikace PowerPoint</vt:lpstr>
      <vt:lpstr>Prezentace aplikace PowerPoint</vt:lpstr>
      <vt:lpstr>Permakulturní principy</vt:lpstr>
      <vt:lpstr>Zakladatelé PK konceptu formulovali několik základních principů na nichž má být PK design (plánování) postaven.</vt:lpstr>
      <vt:lpstr>Etická pravidla PK jako její fundament. Péče o lidi, péče o zemi, spravedlivé dělení.</vt:lpstr>
      <vt:lpstr>Prezentace aplikace PowerPoint</vt:lpstr>
      <vt:lpstr>P      </vt:lpstr>
      <vt:lpstr>Permakulturní kurikulum pro děti</vt:lpstr>
      <vt:lpstr>Prezentace aplikace PowerPoint</vt:lpstr>
      <vt:lpstr>Prezentace aplikace PowerPoint</vt:lpstr>
      <vt:lpstr>Prezentace aplikace PowerPoint</vt:lpstr>
      <vt:lpstr>Prezentace aplikace PowerPoint</vt:lpstr>
      <vt:lpstr>Permakultura a její možnosti v oblasti společného (inkluzivního) vzdělávání.</vt:lpstr>
      <vt:lpstr>Permakulturní principy podporující inkluzi.</vt:lpstr>
      <vt:lpstr>Závěrem permakultura a inkluze v praxi… </vt:lpstr>
      <vt:lpstr>Horse Assisted Education (HAE). </vt:lpstr>
      <vt:lpstr>   Co znamená Horse Assisted Education </vt:lpstr>
      <vt:lpstr>Prezentace aplikace PowerPoint</vt:lpstr>
      <vt:lpstr>Prezentace aplikace PowerPoint</vt:lpstr>
      <vt:lpstr>V rámci průřezových témat ji lze využít: a) v environmentální výchově: Ekosystémy; Základní podmínky života; Vztah člověka k prostředí. b) v osobnostní a sociální výchově: Mezilidské vztahy; Kooperace a kompetence; Hodnoty; Postoje. c) ve výtvarné výchově  </vt:lpstr>
      <vt:lpstr>Kůň v pedagogické praxi. </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dc:creator>
  <cp:lastModifiedBy>J</cp:lastModifiedBy>
  <cp:revision>13</cp:revision>
  <dcterms:created xsi:type="dcterms:W3CDTF">2018-08-08T13:22:56Z</dcterms:created>
  <dcterms:modified xsi:type="dcterms:W3CDTF">2019-01-29T12:32:51Z</dcterms:modified>
</cp:coreProperties>
</file>