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0"/>
  </p:handoutMasterIdLst>
  <p:sldIdLst>
    <p:sldId id="256" r:id="rId2"/>
    <p:sldId id="327" r:id="rId3"/>
    <p:sldId id="325" r:id="rId4"/>
    <p:sldId id="326" r:id="rId5"/>
    <p:sldId id="258" r:id="rId6"/>
    <p:sldId id="266" r:id="rId7"/>
    <p:sldId id="270" r:id="rId8"/>
    <p:sldId id="267" r:id="rId9"/>
    <p:sldId id="268" r:id="rId10"/>
    <p:sldId id="271" r:id="rId11"/>
    <p:sldId id="272" r:id="rId12"/>
    <p:sldId id="274" r:id="rId13"/>
    <p:sldId id="275" r:id="rId14"/>
    <p:sldId id="276" r:id="rId15"/>
    <p:sldId id="277" r:id="rId16"/>
    <p:sldId id="278" r:id="rId17"/>
    <p:sldId id="279" r:id="rId18"/>
    <p:sldId id="280" r:id="rId19"/>
    <p:sldId id="283" r:id="rId20"/>
    <p:sldId id="284" r:id="rId21"/>
    <p:sldId id="285" r:id="rId22"/>
    <p:sldId id="286" r:id="rId23"/>
    <p:sldId id="287" r:id="rId24"/>
    <p:sldId id="288"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4" r:id="rId49"/>
    <p:sldId id="315" r:id="rId50"/>
    <p:sldId id="316" r:id="rId51"/>
    <p:sldId id="317" r:id="rId52"/>
    <p:sldId id="318" r:id="rId53"/>
    <p:sldId id="320" r:id="rId54"/>
    <p:sldId id="321" r:id="rId55"/>
    <p:sldId id="322" r:id="rId56"/>
    <p:sldId id="323" r:id="rId57"/>
    <p:sldId id="324" r:id="rId58"/>
    <p:sldId id="329" r:id="rId59"/>
  </p:sldIdLst>
  <p:sldSz cx="12192000" cy="6858000"/>
  <p:notesSz cx="6669088"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4" autoAdjust="0"/>
    <p:restoredTop sz="94660"/>
  </p:normalViewPr>
  <p:slideViewPr>
    <p:cSldViewPr snapToGrid="0">
      <p:cViewPr varScale="1">
        <p:scale>
          <a:sx n="104" d="100"/>
          <a:sy n="104" d="100"/>
        </p:scale>
        <p:origin x="13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1B060F6B-5672-43AF-85E2-1EED8C1FBD4F}" type="datetimeFigureOut">
              <a:rPr lang="cs-CZ" smtClean="0"/>
              <a:t>27. 9. 2019</a:t>
            </a:fld>
            <a:endParaRPr lang="cs-CZ"/>
          </a:p>
        </p:txBody>
      </p:sp>
      <p:sp>
        <p:nvSpPr>
          <p:cNvPr id="4" name="Zástupný symbol pro zápatí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C0FBCE15-A817-4D82-90DD-2CF99DA3DADE}" type="slidenum">
              <a:rPr lang="cs-CZ" smtClean="0"/>
              <a:t>‹#›</a:t>
            </a:fld>
            <a:endParaRPr lang="cs-CZ"/>
          </a:p>
        </p:txBody>
      </p:sp>
    </p:spTree>
    <p:extLst>
      <p:ext uri="{BB962C8B-B14F-4D97-AF65-F5344CB8AC3E}">
        <p14:creationId xmlns:p14="http://schemas.microsoft.com/office/powerpoint/2010/main" val="20453902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27. 9. 2019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85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27. 9. 2019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01048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27. 9. 2019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224506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27. 9. 2019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13911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9375A3D-EE63-4BE1-9192-CCADE8B08CF3}" type="datetimeFigureOut">
              <a:rPr lang="cs-CZ" smtClean="0"/>
              <a:t>27. 9. 2019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2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9375A3D-EE63-4BE1-9192-CCADE8B08CF3}" type="datetimeFigureOut">
              <a:rPr lang="cs-CZ" smtClean="0"/>
              <a:t>27. 9. 2019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276219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9375A3D-EE63-4BE1-9192-CCADE8B08CF3}" type="datetimeFigureOut">
              <a:rPr lang="cs-CZ" smtClean="0"/>
              <a:t>27. 9. 2019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5853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9375A3D-EE63-4BE1-9192-CCADE8B08CF3}" type="datetimeFigureOut">
              <a:rPr lang="cs-CZ" smtClean="0"/>
              <a:t>27. 9. 2019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17578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9375A3D-EE63-4BE1-9192-CCADE8B08CF3}" type="datetimeFigureOut">
              <a:rPr lang="cs-CZ" smtClean="0"/>
              <a:t>27. 9. 2019</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03345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9375A3D-EE63-4BE1-9192-CCADE8B08CF3}" type="datetimeFigureOut">
              <a:rPr lang="cs-CZ" smtClean="0"/>
              <a:t>27. 9. 2019</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C5367B-C732-4CBB-AD59-110880925383}" type="slidenum">
              <a:rPr lang="cs-CZ" smtClean="0"/>
              <a:t>‹#›</a:t>
            </a:fld>
            <a:endParaRPr lang="cs-CZ"/>
          </a:p>
        </p:txBody>
      </p:sp>
    </p:spTree>
    <p:extLst>
      <p:ext uri="{BB962C8B-B14F-4D97-AF65-F5344CB8AC3E}">
        <p14:creationId xmlns:p14="http://schemas.microsoft.com/office/powerpoint/2010/main" val="276658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9375A3D-EE63-4BE1-9192-CCADE8B08CF3}" type="datetimeFigureOut">
              <a:rPr lang="cs-CZ" smtClean="0"/>
              <a:t>27. 9. 2019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24963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9375A3D-EE63-4BE1-9192-CCADE8B08CF3}" type="datetimeFigureOut">
              <a:rPr lang="cs-CZ" smtClean="0"/>
              <a:t>27. 9. 2019</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C5367B-C732-4CBB-AD59-110880925383}"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089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Economics_of_education" TargetMode="External"/><Relationship Id="rId2" Type="http://schemas.openxmlformats.org/officeDocument/2006/relationships/hyperlink" Target="https://en.wikipedia.org/wiki/Sociology_of_education"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en.wikipedia.org/wiki/Basil_Bernstein#Theory_of_language_co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msmt.cz/file/9481_1_1/"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rchive.org/details/cu31924031053709/page/n1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000" dirty="0" smtClean="0"/>
              <a:t>SZ6600</a:t>
            </a:r>
            <a:r>
              <a:rPr lang="cs-CZ" sz="6000" dirty="0"/>
              <a:t>/</a:t>
            </a:r>
            <a:r>
              <a:rPr lang="cs-CZ" sz="6000" dirty="0" smtClean="0"/>
              <a:t>SZ6626</a:t>
            </a:r>
            <a:r>
              <a:rPr lang="en-US" sz="6000" dirty="0" smtClean="0"/>
              <a:t> </a:t>
            </a:r>
            <a:r>
              <a:rPr lang="cs-CZ" sz="6000" dirty="0"/>
              <a:t/>
            </a:r>
            <a:br>
              <a:rPr lang="cs-CZ" sz="6000" dirty="0"/>
            </a:br>
            <a:r>
              <a:rPr lang="en-US" sz="6000" dirty="0" smtClean="0"/>
              <a:t>Introduction to </a:t>
            </a:r>
            <a:r>
              <a:rPr lang="en-US" sz="6000" dirty="0" smtClean="0"/>
              <a:t>Education and Psychology</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endParaRPr lang="cs-CZ" dirty="0" smtClean="0"/>
          </a:p>
          <a:p>
            <a:pPr algn="l"/>
            <a:r>
              <a:rPr lang="en-US" dirty="0" smtClean="0"/>
              <a:t>The Introduction into Education</a:t>
            </a:r>
            <a:r>
              <a:rPr lang="cs-CZ" dirty="0" smtClean="0"/>
              <a:t> – Mgr. Kateřina Lojdová, Ph.D.</a:t>
            </a:r>
          </a:p>
          <a:p>
            <a:pPr algn="l"/>
            <a:endParaRPr lang="cs-CZ" dirty="0" smtClean="0"/>
          </a:p>
          <a:p>
            <a:endParaRPr lang="cs-CZ" dirty="0"/>
          </a:p>
          <a:p>
            <a:endParaRPr lang="cs-CZ" dirty="0"/>
          </a:p>
        </p:txBody>
      </p:sp>
    </p:spTree>
    <p:extLst>
      <p:ext uri="{BB962C8B-B14F-4D97-AF65-F5344CB8AC3E}">
        <p14:creationId xmlns:p14="http://schemas.microsoft.com/office/powerpoint/2010/main" val="770749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Educationalal</a:t>
            </a:r>
            <a:r>
              <a:rPr lang="cs-CZ" dirty="0" smtClean="0"/>
              <a:t> </a:t>
            </a:r>
            <a:r>
              <a:rPr lang="cs-CZ" dirty="0" err="1" smtClean="0"/>
              <a:t>sciences</a:t>
            </a:r>
            <a:endParaRPr lang="cs-CZ" dirty="0"/>
          </a:p>
        </p:txBody>
      </p:sp>
      <p:sp>
        <p:nvSpPr>
          <p:cNvPr id="3" name="Zástupný symbol pro obsah 2"/>
          <p:cNvSpPr>
            <a:spLocks noGrp="1"/>
          </p:cNvSpPr>
          <p:nvPr>
            <p:ph sz="half" idx="1"/>
          </p:nvPr>
        </p:nvSpPr>
        <p:spPr/>
        <p:txBody>
          <a:bodyPr>
            <a:normAutofit fontScale="55000" lnSpcReduction="20000"/>
          </a:bodyPr>
          <a:lstStyle/>
          <a:p>
            <a:r>
              <a:rPr lang="en-US" sz="3500" dirty="0"/>
              <a:t>educational research is often conceived as the interdisciplinary study of educational processes and </a:t>
            </a:r>
            <a:r>
              <a:rPr lang="en-US" sz="3500" dirty="0" smtClean="0"/>
              <a:t>practices</a:t>
            </a:r>
            <a:endParaRPr lang="cs-CZ" sz="3500" dirty="0" smtClean="0"/>
          </a:p>
          <a:p>
            <a:r>
              <a:rPr lang="cs-CZ" sz="3500" b="1" dirty="0" err="1" smtClean="0"/>
              <a:t>Educationalal</a:t>
            </a:r>
            <a:r>
              <a:rPr lang="cs-CZ" sz="3500" b="1" dirty="0" smtClean="0"/>
              <a:t> </a:t>
            </a:r>
            <a:r>
              <a:rPr lang="cs-CZ" sz="3500" b="1" dirty="0" err="1" smtClean="0"/>
              <a:t>sciences</a:t>
            </a:r>
            <a:r>
              <a:rPr lang="cs-CZ" sz="3500" b="1" dirty="0" smtClean="0"/>
              <a:t>:</a:t>
            </a:r>
          </a:p>
          <a:p>
            <a:pPr marL="0" indent="0">
              <a:buNone/>
            </a:pPr>
            <a:r>
              <a:rPr lang="cs-CZ" sz="3500" dirty="0" err="1" smtClean="0">
                <a:solidFill>
                  <a:schemeClr val="tx1"/>
                </a:solidFill>
              </a:rPr>
              <a:t>History</a:t>
            </a:r>
            <a:r>
              <a:rPr lang="cs-CZ" sz="3500" dirty="0" smtClean="0">
                <a:solidFill>
                  <a:schemeClr val="tx1"/>
                </a:solidFill>
              </a:rPr>
              <a:t> </a:t>
            </a:r>
            <a:r>
              <a:rPr lang="cs-CZ" sz="3500" dirty="0" err="1" smtClean="0">
                <a:solidFill>
                  <a:schemeClr val="tx1"/>
                </a:solidFill>
              </a:rPr>
              <a:t>of</a:t>
            </a:r>
            <a:r>
              <a:rPr lang="cs-CZ" sz="3500" dirty="0" smtClean="0">
                <a:solidFill>
                  <a:schemeClr val="tx1"/>
                </a:solidFill>
              </a:rPr>
              <a:t> </a:t>
            </a:r>
            <a:r>
              <a:rPr lang="cs-CZ" sz="3500" dirty="0" err="1" smtClean="0">
                <a:solidFill>
                  <a:schemeClr val="tx1"/>
                </a:solidFill>
              </a:rPr>
              <a:t>Education</a:t>
            </a:r>
            <a:endParaRPr lang="cs-CZ" sz="3500" dirty="0" smtClean="0">
              <a:solidFill>
                <a:schemeClr val="tx1"/>
              </a:solidFill>
            </a:endParaRPr>
          </a:p>
          <a:p>
            <a:pPr marL="0" indent="0">
              <a:buNone/>
            </a:pPr>
            <a:r>
              <a:rPr lang="cs-CZ" sz="3500" dirty="0" err="1" smtClean="0">
                <a:solidFill>
                  <a:schemeClr val="tx1"/>
                </a:solidFill>
              </a:rPr>
              <a:t>Didactics</a:t>
            </a:r>
            <a:endParaRPr lang="cs-CZ" sz="3500" dirty="0" smtClean="0">
              <a:solidFill>
                <a:schemeClr val="tx1"/>
              </a:solidFill>
            </a:endParaRPr>
          </a:p>
          <a:p>
            <a:pPr marL="0" indent="0">
              <a:buNone/>
            </a:pPr>
            <a:r>
              <a:rPr lang="cs-CZ" sz="3500" dirty="0" err="1" smtClean="0">
                <a:solidFill>
                  <a:schemeClr val="tx1"/>
                </a:solidFill>
              </a:rPr>
              <a:t>Comparative</a:t>
            </a:r>
            <a:r>
              <a:rPr lang="cs-CZ" sz="3500" dirty="0" smtClean="0">
                <a:solidFill>
                  <a:schemeClr val="tx1"/>
                </a:solidFill>
              </a:rPr>
              <a:t> </a:t>
            </a:r>
            <a:r>
              <a:rPr lang="cs-CZ" sz="3500" dirty="0" err="1" smtClean="0">
                <a:solidFill>
                  <a:schemeClr val="tx1"/>
                </a:solidFill>
              </a:rPr>
              <a:t>Education</a:t>
            </a:r>
            <a:endParaRPr lang="cs-CZ" sz="3500" dirty="0" smtClean="0">
              <a:solidFill>
                <a:schemeClr val="tx1"/>
              </a:solidFill>
            </a:endParaRPr>
          </a:p>
          <a:p>
            <a:pPr marL="0" indent="0">
              <a:buNone/>
            </a:pPr>
            <a:r>
              <a:rPr lang="cs-CZ" sz="3500" dirty="0" err="1">
                <a:solidFill>
                  <a:schemeClr val="tx1"/>
                </a:solidFill>
                <a:hlinkClick r:id="rId2" tooltip="Sociology of education"/>
              </a:rPr>
              <a:t>Special</a:t>
            </a:r>
            <a:r>
              <a:rPr lang="cs-CZ" sz="3500" dirty="0">
                <a:solidFill>
                  <a:schemeClr val="tx1"/>
                </a:solidFill>
                <a:hlinkClick r:id="rId2" tooltip="Sociology of education"/>
              </a:rPr>
              <a:t> </a:t>
            </a:r>
            <a:r>
              <a:rPr lang="cs-CZ" sz="3500" dirty="0" err="1">
                <a:solidFill>
                  <a:schemeClr val="tx1"/>
                </a:solidFill>
                <a:hlinkClick r:id="rId2" tooltip="Sociology of education"/>
              </a:rPr>
              <a:t>Education</a:t>
            </a:r>
            <a:endParaRPr lang="cs-CZ" sz="3500" dirty="0">
              <a:solidFill>
                <a:schemeClr val="tx1"/>
              </a:solidFill>
              <a:hlinkClick r:id="rId2" tooltip="Sociology of education"/>
            </a:endParaRPr>
          </a:p>
          <a:p>
            <a:pPr marL="0" indent="0">
              <a:buNone/>
            </a:pPr>
            <a:r>
              <a:rPr lang="cs-CZ" sz="3500" dirty="0">
                <a:solidFill>
                  <a:schemeClr val="tx1"/>
                </a:solidFill>
                <a:hlinkClick r:id="rId2" tooltip="Sociology of education"/>
              </a:rPr>
              <a:t>Sociology </a:t>
            </a:r>
            <a:r>
              <a:rPr lang="cs-CZ" sz="3500" dirty="0" err="1">
                <a:solidFill>
                  <a:schemeClr val="tx1"/>
                </a:solidFill>
                <a:hlinkClick r:id="rId2" tooltip="Sociology of education"/>
              </a:rPr>
              <a:t>of</a:t>
            </a:r>
            <a:r>
              <a:rPr lang="cs-CZ" sz="3500" dirty="0">
                <a:solidFill>
                  <a:schemeClr val="tx1"/>
                </a:solidFill>
                <a:hlinkClick r:id="rId2" tooltip="Sociology of education"/>
              </a:rPr>
              <a:t> </a:t>
            </a:r>
            <a:r>
              <a:rPr lang="cs-CZ" sz="3500" dirty="0" err="1">
                <a:solidFill>
                  <a:schemeClr val="tx1"/>
                </a:solidFill>
                <a:hlinkClick r:id="rId2" tooltip="Sociology of education"/>
              </a:rPr>
              <a:t>education</a:t>
            </a:r>
            <a:endParaRPr lang="cs-CZ" sz="3500" dirty="0">
              <a:solidFill>
                <a:schemeClr val="tx1"/>
              </a:solidFill>
            </a:endParaRPr>
          </a:p>
          <a:p>
            <a:pPr marL="0" indent="0">
              <a:buNone/>
            </a:pPr>
            <a:r>
              <a:rPr lang="cs-CZ" sz="3500" dirty="0" err="1">
                <a:solidFill>
                  <a:schemeClr val="tx1"/>
                </a:solidFill>
              </a:rPr>
              <a:t>Educational</a:t>
            </a:r>
            <a:r>
              <a:rPr lang="cs-CZ" sz="3500" dirty="0">
                <a:solidFill>
                  <a:schemeClr val="tx1"/>
                </a:solidFill>
              </a:rPr>
              <a:t> psychology</a:t>
            </a:r>
          </a:p>
          <a:p>
            <a:pPr marL="0" indent="0">
              <a:buNone/>
            </a:pPr>
            <a:r>
              <a:rPr lang="cs-CZ" sz="3500" dirty="0" err="1">
                <a:solidFill>
                  <a:schemeClr val="tx1"/>
                </a:solidFill>
                <a:hlinkClick r:id="rId3" tooltip="Economics of education"/>
              </a:rPr>
              <a:t>Economics</a:t>
            </a:r>
            <a:r>
              <a:rPr lang="cs-CZ" sz="3500" dirty="0">
                <a:solidFill>
                  <a:schemeClr val="tx1"/>
                </a:solidFill>
                <a:hlinkClick r:id="rId3" tooltip="Economics of education"/>
              </a:rPr>
              <a:t> </a:t>
            </a:r>
            <a:r>
              <a:rPr lang="cs-CZ" sz="3500" dirty="0" err="1">
                <a:solidFill>
                  <a:schemeClr val="tx1"/>
                </a:solidFill>
                <a:hlinkClick r:id="rId3" tooltip="Economics of education"/>
              </a:rPr>
              <a:t>of</a:t>
            </a:r>
            <a:r>
              <a:rPr lang="cs-CZ" sz="3500" dirty="0">
                <a:solidFill>
                  <a:schemeClr val="tx1"/>
                </a:solidFill>
                <a:hlinkClick r:id="rId3" tooltip="Economics of education"/>
              </a:rPr>
              <a:t> </a:t>
            </a:r>
            <a:r>
              <a:rPr lang="cs-CZ" sz="3500" dirty="0" err="1">
                <a:solidFill>
                  <a:schemeClr val="tx1"/>
                </a:solidFill>
                <a:hlinkClick r:id="rId3" tooltip="Economics of education"/>
              </a:rPr>
              <a:t>education</a:t>
            </a:r>
            <a:endParaRPr lang="cs-CZ" sz="3500" dirty="0">
              <a:solidFill>
                <a:schemeClr val="tx1"/>
              </a:solidFill>
            </a:endParaRPr>
          </a:p>
          <a:p>
            <a:endParaRPr lang="cs-CZ" sz="3500" b="1" dirty="0" smtClean="0"/>
          </a:p>
          <a:p>
            <a:endParaRPr lang="cs-CZ" dirty="0"/>
          </a:p>
        </p:txBody>
      </p:sp>
      <p:sp>
        <p:nvSpPr>
          <p:cNvPr id="4" name="Zástupný symbol pro obsah 3"/>
          <p:cNvSpPr>
            <a:spLocks noGrp="1"/>
          </p:cNvSpPr>
          <p:nvPr>
            <p:ph sz="half" idx="2"/>
          </p:nvPr>
        </p:nvSpPr>
        <p:spPr/>
        <p:txBody>
          <a:bodyPr>
            <a:normAutofit fontScale="55000" lnSpcReduction="20000"/>
          </a:bodyPr>
          <a:lstStyle/>
          <a:p>
            <a:r>
              <a:rPr lang="cs-CZ" sz="5100" b="1" dirty="0" err="1"/>
              <a:t>Discuss</a:t>
            </a:r>
            <a:r>
              <a:rPr lang="cs-CZ" sz="5100" b="1" dirty="0"/>
              <a:t> </a:t>
            </a:r>
            <a:r>
              <a:rPr lang="cs-CZ" sz="5100" b="1" dirty="0" err="1" smtClean="0"/>
              <a:t>interdisiciplinarity</a:t>
            </a:r>
            <a:r>
              <a:rPr lang="cs-CZ" sz="5100" b="1" dirty="0" smtClean="0"/>
              <a:t> </a:t>
            </a:r>
            <a:r>
              <a:rPr lang="cs-CZ" sz="5100" b="1" dirty="0" err="1" smtClean="0"/>
              <a:t>of</a:t>
            </a:r>
            <a:r>
              <a:rPr lang="cs-CZ" sz="5100" b="1" dirty="0" smtClean="0"/>
              <a:t> </a:t>
            </a:r>
            <a:r>
              <a:rPr lang="cs-CZ" sz="5100" b="1" dirty="0" err="1" smtClean="0"/>
              <a:t>educational</a:t>
            </a:r>
            <a:r>
              <a:rPr lang="cs-CZ" sz="5100" b="1" dirty="0" smtClean="0"/>
              <a:t> </a:t>
            </a:r>
            <a:r>
              <a:rPr lang="cs-CZ" sz="5100" b="1" dirty="0" err="1" smtClean="0"/>
              <a:t>sciences</a:t>
            </a:r>
            <a:r>
              <a:rPr lang="cs-CZ" sz="5100" b="1" dirty="0" smtClean="0"/>
              <a:t>:</a:t>
            </a:r>
            <a:endParaRPr lang="cs-CZ" sz="5100" b="1" dirty="0"/>
          </a:p>
          <a:p>
            <a:r>
              <a:rPr lang="cs-CZ" sz="5100" dirty="0" err="1"/>
              <a:t>Philosophy</a:t>
            </a:r>
            <a:endParaRPr lang="cs-CZ" sz="5100" dirty="0"/>
          </a:p>
          <a:p>
            <a:r>
              <a:rPr lang="cs-CZ" sz="5100" dirty="0" err="1"/>
              <a:t>History</a:t>
            </a:r>
            <a:endParaRPr lang="cs-CZ" sz="5100" dirty="0"/>
          </a:p>
          <a:p>
            <a:r>
              <a:rPr lang="cs-CZ" sz="5100" dirty="0"/>
              <a:t>Sociology</a:t>
            </a:r>
          </a:p>
          <a:p>
            <a:r>
              <a:rPr lang="cs-CZ" sz="5100" dirty="0"/>
              <a:t>Psychology</a:t>
            </a:r>
            <a:endParaRPr lang="en-US" sz="5100" dirty="0"/>
          </a:p>
          <a:p>
            <a:endParaRPr lang="cs-CZ" dirty="0"/>
          </a:p>
        </p:txBody>
      </p:sp>
    </p:spTree>
    <p:extLst>
      <p:ext uri="{BB962C8B-B14F-4D97-AF65-F5344CB8AC3E}">
        <p14:creationId xmlns:p14="http://schemas.microsoft.com/office/powerpoint/2010/main" val="3024293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6000" dirty="0" smtClean="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smtClean="0">
                <a:solidFill>
                  <a:schemeClr val="tx1"/>
                </a:solidFill>
              </a:rPr>
              <a:t>Lesson</a:t>
            </a:r>
            <a:r>
              <a:rPr lang="cs-CZ" b="1" dirty="0" smtClean="0">
                <a:solidFill>
                  <a:schemeClr val="tx1"/>
                </a:solidFill>
              </a:rPr>
              <a:t> 2</a:t>
            </a:r>
          </a:p>
          <a:p>
            <a:pPr algn="ctr"/>
            <a:endParaRPr lang="cs-CZ" dirty="0" smtClean="0"/>
          </a:p>
          <a:p>
            <a:pPr algn="ctr"/>
            <a:r>
              <a:rPr lang="cs-CZ" dirty="0" smtClean="0"/>
              <a:t>Mgr. Kateřina Lojdová, Ph.D.</a:t>
            </a:r>
          </a:p>
          <a:p>
            <a:pPr algn="l"/>
            <a:endParaRPr lang="cs-CZ" dirty="0" smtClean="0"/>
          </a:p>
          <a:p>
            <a:pPr algn="l"/>
            <a:endParaRPr lang="cs-CZ" dirty="0" smtClean="0"/>
          </a:p>
          <a:p>
            <a:endParaRPr lang="cs-CZ" dirty="0"/>
          </a:p>
          <a:p>
            <a:endParaRPr lang="cs-CZ" dirty="0"/>
          </a:p>
        </p:txBody>
      </p:sp>
    </p:spTree>
    <p:extLst>
      <p:ext uri="{BB962C8B-B14F-4D97-AF65-F5344CB8AC3E}">
        <p14:creationId xmlns:p14="http://schemas.microsoft.com/office/powerpoint/2010/main" val="2989215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smtClean="0"/>
              <a:t>profession</a:t>
            </a:r>
            <a:r>
              <a:rPr lang="cs-CZ" dirty="0" smtClean="0"/>
              <a:t> </a:t>
            </a:r>
            <a:endParaRPr lang="cs-CZ" dirty="0"/>
          </a:p>
        </p:txBody>
      </p:sp>
      <p:sp>
        <p:nvSpPr>
          <p:cNvPr id="3" name="Zástupný symbol pro obsah 2"/>
          <p:cNvSpPr>
            <a:spLocks noGrp="1"/>
          </p:cNvSpPr>
          <p:nvPr>
            <p:ph idx="1"/>
          </p:nvPr>
        </p:nvSpPr>
        <p:spPr/>
        <p:txBody>
          <a:bodyPr/>
          <a:lstStyle/>
          <a:p>
            <a:r>
              <a:rPr lang="cs-CZ" b="1" dirty="0" err="1"/>
              <a:t>Helping</a:t>
            </a:r>
            <a:r>
              <a:rPr lang="cs-CZ" b="1" dirty="0"/>
              <a:t> </a:t>
            </a:r>
            <a:r>
              <a:rPr lang="cs-CZ" b="1" dirty="0" err="1" smtClean="0"/>
              <a:t>profession</a:t>
            </a:r>
            <a:endParaRPr lang="cs-CZ" b="1" dirty="0" smtClean="0"/>
          </a:p>
          <a:p>
            <a:r>
              <a:rPr lang="en-US" dirty="0" smtClean="0"/>
              <a:t>A </a:t>
            </a:r>
            <a:r>
              <a:rPr lang="en-US" dirty="0"/>
              <a:t>profession that nurtures the growth of or addresses the problems of a person's physical, psychological, intellectual, emotional or spiritual </a:t>
            </a:r>
            <a:r>
              <a:rPr lang="en-US" dirty="0" smtClean="0"/>
              <a:t>well-being</a:t>
            </a:r>
            <a:r>
              <a:rPr lang="cs-CZ" dirty="0" smtClean="0"/>
              <a:t>.</a:t>
            </a:r>
          </a:p>
          <a:p>
            <a:endParaRPr lang="cs-CZ" dirty="0" smtClean="0"/>
          </a:p>
          <a:p>
            <a:r>
              <a:rPr lang="cs-CZ" b="1" dirty="0" err="1" smtClean="0"/>
              <a:t>Career</a:t>
            </a:r>
            <a:r>
              <a:rPr lang="cs-CZ" b="1" dirty="0" smtClean="0"/>
              <a:t> </a:t>
            </a:r>
            <a:r>
              <a:rPr lang="cs-CZ" b="1" dirty="0" err="1" smtClean="0"/>
              <a:t>system</a:t>
            </a:r>
            <a:endParaRPr lang="cs-CZ" b="1" dirty="0" smtClean="0"/>
          </a:p>
          <a:p>
            <a:endParaRPr lang="cs-CZ" b="1" dirty="0" smtClean="0"/>
          </a:p>
          <a:p>
            <a:r>
              <a:rPr lang="cs-CZ" b="1" dirty="0" err="1" smtClean="0"/>
              <a:t>Code</a:t>
            </a:r>
            <a:r>
              <a:rPr lang="cs-CZ" b="1" dirty="0" smtClean="0"/>
              <a:t> </a:t>
            </a:r>
            <a:r>
              <a:rPr lang="cs-CZ" b="1" dirty="0" err="1" smtClean="0"/>
              <a:t>of</a:t>
            </a:r>
            <a:r>
              <a:rPr lang="cs-CZ" b="1" dirty="0" smtClean="0"/>
              <a:t> </a:t>
            </a:r>
            <a:r>
              <a:rPr lang="cs-CZ" b="1" dirty="0" err="1" smtClean="0"/>
              <a:t>ethics</a:t>
            </a:r>
            <a:endParaRPr lang="cs-CZ" b="1" dirty="0" smtClean="0"/>
          </a:p>
          <a:p>
            <a:r>
              <a:rPr lang="cs-CZ" dirty="0"/>
              <a:t>https://www.aaeteachers.org/index.php/about-us/aae-code-of-ethics</a:t>
            </a:r>
          </a:p>
          <a:p>
            <a:endParaRPr lang="cs-CZ" b="1" dirty="0"/>
          </a:p>
        </p:txBody>
      </p:sp>
    </p:spTree>
    <p:extLst>
      <p:ext uri="{BB962C8B-B14F-4D97-AF65-F5344CB8AC3E}">
        <p14:creationId xmlns:p14="http://schemas.microsoft.com/office/powerpoint/2010/main" val="2817099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r>
              <a:rPr lang="cs-CZ" dirty="0"/>
              <a:t> </a:t>
            </a:r>
          </a:p>
        </p:txBody>
      </p:sp>
      <p:sp>
        <p:nvSpPr>
          <p:cNvPr id="3" name="Zástupný symbol pro obsah 2"/>
          <p:cNvSpPr>
            <a:spLocks noGrp="1"/>
          </p:cNvSpPr>
          <p:nvPr>
            <p:ph idx="1"/>
          </p:nvPr>
        </p:nvSpPr>
        <p:spPr/>
        <p:txBody>
          <a:bodyPr/>
          <a:lstStyle/>
          <a:p>
            <a:r>
              <a:rPr lang="cs-CZ" b="1" dirty="0" err="1"/>
              <a:t>Feminization</a:t>
            </a:r>
            <a:r>
              <a:rPr lang="cs-CZ" b="1" dirty="0"/>
              <a:t> </a:t>
            </a:r>
            <a:r>
              <a:rPr lang="cs-CZ" dirty="0"/>
              <a:t>(U. S. </a:t>
            </a:r>
            <a:r>
              <a:rPr lang="cs-CZ" dirty="0" err="1"/>
              <a:t>example</a:t>
            </a:r>
            <a:r>
              <a:rPr lang="cs-CZ" dirty="0"/>
              <a:t>)</a:t>
            </a:r>
          </a:p>
          <a:p>
            <a:r>
              <a:rPr lang="en-US" dirty="0"/>
              <a:t>Many traditionally male professions (doctors, lawyers, architects, ...) have opened up to women over the last several decades.  Surprisingly, this has not translated into fewer women entering teaching:</a:t>
            </a:r>
            <a:endParaRPr lang="cs-CZ" dirty="0"/>
          </a:p>
          <a:p>
            <a:endParaRPr lang="cs-CZ" dirty="0"/>
          </a:p>
        </p:txBody>
      </p:sp>
      <p:pic>
        <p:nvPicPr>
          <p:cNvPr id="4" name="Obrázek 3"/>
          <p:cNvPicPr>
            <a:picLocks noChangeAspect="1"/>
          </p:cNvPicPr>
          <p:nvPr/>
        </p:nvPicPr>
        <p:blipFill>
          <a:blip r:embed="rId2"/>
          <a:stretch>
            <a:fillRect/>
          </a:stretch>
        </p:blipFill>
        <p:spPr>
          <a:xfrm>
            <a:off x="799841" y="3096442"/>
            <a:ext cx="5255207" cy="3761558"/>
          </a:xfrm>
          <a:prstGeom prst="rect">
            <a:avLst/>
          </a:prstGeom>
        </p:spPr>
      </p:pic>
      <p:pic>
        <p:nvPicPr>
          <p:cNvPr id="5" name="Obrázek 4"/>
          <p:cNvPicPr>
            <a:picLocks noChangeAspect="1"/>
          </p:cNvPicPr>
          <p:nvPr/>
        </p:nvPicPr>
        <p:blipFill>
          <a:blip r:embed="rId3"/>
          <a:stretch>
            <a:fillRect/>
          </a:stretch>
        </p:blipFill>
        <p:spPr>
          <a:xfrm>
            <a:off x="6352487" y="2843621"/>
            <a:ext cx="5229225" cy="4267200"/>
          </a:xfrm>
          <a:prstGeom prst="rect">
            <a:avLst/>
          </a:prstGeom>
        </p:spPr>
      </p:pic>
    </p:spTree>
    <p:extLst>
      <p:ext uri="{BB962C8B-B14F-4D97-AF65-F5344CB8AC3E}">
        <p14:creationId xmlns:p14="http://schemas.microsoft.com/office/powerpoint/2010/main" val="3582563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Teaching</a:t>
            </a:r>
            <a:r>
              <a:rPr lang="cs-CZ" dirty="0" smtClean="0"/>
              <a:t> </a:t>
            </a:r>
            <a:r>
              <a:rPr lang="cs-CZ" dirty="0" err="1" smtClean="0"/>
              <a:t>profession</a:t>
            </a:r>
            <a:r>
              <a:rPr lang="cs-CZ" dirty="0" smtClean="0"/>
              <a:t>   </a:t>
            </a: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err="1"/>
              <a:t>Feminization</a:t>
            </a:r>
            <a:r>
              <a:rPr lang="cs-CZ" b="1" dirty="0"/>
              <a:t> </a:t>
            </a:r>
            <a:r>
              <a:rPr lang="cs-CZ" dirty="0"/>
              <a:t>(U. S. </a:t>
            </a:r>
            <a:r>
              <a:rPr lang="cs-CZ" dirty="0" err="1"/>
              <a:t>example</a:t>
            </a:r>
            <a:r>
              <a:rPr lang="cs-CZ" dirty="0"/>
              <a:t>)</a:t>
            </a:r>
          </a:p>
          <a:p>
            <a:r>
              <a:rPr lang="en-US" dirty="0"/>
              <a:t>Many traditionally male professions (doctors, lawyers, architects, ...) have opened up to women over the last several decades.  Surprisingly, this has not translated into fewer women entering </a:t>
            </a:r>
            <a:r>
              <a:rPr lang="en-US" dirty="0" smtClean="0"/>
              <a:t>teaching</a:t>
            </a:r>
            <a:endParaRPr lang="cs-CZ" dirty="0" smtClean="0"/>
          </a:p>
          <a:p>
            <a:endParaRPr lang="cs-CZ" dirty="0"/>
          </a:p>
          <a:p>
            <a:r>
              <a:rPr lang="en-US" dirty="0"/>
              <a:t>Ingersoll, Merrill and Stuckey conclude that this trend is worrisome:</a:t>
            </a:r>
          </a:p>
          <a:p>
            <a:r>
              <a:rPr lang="en-US" dirty="0"/>
              <a:t>"If the trend continues, soon 8 of 10 teachers in the nation will be female. An increasing percentage of elementary schools will have no male teachers. An increasing number of students may encounter few, if any, male teachers during their time in either elementary or secondary school. Given the importance of teachers as role models, and even as surrogate parents for some students, certainly some will see this trend as a problem and a policy concern. Moreover, an increasing proportion of women in teaching may have implications for the stature and status of teaching as an occupation. Traditionally, women’s work has been held in lower esteem and has paid less than male-dominated work. If the feminization of teaching continues, what will it mean for the way this line of work is valued and rewarded?"</a:t>
            </a:r>
            <a:endParaRPr lang="cs-CZ" dirty="0"/>
          </a:p>
        </p:txBody>
      </p:sp>
    </p:spTree>
    <p:extLst>
      <p:ext uri="{BB962C8B-B14F-4D97-AF65-F5344CB8AC3E}">
        <p14:creationId xmlns:p14="http://schemas.microsoft.com/office/powerpoint/2010/main" val="3661355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endParaRPr lang="cs-CZ" dirty="0"/>
          </a:p>
        </p:txBody>
      </p:sp>
      <p:sp>
        <p:nvSpPr>
          <p:cNvPr id="3" name="Zástupný symbol pro obsah 2"/>
          <p:cNvSpPr>
            <a:spLocks noGrp="1"/>
          </p:cNvSpPr>
          <p:nvPr>
            <p:ph idx="1"/>
          </p:nvPr>
        </p:nvSpPr>
        <p:spPr/>
        <p:txBody>
          <a:bodyPr>
            <a:normAutofit fontScale="85000" lnSpcReduction="20000"/>
          </a:bodyPr>
          <a:lstStyle/>
          <a:p>
            <a:endParaRPr lang="cs-CZ" dirty="0"/>
          </a:p>
          <a:p>
            <a:r>
              <a:rPr lang="en-US" dirty="0" err="1"/>
              <a:t>Fenstermacher</a:t>
            </a:r>
            <a:r>
              <a:rPr lang="en-US" dirty="0"/>
              <a:t> (1990) notes three critical differences between the practice of teaching and that of medicine: </a:t>
            </a:r>
            <a:endParaRPr lang="cs-CZ" dirty="0" smtClean="0"/>
          </a:p>
          <a:p>
            <a:r>
              <a:rPr lang="en-US" b="1" dirty="0" smtClean="0"/>
              <a:t>“</a:t>
            </a:r>
            <a:r>
              <a:rPr lang="en-US" b="1" dirty="0"/>
              <a:t>the mystification of </a:t>
            </a:r>
            <a:r>
              <a:rPr lang="en-US" b="1" dirty="0" smtClean="0"/>
              <a:t>knowledge”</a:t>
            </a:r>
            <a:endParaRPr lang="cs-CZ" b="1" dirty="0" smtClean="0"/>
          </a:p>
          <a:p>
            <a:r>
              <a:rPr lang="en-US" dirty="0"/>
              <a:t> teaching requires that teachers impart their knowledge not only to their students but also, </a:t>
            </a:r>
            <a:r>
              <a:rPr lang="en-US" dirty="0" smtClean="0"/>
              <a:t>to </a:t>
            </a:r>
            <a:r>
              <a:rPr lang="en-US" dirty="0"/>
              <a:t>parents. This requirement stands in marked contrast to the traditional efforts of most professions to lock away their specialized knowledge even when it is of the most elementary nature. </a:t>
            </a:r>
            <a:endParaRPr lang="cs-CZ" dirty="0" smtClean="0"/>
          </a:p>
          <a:p>
            <a:r>
              <a:rPr lang="en-US" b="1" dirty="0" smtClean="0"/>
              <a:t>“</a:t>
            </a:r>
            <a:r>
              <a:rPr lang="en-US" b="1" dirty="0"/>
              <a:t>social </a:t>
            </a:r>
            <a:r>
              <a:rPr lang="en-US" b="1" dirty="0" smtClean="0"/>
              <a:t>distance” </a:t>
            </a:r>
            <a:endParaRPr lang="cs-CZ" b="1" dirty="0" smtClean="0"/>
          </a:p>
          <a:p>
            <a:r>
              <a:rPr lang="en-US" dirty="0"/>
              <a:t>Impersonality, another characteristic of professional practice, similarly makes little sense with teaching. Students are not “cases” with very specific needs to diagnose and meet, and to treat them in such a fashion contradicts what we know about good teaching. </a:t>
            </a:r>
            <a:endParaRPr lang="cs-CZ" dirty="0" smtClean="0"/>
          </a:p>
          <a:p>
            <a:r>
              <a:rPr lang="en-US" b="1" dirty="0" smtClean="0"/>
              <a:t>“</a:t>
            </a:r>
            <a:r>
              <a:rPr lang="en-US" b="1" dirty="0"/>
              <a:t>reciprocity of </a:t>
            </a:r>
            <a:r>
              <a:rPr lang="en-US" b="1" dirty="0" smtClean="0"/>
              <a:t>effort” </a:t>
            </a:r>
            <a:endParaRPr lang="cs-CZ" dirty="0" smtClean="0"/>
          </a:p>
          <a:p>
            <a:r>
              <a:rPr lang="en-US" dirty="0" smtClean="0"/>
              <a:t>In </a:t>
            </a:r>
            <a:r>
              <a:rPr lang="en-US" dirty="0"/>
              <a:t>order to learn, students must engage in the learning process—they must expend effort. This sustained “reciprocity of effort” is another factor that distinguishes teaching from other professions.</a:t>
            </a:r>
            <a:endParaRPr lang="cs-CZ" dirty="0" smtClean="0"/>
          </a:p>
          <a:p>
            <a:endParaRPr lang="cs-CZ" dirty="0"/>
          </a:p>
        </p:txBody>
      </p:sp>
    </p:spTree>
    <p:extLst>
      <p:ext uri="{BB962C8B-B14F-4D97-AF65-F5344CB8AC3E}">
        <p14:creationId xmlns:p14="http://schemas.microsoft.com/office/powerpoint/2010/main" val="2365470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Paraprofessionals</a:t>
            </a:r>
            <a:r>
              <a:rPr lang="cs-CZ" dirty="0" smtClean="0"/>
              <a:t> in </a:t>
            </a:r>
            <a:r>
              <a:rPr lang="cs-CZ" dirty="0" err="1" smtClean="0"/>
              <a:t>education</a:t>
            </a:r>
            <a:endParaRPr lang="cs-CZ" dirty="0"/>
          </a:p>
        </p:txBody>
      </p:sp>
      <p:sp>
        <p:nvSpPr>
          <p:cNvPr id="3" name="Zástupný symbol pro obsah 2"/>
          <p:cNvSpPr>
            <a:spLocks noGrp="1"/>
          </p:cNvSpPr>
          <p:nvPr>
            <p:ph idx="1"/>
          </p:nvPr>
        </p:nvSpPr>
        <p:spPr/>
        <p:txBody>
          <a:bodyPr/>
          <a:lstStyle/>
          <a:p>
            <a:r>
              <a:rPr lang="en-US" dirty="0"/>
              <a:t>The paraprofessional is able to perform tasks requiring significant knowledge in the field, and may even function independently of direct professional supervision, but lacks the official authority of the professional.</a:t>
            </a:r>
          </a:p>
          <a:p>
            <a:endParaRPr lang="cs-CZ" dirty="0" smtClean="0"/>
          </a:p>
          <a:p>
            <a:endParaRPr lang="cs-CZ" dirty="0"/>
          </a:p>
          <a:p>
            <a:r>
              <a:rPr lang="cs-CZ" b="1" dirty="0" err="1" smtClean="0"/>
              <a:t>Teac</a:t>
            </a:r>
            <a:r>
              <a:rPr lang="cs-CZ" b="1" dirty="0" err="1"/>
              <a:t>hing</a:t>
            </a:r>
            <a:r>
              <a:rPr lang="cs-CZ" b="1" dirty="0"/>
              <a:t> </a:t>
            </a:r>
            <a:r>
              <a:rPr lang="cs-CZ" b="1" dirty="0" err="1"/>
              <a:t>Assistant</a:t>
            </a:r>
            <a:r>
              <a:rPr lang="cs-CZ" b="1" dirty="0"/>
              <a:t> </a:t>
            </a:r>
          </a:p>
          <a:p>
            <a:pPr marL="0" indent="0">
              <a:buNone/>
            </a:pPr>
            <a:endParaRPr lang="cs-CZ" b="1" dirty="0" smtClean="0"/>
          </a:p>
          <a:p>
            <a:r>
              <a:rPr lang="cs-CZ" b="1" dirty="0"/>
              <a:t>http://</a:t>
            </a:r>
            <a:r>
              <a:rPr lang="cs-CZ" b="1" dirty="0" smtClean="0"/>
              <a:t>education.ufl.edu/spense/files/2013/05/parasFinal.pdf</a:t>
            </a:r>
            <a:endParaRPr lang="cs-CZ" b="1" dirty="0"/>
          </a:p>
        </p:txBody>
      </p:sp>
    </p:spTree>
    <p:extLst>
      <p:ext uri="{BB962C8B-B14F-4D97-AF65-F5344CB8AC3E}">
        <p14:creationId xmlns:p14="http://schemas.microsoft.com/office/powerpoint/2010/main" val="4078234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4523" y="286603"/>
            <a:ext cx="10661158" cy="1450757"/>
          </a:xfrm>
        </p:spPr>
        <p:txBody>
          <a:bodyPr>
            <a:normAutofit/>
          </a:bodyPr>
          <a:lstStyle/>
          <a:p>
            <a:r>
              <a:rPr lang="cs-CZ" dirty="0" err="1" smtClean="0"/>
              <a:t>Summary</a:t>
            </a:r>
            <a:r>
              <a:rPr lang="cs-CZ" dirty="0" smtClean="0"/>
              <a:t> </a:t>
            </a:r>
            <a:r>
              <a:rPr lang="cs-CZ" dirty="0" err="1"/>
              <a:t>of</a:t>
            </a:r>
            <a:r>
              <a:rPr lang="cs-CZ" dirty="0"/>
              <a:t> </a:t>
            </a:r>
            <a:r>
              <a:rPr lang="cs-CZ" dirty="0" err="1"/>
              <a:t>research</a:t>
            </a:r>
            <a:r>
              <a:rPr lang="cs-CZ" dirty="0"/>
              <a:t> </a:t>
            </a:r>
            <a:r>
              <a:rPr lang="cs-CZ" dirty="0" err="1" smtClean="0"/>
              <a:t>findings</a:t>
            </a:r>
            <a:r>
              <a:rPr lang="cs-CZ" dirty="0" smtClean="0"/>
              <a:t/>
            </a:r>
            <a:br>
              <a:rPr lang="cs-CZ" dirty="0" smtClean="0"/>
            </a:br>
            <a:r>
              <a:rPr lang="cs-CZ" sz="2000" dirty="0" smtClean="0"/>
              <a:t>(</a:t>
            </a:r>
            <a:r>
              <a:rPr lang="en-US" sz="2000" dirty="0"/>
              <a:t>Teachers' Qualifications and Their Impact on Student Achievement Findings from TIMSS-2003 Data in Israel </a:t>
            </a:r>
            <a:r>
              <a:rPr lang="cs-CZ" sz="2000" dirty="0" smtClean="0"/>
              <a:t>)</a:t>
            </a:r>
            <a:endParaRPr lang="cs-CZ" sz="2000" dirty="0"/>
          </a:p>
        </p:txBody>
      </p:sp>
      <p:sp>
        <p:nvSpPr>
          <p:cNvPr id="3" name="Zástupný symbol pro obsah 2"/>
          <p:cNvSpPr>
            <a:spLocks noGrp="1"/>
          </p:cNvSpPr>
          <p:nvPr>
            <p:ph idx="1"/>
          </p:nvPr>
        </p:nvSpPr>
        <p:spPr/>
        <p:txBody>
          <a:bodyPr>
            <a:normAutofit fontScale="85000" lnSpcReduction="20000"/>
          </a:bodyPr>
          <a:lstStyle/>
          <a:p>
            <a:r>
              <a:rPr lang="cs-CZ" b="1" dirty="0" err="1" smtClean="0"/>
              <a:t>Teachers</a:t>
            </a:r>
            <a:r>
              <a:rPr lang="cs-CZ" b="1" dirty="0"/>
              <a:t>’ </a:t>
            </a:r>
            <a:r>
              <a:rPr lang="cs-CZ" b="1" dirty="0" err="1"/>
              <a:t>Formal</a:t>
            </a:r>
            <a:r>
              <a:rPr lang="cs-CZ" b="1" dirty="0"/>
              <a:t> </a:t>
            </a:r>
            <a:r>
              <a:rPr lang="cs-CZ" b="1" dirty="0" err="1" smtClean="0"/>
              <a:t>Education</a:t>
            </a:r>
            <a:endParaRPr lang="cs-CZ" b="1" dirty="0" smtClean="0"/>
          </a:p>
          <a:p>
            <a:r>
              <a:rPr lang="en-US" dirty="0"/>
              <a:t>Findings related to teachers' academic degrees (e.g., bachelors or masters, etc.) are inconclusive</a:t>
            </a:r>
            <a:endParaRPr lang="cs-CZ" b="1" dirty="0" smtClean="0"/>
          </a:p>
          <a:p>
            <a:r>
              <a:rPr lang="en-US" b="1" dirty="0" smtClean="0"/>
              <a:t>Teacher </a:t>
            </a:r>
            <a:r>
              <a:rPr lang="en-US" b="1" dirty="0"/>
              <a:t>Education in Pedagogical </a:t>
            </a:r>
            <a:r>
              <a:rPr lang="en-US" b="1" dirty="0" smtClean="0"/>
              <a:t>Studies</a:t>
            </a:r>
            <a:endParaRPr lang="cs-CZ" b="1" dirty="0" smtClean="0"/>
          </a:p>
          <a:p>
            <a:r>
              <a:rPr lang="en-US" dirty="0"/>
              <a:t>Studies have found somewhat stronger, and more consistently positive, influence of education and pedagogical coursework on teacher effectiveness</a:t>
            </a:r>
            <a:endParaRPr lang="cs-CZ" b="1" dirty="0" smtClean="0"/>
          </a:p>
          <a:p>
            <a:r>
              <a:rPr lang="en-US" b="1" dirty="0"/>
              <a:t>Duration of </a:t>
            </a:r>
            <a:r>
              <a:rPr lang="en-US" b="1" dirty="0" smtClean="0"/>
              <a:t>the </a:t>
            </a:r>
            <a:r>
              <a:rPr lang="en-US" b="1" dirty="0"/>
              <a:t>Preparation </a:t>
            </a:r>
            <a:r>
              <a:rPr lang="en-US" b="1" dirty="0" smtClean="0"/>
              <a:t>Period</a:t>
            </a:r>
            <a:endParaRPr lang="cs-CZ" b="1" dirty="0" smtClean="0"/>
          </a:p>
          <a:p>
            <a:r>
              <a:rPr lang="en-US" dirty="0"/>
              <a:t>5-year programs result in a higher retention rate and </a:t>
            </a:r>
            <a:r>
              <a:rPr lang="en-US" dirty="0" smtClean="0"/>
              <a:t>career</a:t>
            </a:r>
            <a:r>
              <a:rPr lang="cs-CZ" dirty="0" smtClean="0"/>
              <a:t> </a:t>
            </a:r>
            <a:r>
              <a:rPr lang="en-US" dirty="0" smtClean="0"/>
              <a:t>satisfaction </a:t>
            </a:r>
            <a:r>
              <a:rPr lang="en-US" dirty="0"/>
              <a:t>of their graduates than </a:t>
            </a:r>
            <a:r>
              <a:rPr lang="en-US" dirty="0" smtClean="0"/>
              <a:t>4-year programs</a:t>
            </a:r>
            <a:r>
              <a:rPr lang="cs-CZ" dirty="0" smtClean="0"/>
              <a:t>. I</a:t>
            </a:r>
            <a:r>
              <a:rPr lang="en-US" dirty="0" smtClean="0"/>
              <a:t>t </a:t>
            </a:r>
            <a:r>
              <a:rPr lang="en-US" dirty="0"/>
              <a:t>has not been </a:t>
            </a:r>
            <a:r>
              <a:rPr lang="en-US" dirty="0" smtClean="0"/>
              <a:t>shown</a:t>
            </a:r>
            <a:r>
              <a:rPr lang="cs-CZ" dirty="0" smtClean="0"/>
              <a:t> </a:t>
            </a:r>
            <a:r>
              <a:rPr lang="en-US" dirty="0" smtClean="0"/>
              <a:t>that </a:t>
            </a:r>
            <a:r>
              <a:rPr lang="en-US" dirty="0"/>
              <a:t>these graduates become more effective </a:t>
            </a:r>
            <a:r>
              <a:rPr lang="en-US" dirty="0" smtClean="0"/>
              <a:t>teachers</a:t>
            </a:r>
            <a:r>
              <a:rPr lang="cs-CZ" dirty="0" smtClean="0"/>
              <a:t>.</a:t>
            </a:r>
          </a:p>
          <a:p>
            <a:r>
              <a:rPr lang="cs-CZ" b="1" dirty="0" err="1"/>
              <a:t>Years</a:t>
            </a:r>
            <a:r>
              <a:rPr lang="cs-CZ" b="1" dirty="0"/>
              <a:t> </a:t>
            </a:r>
            <a:r>
              <a:rPr lang="cs-CZ" b="1" dirty="0" err="1"/>
              <a:t>of</a:t>
            </a:r>
            <a:r>
              <a:rPr lang="cs-CZ" b="1" dirty="0"/>
              <a:t> </a:t>
            </a:r>
            <a:r>
              <a:rPr lang="cs-CZ" b="1" dirty="0" err="1"/>
              <a:t>Experience</a:t>
            </a:r>
            <a:endParaRPr lang="cs-CZ" b="1" dirty="0"/>
          </a:p>
          <a:p>
            <a:r>
              <a:rPr lang="en-US" dirty="0"/>
              <a:t>Studies on the effect of teacher experience on student learning have found a positive</a:t>
            </a:r>
          </a:p>
          <a:p>
            <a:r>
              <a:rPr lang="en-US" dirty="0"/>
              <a:t>relationship between teacher effectiveness and their years of experience, but not always a</a:t>
            </a:r>
          </a:p>
          <a:p>
            <a:r>
              <a:rPr lang="en-US" dirty="0"/>
              <a:t>significant or an entirely linear one</a:t>
            </a:r>
            <a:endParaRPr lang="cs-CZ" dirty="0"/>
          </a:p>
        </p:txBody>
      </p:sp>
    </p:spTree>
    <p:extLst>
      <p:ext uri="{BB962C8B-B14F-4D97-AF65-F5344CB8AC3E}">
        <p14:creationId xmlns:p14="http://schemas.microsoft.com/office/powerpoint/2010/main" val="1954574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endParaRPr lang="cs-CZ" dirty="0"/>
          </a:p>
        </p:txBody>
      </p:sp>
      <p:sp>
        <p:nvSpPr>
          <p:cNvPr id="3" name="Zástupný symbol pro obsah 2"/>
          <p:cNvSpPr>
            <a:spLocks noGrp="1"/>
          </p:cNvSpPr>
          <p:nvPr>
            <p:ph idx="1"/>
          </p:nvPr>
        </p:nvSpPr>
        <p:spPr/>
        <p:txBody>
          <a:bodyPr/>
          <a:lstStyle/>
          <a:p>
            <a:r>
              <a:rPr lang="en-US" dirty="0"/>
              <a:t>According to </a:t>
            </a:r>
            <a:r>
              <a:rPr lang="en-US" dirty="0" err="1"/>
              <a:t>Fenstermacher</a:t>
            </a:r>
            <a:r>
              <a:rPr lang="en-US" dirty="0"/>
              <a:t> (1994), there's not always congruence between the knowledge that the teachers </a:t>
            </a:r>
            <a:r>
              <a:rPr lang="en-US" dirty="0" smtClean="0"/>
              <a:t>obtain</a:t>
            </a:r>
            <a:r>
              <a:rPr lang="cs-CZ" dirty="0" smtClean="0"/>
              <a:t> </a:t>
            </a:r>
            <a:r>
              <a:rPr lang="en-US" dirty="0" smtClean="0"/>
              <a:t>during </a:t>
            </a:r>
            <a:r>
              <a:rPr lang="en-US" dirty="0"/>
              <a:t>their education and the knowledge acquire through experience. Therefore, he discriminated two types of knowledge in the teachers, </a:t>
            </a:r>
            <a:r>
              <a:rPr lang="en-US" b="1" dirty="0"/>
              <a:t>formal knowledge </a:t>
            </a:r>
            <a:r>
              <a:rPr lang="en-US" dirty="0"/>
              <a:t>and </a:t>
            </a:r>
            <a:r>
              <a:rPr lang="en-US" b="1" dirty="0"/>
              <a:t>practical knowledge</a:t>
            </a:r>
            <a:r>
              <a:rPr lang="en-US" dirty="0"/>
              <a:t>.</a:t>
            </a:r>
          </a:p>
          <a:p>
            <a:endParaRPr lang="en-US" dirty="0"/>
          </a:p>
          <a:p>
            <a:endParaRPr lang="cs-CZ" dirty="0"/>
          </a:p>
        </p:txBody>
      </p:sp>
    </p:spTree>
    <p:extLst>
      <p:ext uri="{BB962C8B-B14F-4D97-AF65-F5344CB8AC3E}">
        <p14:creationId xmlns:p14="http://schemas.microsoft.com/office/powerpoint/2010/main" val="3896645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7280" y="77818"/>
            <a:ext cx="10058400" cy="3566160"/>
          </a:xfrm>
        </p:spPr>
        <p:txBody>
          <a:bodyPr>
            <a:normAutofit/>
          </a:bodyPr>
          <a:lstStyle/>
          <a:p>
            <a:r>
              <a:rPr lang="en-US" sz="6000" dirty="0" smtClean="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smtClean="0">
                <a:solidFill>
                  <a:schemeClr val="tx1"/>
                </a:solidFill>
              </a:rPr>
              <a:t>Lesson</a:t>
            </a:r>
            <a:r>
              <a:rPr lang="cs-CZ" b="1" dirty="0" smtClean="0">
                <a:solidFill>
                  <a:schemeClr val="tx1"/>
                </a:solidFill>
              </a:rPr>
              <a:t> 3: </a:t>
            </a:r>
            <a:r>
              <a:rPr lang="cs-CZ" b="1" dirty="0" err="1" smtClean="0">
                <a:solidFill>
                  <a:schemeClr val="tx1"/>
                </a:solidFill>
              </a:rPr>
              <a:t>Reflection</a:t>
            </a:r>
            <a:r>
              <a:rPr lang="cs-CZ" b="1" dirty="0" smtClean="0">
                <a:solidFill>
                  <a:schemeClr val="tx1"/>
                </a:solidFill>
              </a:rPr>
              <a:t> and Portfolio in </a:t>
            </a:r>
            <a:r>
              <a:rPr lang="cs-CZ" b="1" dirty="0" err="1" smtClean="0">
                <a:solidFill>
                  <a:schemeClr val="tx1"/>
                </a:solidFill>
              </a:rPr>
              <a:t>teacher</a:t>
            </a:r>
            <a:r>
              <a:rPr lang="cs-CZ" b="1" dirty="0" smtClean="0">
                <a:solidFill>
                  <a:schemeClr val="tx1"/>
                </a:solidFill>
              </a:rPr>
              <a:t> </a:t>
            </a:r>
            <a:r>
              <a:rPr lang="cs-CZ" b="1" dirty="0" err="1" smtClean="0">
                <a:solidFill>
                  <a:schemeClr val="tx1"/>
                </a:solidFill>
              </a:rPr>
              <a:t>education</a:t>
            </a:r>
            <a:r>
              <a:rPr lang="cs-CZ" b="1" dirty="0" smtClean="0">
                <a:solidFill>
                  <a:schemeClr val="tx1"/>
                </a:solidFill>
              </a:rPr>
              <a:t> and </a:t>
            </a:r>
            <a:r>
              <a:rPr lang="cs-CZ" b="1" dirty="0" err="1" smtClean="0">
                <a:solidFill>
                  <a:schemeClr val="tx1"/>
                </a:solidFill>
              </a:rPr>
              <a:t>teaching</a:t>
            </a:r>
            <a:r>
              <a:rPr lang="cs-CZ" b="1" dirty="0" smtClean="0">
                <a:solidFill>
                  <a:schemeClr val="tx1"/>
                </a:solidFill>
              </a:rPr>
              <a:t> </a:t>
            </a:r>
            <a:r>
              <a:rPr lang="cs-CZ" b="1" dirty="0" err="1" smtClean="0">
                <a:solidFill>
                  <a:schemeClr val="tx1"/>
                </a:solidFill>
              </a:rPr>
              <a:t>professions</a:t>
            </a:r>
            <a:endParaRPr lang="cs-CZ" b="1" dirty="0" smtClean="0">
              <a:solidFill>
                <a:schemeClr val="tx1"/>
              </a:solidFill>
            </a:endParaRPr>
          </a:p>
          <a:p>
            <a:pPr algn="ctr"/>
            <a:endParaRPr lang="cs-CZ" dirty="0" smtClean="0"/>
          </a:p>
          <a:p>
            <a:pPr algn="ctr"/>
            <a:r>
              <a:rPr lang="cs-CZ" dirty="0" smtClean="0"/>
              <a:t>Mgr. Kateřina Lojdová, Ph.D.</a:t>
            </a:r>
          </a:p>
          <a:p>
            <a:pPr algn="l"/>
            <a:endParaRPr lang="cs-CZ" dirty="0" smtClean="0"/>
          </a:p>
          <a:p>
            <a:pPr algn="l"/>
            <a:endParaRPr lang="cs-CZ" dirty="0" smtClean="0"/>
          </a:p>
          <a:p>
            <a:endParaRPr lang="cs-CZ" dirty="0"/>
          </a:p>
          <a:p>
            <a:endParaRPr lang="cs-CZ" dirty="0"/>
          </a:p>
        </p:txBody>
      </p:sp>
    </p:spTree>
    <p:extLst>
      <p:ext uri="{BB962C8B-B14F-4D97-AF65-F5344CB8AC3E}">
        <p14:creationId xmlns:p14="http://schemas.microsoft.com/office/powerpoint/2010/main" val="251812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Welcome</a:t>
            </a:r>
            <a:r>
              <a:rPr lang="cs-CZ" dirty="0" smtClean="0"/>
              <a:t> </a:t>
            </a:r>
            <a:r>
              <a:rPr lang="cs-CZ" dirty="0" err="1" smtClean="0"/>
              <a:t>at</a:t>
            </a:r>
            <a:r>
              <a:rPr lang="cs-CZ" dirty="0" smtClean="0"/>
              <a:t> Masaryk University!</a:t>
            </a:r>
            <a:endParaRPr lang="cs-CZ" dirty="0"/>
          </a:p>
        </p:txBody>
      </p:sp>
      <p:sp>
        <p:nvSpPr>
          <p:cNvPr id="3" name="Zástupný symbol pro obsah 2"/>
          <p:cNvSpPr>
            <a:spLocks noGrp="1"/>
          </p:cNvSpPr>
          <p:nvPr>
            <p:ph idx="1"/>
          </p:nvPr>
        </p:nvSpPr>
        <p:spPr/>
        <p:txBody>
          <a:bodyPr/>
          <a:lstStyle/>
          <a:p>
            <a:r>
              <a:rPr lang="cs-CZ" dirty="0"/>
              <a:t>https://www.youtube.com/watch?v=_FQBx_lGoLY</a:t>
            </a:r>
          </a:p>
        </p:txBody>
      </p:sp>
    </p:spTree>
    <p:extLst>
      <p:ext uri="{BB962C8B-B14F-4D97-AF65-F5344CB8AC3E}">
        <p14:creationId xmlns:p14="http://schemas.microsoft.com/office/powerpoint/2010/main" val="300310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Reflection</a:t>
            </a:r>
            <a:r>
              <a:rPr lang="cs-CZ" dirty="0" smtClean="0"/>
              <a:t> and </a:t>
            </a:r>
            <a:r>
              <a:rPr lang="cs-CZ" dirty="0" err="1" smtClean="0"/>
              <a:t>self-reflection</a:t>
            </a:r>
            <a:r>
              <a:rPr lang="cs-CZ" dirty="0" smtClean="0"/>
              <a:t> in </a:t>
            </a:r>
            <a:r>
              <a:rPr lang="cs-CZ" dirty="0" err="1" smtClean="0"/>
              <a:t>teaching</a:t>
            </a:r>
            <a:r>
              <a:rPr lang="cs-CZ" dirty="0" smtClean="0"/>
              <a:t> </a:t>
            </a:r>
            <a:r>
              <a:rPr lang="cs-CZ" dirty="0" err="1" smtClean="0"/>
              <a:t>professions</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err="1" smtClean="0"/>
              <a:t>Reflection</a:t>
            </a:r>
            <a:endParaRPr lang="cs-CZ" b="1" dirty="0"/>
          </a:p>
          <a:p>
            <a:r>
              <a:rPr lang="cs-CZ" dirty="0" err="1" smtClean="0"/>
              <a:t>The</a:t>
            </a:r>
            <a:r>
              <a:rPr lang="cs-CZ" dirty="0" smtClean="0"/>
              <a:t> </a:t>
            </a:r>
            <a:r>
              <a:rPr lang="cs-CZ" dirty="0" err="1"/>
              <a:t>insight</a:t>
            </a:r>
            <a:r>
              <a:rPr lang="cs-CZ" dirty="0"/>
              <a:t> </a:t>
            </a:r>
            <a:r>
              <a:rPr lang="cs-CZ" dirty="0" err="1"/>
              <a:t>gained</a:t>
            </a:r>
            <a:r>
              <a:rPr lang="cs-CZ" dirty="0"/>
              <a:t> </a:t>
            </a:r>
            <a:r>
              <a:rPr lang="cs-CZ" dirty="0" err="1"/>
              <a:t>through</a:t>
            </a:r>
            <a:r>
              <a:rPr lang="cs-CZ" dirty="0"/>
              <a:t> </a:t>
            </a:r>
            <a:r>
              <a:rPr lang="cs-CZ" dirty="0" err="1"/>
              <a:t>the</a:t>
            </a:r>
            <a:r>
              <a:rPr lang="cs-CZ" dirty="0"/>
              <a:t> </a:t>
            </a:r>
            <a:r>
              <a:rPr lang="cs-CZ" dirty="0" err="1"/>
              <a:t>conscious</a:t>
            </a:r>
            <a:r>
              <a:rPr lang="cs-CZ" dirty="0"/>
              <a:t> </a:t>
            </a:r>
            <a:r>
              <a:rPr lang="cs-CZ" dirty="0" err="1"/>
              <a:t>or</a:t>
            </a:r>
            <a:r>
              <a:rPr lang="cs-CZ" dirty="0"/>
              <a:t> </a:t>
            </a:r>
            <a:r>
              <a:rPr lang="cs-CZ" dirty="0" err="1"/>
              <a:t>unconscious</a:t>
            </a:r>
            <a:r>
              <a:rPr lang="cs-CZ" dirty="0"/>
              <a:t> </a:t>
            </a:r>
            <a:r>
              <a:rPr lang="cs-CZ" dirty="0" err="1"/>
              <a:t>internalization</a:t>
            </a:r>
            <a:r>
              <a:rPr lang="cs-CZ" dirty="0"/>
              <a:t> </a:t>
            </a:r>
            <a:r>
              <a:rPr lang="cs-CZ" dirty="0" err="1"/>
              <a:t>of</a:t>
            </a:r>
            <a:r>
              <a:rPr lang="cs-CZ" dirty="0"/>
              <a:t> </a:t>
            </a:r>
            <a:r>
              <a:rPr lang="cs-CZ" dirty="0" err="1"/>
              <a:t>our</a:t>
            </a:r>
            <a:r>
              <a:rPr lang="cs-CZ" dirty="0"/>
              <a:t> </a:t>
            </a:r>
            <a:r>
              <a:rPr lang="cs-CZ" dirty="0" err="1"/>
              <a:t>own</a:t>
            </a:r>
            <a:r>
              <a:rPr lang="cs-CZ" dirty="0"/>
              <a:t> </a:t>
            </a:r>
            <a:r>
              <a:rPr lang="cs-CZ" dirty="0" err="1"/>
              <a:t>or</a:t>
            </a:r>
            <a:r>
              <a:rPr lang="cs-CZ" dirty="0"/>
              <a:t> </a:t>
            </a:r>
            <a:r>
              <a:rPr lang="cs-CZ" dirty="0" err="1"/>
              <a:t>observed</a:t>
            </a:r>
            <a:r>
              <a:rPr lang="cs-CZ" dirty="0"/>
              <a:t> </a:t>
            </a:r>
            <a:r>
              <a:rPr lang="cs-CZ" dirty="0" err="1"/>
              <a:t>experiences</a:t>
            </a:r>
            <a:r>
              <a:rPr lang="cs-CZ" dirty="0"/>
              <a:t> </a:t>
            </a:r>
            <a:r>
              <a:rPr lang="cs-CZ" dirty="0" err="1"/>
              <a:t>which</a:t>
            </a:r>
            <a:r>
              <a:rPr lang="cs-CZ" dirty="0"/>
              <a:t> </a:t>
            </a:r>
            <a:r>
              <a:rPr lang="cs-CZ" dirty="0" err="1"/>
              <a:t>build</a:t>
            </a:r>
            <a:r>
              <a:rPr lang="cs-CZ" dirty="0"/>
              <a:t> </a:t>
            </a:r>
            <a:r>
              <a:rPr lang="cs-CZ" dirty="0" err="1"/>
              <a:t>upon</a:t>
            </a:r>
            <a:r>
              <a:rPr lang="cs-CZ" dirty="0"/>
              <a:t> </a:t>
            </a:r>
            <a:r>
              <a:rPr lang="cs-CZ" dirty="0" err="1"/>
              <a:t>our</a:t>
            </a:r>
            <a:r>
              <a:rPr lang="cs-CZ" dirty="0"/>
              <a:t> past </a:t>
            </a:r>
            <a:r>
              <a:rPr lang="cs-CZ" dirty="0" err="1"/>
              <a:t>experiences</a:t>
            </a:r>
            <a:r>
              <a:rPr lang="cs-CZ" dirty="0"/>
              <a:t> </a:t>
            </a:r>
            <a:r>
              <a:rPr lang="cs-CZ" dirty="0" err="1"/>
              <a:t>or</a:t>
            </a:r>
            <a:r>
              <a:rPr lang="cs-CZ" dirty="0"/>
              <a:t> </a:t>
            </a:r>
            <a:r>
              <a:rPr lang="cs-CZ" dirty="0" err="1" smtClean="0"/>
              <a:t>knowledge</a:t>
            </a:r>
            <a:r>
              <a:rPr lang="cs-CZ" dirty="0" smtClean="0"/>
              <a:t> </a:t>
            </a:r>
            <a:r>
              <a:rPr lang="cs-CZ" dirty="0"/>
              <a:t>(</a:t>
            </a:r>
            <a:r>
              <a:rPr lang="cs-CZ" dirty="0" err="1"/>
              <a:t>Beard</a:t>
            </a:r>
            <a:r>
              <a:rPr lang="cs-CZ" dirty="0"/>
              <a:t> and Wilson, 2002:16); </a:t>
            </a:r>
            <a:endParaRPr lang="cs-CZ" dirty="0" smtClean="0"/>
          </a:p>
          <a:p>
            <a:r>
              <a:rPr lang="en-US" dirty="0"/>
              <a:t>Reflection is a form of mental processing, like a form of thinking that we may use to fulfill a purpose or to achieve some anticipated </a:t>
            </a:r>
            <a:r>
              <a:rPr lang="en-US" dirty="0" smtClean="0"/>
              <a:t>outcome</a:t>
            </a:r>
            <a:r>
              <a:rPr lang="cs-CZ" dirty="0" smtClean="0"/>
              <a:t> (</a:t>
            </a:r>
            <a:r>
              <a:rPr lang="cs-CZ" dirty="0" err="1" smtClean="0"/>
              <a:t>Moon</a:t>
            </a:r>
            <a:r>
              <a:rPr lang="cs-CZ" dirty="0" smtClean="0"/>
              <a:t>)</a:t>
            </a:r>
          </a:p>
          <a:p>
            <a:r>
              <a:rPr lang="cs-CZ" dirty="0" err="1" smtClean="0"/>
              <a:t>Reflection</a:t>
            </a:r>
            <a:r>
              <a:rPr lang="cs-CZ" dirty="0" smtClean="0"/>
              <a:t> </a:t>
            </a:r>
            <a:r>
              <a:rPr lang="cs-CZ" dirty="0" err="1" smtClean="0"/>
              <a:t>includes</a:t>
            </a:r>
            <a:r>
              <a:rPr lang="cs-CZ" dirty="0" smtClean="0"/>
              <a:t> </a:t>
            </a:r>
            <a:r>
              <a:rPr lang="cs-CZ" dirty="0" err="1" smtClean="0"/>
              <a:t>self-reflection</a:t>
            </a:r>
            <a:r>
              <a:rPr lang="cs-CZ" dirty="0" smtClean="0"/>
              <a:t> (</a:t>
            </a:r>
            <a:r>
              <a:rPr lang="cs-CZ" dirty="0" err="1" smtClean="0"/>
              <a:t>Danielson</a:t>
            </a:r>
            <a:r>
              <a:rPr lang="cs-CZ" dirty="0" smtClean="0"/>
              <a:t>).</a:t>
            </a:r>
            <a:endParaRPr lang="cs-CZ" dirty="0"/>
          </a:p>
          <a:p>
            <a:endParaRPr lang="cs-CZ" dirty="0" smtClean="0"/>
          </a:p>
          <a:p>
            <a:r>
              <a:rPr lang="cs-CZ" b="1" dirty="0" err="1" smtClean="0"/>
              <a:t>Reflection</a:t>
            </a:r>
            <a:r>
              <a:rPr lang="cs-CZ" b="1" dirty="0" smtClean="0"/>
              <a:t> and </a:t>
            </a:r>
            <a:r>
              <a:rPr lang="cs-CZ" b="1" dirty="0" err="1" smtClean="0"/>
              <a:t>learning</a:t>
            </a:r>
            <a:endParaRPr lang="en-US" b="1" dirty="0"/>
          </a:p>
          <a:p>
            <a:r>
              <a:rPr lang="en-US" dirty="0"/>
              <a:t>‘It is not sufficient simply to have an experience in order to learn. Without reflecting upon this experience it may quickly be forgotten, or its learning potential lost. It is from the feelings and thoughts emerging from this reflection that </a:t>
            </a:r>
            <a:r>
              <a:rPr lang="en-US" dirty="0" err="1"/>
              <a:t>generalisations</a:t>
            </a:r>
            <a:r>
              <a:rPr lang="en-US" dirty="0"/>
              <a:t> or concepts can be generated. And it is </a:t>
            </a:r>
            <a:r>
              <a:rPr lang="en-US" dirty="0" err="1"/>
              <a:t>generalisations</a:t>
            </a:r>
            <a:r>
              <a:rPr lang="en-US" dirty="0"/>
              <a:t> that allow new situations to be tackled effectively.’ (Gibbs 1988)</a:t>
            </a:r>
          </a:p>
          <a:p>
            <a:endParaRPr lang="cs-CZ" dirty="0"/>
          </a:p>
        </p:txBody>
      </p:sp>
    </p:spTree>
    <p:extLst>
      <p:ext uri="{BB962C8B-B14F-4D97-AF65-F5344CB8AC3E}">
        <p14:creationId xmlns:p14="http://schemas.microsoft.com/office/powerpoint/2010/main" val="617878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reflect</a:t>
            </a:r>
            <a:r>
              <a:rPr lang="cs-CZ" dirty="0" smtClean="0"/>
              <a:t>?</a:t>
            </a:r>
            <a:endParaRPr lang="cs-CZ" dirty="0"/>
          </a:p>
        </p:txBody>
      </p:sp>
      <p:pic>
        <p:nvPicPr>
          <p:cNvPr id="4" name="Zástupný symbol pro obsah 3"/>
          <p:cNvPicPr>
            <a:picLocks noGrp="1" noChangeAspect="1"/>
          </p:cNvPicPr>
          <p:nvPr>
            <p:ph idx="1"/>
          </p:nvPr>
        </p:nvPicPr>
        <p:blipFill>
          <a:blip r:embed="rId2"/>
          <a:stretch>
            <a:fillRect/>
          </a:stretch>
        </p:blipFill>
        <p:spPr>
          <a:xfrm>
            <a:off x="1164357" y="1976941"/>
            <a:ext cx="8240899" cy="4445308"/>
          </a:xfrm>
          <a:prstGeom prst="rect">
            <a:avLst/>
          </a:prstGeom>
        </p:spPr>
      </p:pic>
    </p:spTree>
    <p:extLst>
      <p:ext uri="{BB962C8B-B14F-4D97-AF65-F5344CB8AC3E}">
        <p14:creationId xmlns:p14="http://schemas.microsoft.com/office/powerpoint/2010/main" val="4268886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should</a:t>
            </a:r>
            <a:r>
              <a:rPr lang="cs-CZ" dirty="0" smtClean="0"/>
              <a:t> </a:t>
            </a:r>
            <a:r>
              <a:rPr lang="cs-CZ" dirty="0" err="1" smtClean="0"/>
              <a:t>be</a:t>
            </a:r>
            <a:r>
              <a:rPr lang="cs-CZ" dirty="0" smtClean="0"/>
              <a:t> </a:t>
            </a:r>
            <a:r>
              <a:rPr lang="cs-CZ" dirty="0" err="1" smtClean="0"/>
              <a:t>teacher</a:t>
            </a:r>
            <a:r>
              <a:rPr lang="cs-CZ" dirty="0" smtClean="0"/>
              <a:t> a </a:t>
            </a:r>
            <a:r>
              <a:rPr lang="cs-CZ" dirty="0" err="1" smtClean="0"/>
              <a:t>reflective</a:t>
            </a:r>
            <a:r>
              <a:rPr lang="cs-CZ" dirty="0" smtClean="0"/>
              <a:t> </a:t>
            </a:r>
            <a:r>
              <a:rPr lang="cs-CZ" dirty="0" err="1" smtClean="0"/>
              <a:t>practitioner</a:t>
            </a:r>
            <a:r>
              <a:rPr lang="cs-CZ" dirty="0" smtClean="0"/>
              <a:t>?</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en-US" dirty="0"/>
              <a:t>Teaching is an act of </a:t>
            </a:r>
            <a:r>
              <a:rPr lang="en-US" dirty="0" smtClean="0"/>
              <a:t>thoughtfulness</a:t>
            </a:r>
            <a:endParaRPr lang="cs-CZ" dirty="0" smtClean="0"/>
          </a:p>
          <a:p>
            <a:pPr>
              <a:buFont typeface="Wingdings" panose="05000000000000000000" pitchFamily="2" charset="2"/>
              <a:buChar char="§"/>
            </a:pPr>
            <a:r>
              <a:rPr lang="en-US" dirty="0"/>
              <a:t>Thoughtful teachers engage in reflective practice as a way to think about their teaching and about ways to continually develop and implement curriculum that is personally meaningful and culturally relevant to students </a:t>
            </a:r>
            <a:endParaRPr lang="cs-CZ" dirty="0" smtClean="0"/>
          </a:p>
          <a:p>
            <a:pPr>
              <a:buFont typeface="Wingdings" panose="05000000000000000000" pitchFamily="2" charset="2"/>
              <a:buChar char="§"/>
            </a:pPr>
            <a:r>
              <a:rPr lang="en-US" dirty="0"/>
              <a:t>Reflective teaching means looking at what you do in the classroom, thinking about why you do it, and thinking about if it works - a process of self-observation and self-evaluation.</a:t>
            </a:r>
          </a:p>
          <a:p>
            <a:r>
              <a:rPr lang="en-US" dirty="0"/>
              <a:t/>
            </a:r>
            <a:br>
              <a:rPr lang="en-US" dirty="0"/>
            </a:br>
            <a:endParaRPr lang="cs-CZ" dirty="0"/>
          </a:p>
        </p:txBody>
      </p:sp>
    </p:spTree>
    <p:extLst>
      <p:ext uri="{BB962C8B-B14F-4D97-AF65-F5344CB8AC3E}">
        <p14:creationId xmlns:p14="http://schemas.microsoft.com/office/powerpoint/2010/main" val="3942285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Tools</a:t>
            </a:r>
            <a:r>
              <a:rPr lang="cs-CZ" dirty="0" smtClean="0"/>
              <a:t> </a:t>
            </a:r>
            <a:r>
              <a:rPr lang="cs-CZ" dirty="0" err="1" smtClean="0"/>
              <a:t>of</a:t>
            </a:r>
            <a:r>
              <a:rPr lang="cs-CZ" dirty="0" smtClean="0"/>
              <a:t> </a:t>
            </a:r>
            <a:r>
              <a:rPr lang="cs-CZ" dirty="0" err="1" smtClean="0"/>
              <a:t>reflection</a:t>
            </a:r>
            <a:r>
              <a:rPr lang="cs-CZ" dirty="0" smtClean="0"/>
              <a:t> </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dirty="0" err="1"/>
              <a:t>Teacher</a:t>
            </a:r>
            <a:r>
              <a:rPr lang="cs-CZ" dirty="0"/>
              <a:t> </a:t>
            </a:r>
            <a:r>
              <a:rPr lang="cs-CZ" dirty="0" err="1" smtClean="0"/>
              <a:t>diary</a:t>
            </a:r>
            <a:endParaRPr lang="cs-CZ" dirty="0" smtClean="0"/>
          </a:p>
          <a:p>
            <a:pPr>
              <a:buFont typeface="Wingdings" panose="05000000000000000000" pitchFamily="2" charset="2"/>
              <a:buChar char="§"/>
            </a:pPr>
            <a:r>
              <a:rPr lang="cs-CZ" dirty="0" err="1" smtClean="0"/>
              <a:t>Videorecord</a:t>
            </a:r>
            <a:r>
              <a:rPr lang="cs-CZ" dirty="0" smtClean="0"/>
              <a:t> </a:t>
            </a:r>
            <a:r>
              <a:rPr lang="cs-CZ" dirty="0" err="1" smtClean="0"/>
              <a:t>of</a:t>
            </a:r>
            <a:r>
              <a:rPr lang="cs-CZ" dirty="0" smtClean="0"/>
              <a:t> </a:t>
            </a:r>
            <a:r>
              <a:rPr lang="cs-CZ" dirty="0" err="1" smtClean="0"/>
              <a:t>the</a:t>
            </a:r>
            <a:r>
              <a:rPr lang="cs-CZ" dirty="0" smtClean="0"/>
              <a:t> </a:t>
            </a:r>
            <a:r>
              <a:rPr lang="cs-CZ" dirty="0" err="1" smtClean="0"/>
              <a:t>lesson</a:t>
            </a:r>
            <a:endParaRPr lang="cs-CZ" dirty="0" smtClean="0"/>
          </a:p>
          <a:p>
            <a:pPr>
              <a:buFont typeface="Wingdings" panose="05000000000000000000" pitchFamily="2" charset="2"/>
              <a:buChar char="§"/>
            </a:pPr>
            <a:r>
              <a:rPr lang="cs-CZ" dirty="0" smtClean="0"/>
              <a:t>Feedback </a:t>
            </a:r>
            <a:r>
              <a:rPr lang="cs-CZ" dirty="0" err="1" smtClean="0"/>
              <a:t>from</a:t>
            </a:r>
            <a:r>
              <a:rPr lang="cs-CZ" dirty="0" smtClean="0"/>
              <a:t> </a:t>
            </a:r>
            <a:r>
              <a:rPr lang="cs-CZ" dirty="0" err="1" smtClean="0"/>
              <a:t>colleague</a:t>
            </a:r>
            <a:endParaRPr lang="cs-CZ" dirty="0" smtClean="0"/>
          </a:p>
          <a:p>
            <a:pPr>
              <a:buFont typeface="Wingdings" panose="05000000000000000000" pitchFamily="2" charset="2"/>
              <a:buChar char="§"/>
            </a:pPr>
            <a:r>
              <a:rPr lang="cs-CZ" dirty="0" smtClean="0"/>
              <a:t>Feedback </a:t>
            </a:r>
            <a:r>
              <a:rPr lang="cs-CZ" dirty="0" err="1" smtClean="0"/>
              <a:t>from</a:t>
            </a:r>
            <a:r>
              <a:rPr lang="cs-CZ" dirty="0" smtClean="0"/>
              <a:t> </a:t>
            </a:r>
            <a:r>
              <a:rPr lang="cs-CZ" dirty="0" err="1" smtClean="0"/>
              <a:t>students</a:t>
            </a:r>
            <a:endParaRPr lang="cs-CZ" dirty="0" smtClean="0"/>
          </a:p>
          <a:p>
            <a:pPr>
              <a:buFont typeface="Wingdings" panose="05000000000000000000" pitchFamily="2" charset="2"/>
              <a:buChar char="§"/>
            </a:pPr>
            <a:r>
              <a:rPr lang="cs-CZ" dirty="0" err="1" smtClean="0"/>
              <a:t>Diagnostic</a:t>
            </a:r>
            <a:r>
              <a:rPr lang="cs-CZ" dirty="0" smtClean="0"/>
              <a:t> </a:t>
            </a:r>
            <a:r>
              <a:rPr lang="cs-CZ" dirty="0" err="1" smtClean="0"/>
              <a:t>tools</a:t>
            </a:r>
            <a:endParaRPr lang="cs-CZ" dirty="0" smtClean="0"/>
          </a:p>
          <a:p>
            <a:pPr>
              <a:buFont typeface="Wingdings" panose="05000000000000000000" pitchFamily="2" charset="2"/>
              <a:buChar char="§"/>
            </a:pPr>
            <a:r>
              <a:rPr lang="cs-CZ" dirty="0" smtClean="0"/>
              <a:t>Portfolio</a:t>
            </a:r>
            <a:endParaRPr lang="cs-CZ" dirty="0"/>
          </a:p>
        </p:txBody>
      </p:sp>
    </p:spTree>
    <p:extLst>
      <p:ext uri="{BB962C8B-B14F-4D97-AF65-F5344CB8AC3E}">
        <p14:creationId xmlns:p14="http://schemas.microsoft.com/office/powerpoint/2010/main" val="381963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to </a:t>
            </a:r>
            <a:r>
              <a:rPr lang="cs-CZ" dirty="0" err="1" smtClean="0"/>
              <a:t>reflect</a:t>
            </a:r>
            <a:r>
              <a:rPr lang="cs-CZ" dirty="0" smtClean="0"/>
              <a:t>?</a:t>
            </a:r>
            <a:endParaRPr lang="cs-CZ" dirty="0"/>
          </a:p>
        </p:txBody>
      </p:sp>
      <p:sp>
        <p:nvSpPr>
          <p:cNvPr id="3" name="Zástupný symbol pro obsah 2"/>
          <p:cNvSpPr>
            <a:spLocks noGrp="1"/>
          </p:cNvSpPr>
          <p:nvPr>
            <p:ph idx="1"/>
          </p:nvPr>
        </p:nvSpPr>
        <p:spPr/>
        <p:txBody>
          <a:bodyPr/>
          <a:lstStyle/>
          <a:p>
            <a:r>
              <a:rPr lang="cs-CZ" dirty="0" smtClean="0"/>
              <a:t>Fred </a:t>
            </a:r>
            <a:r>
              <a:rPr lang="cs-CZ" dirty="0" err="1" smtClean="0"/>
              <a:t>Korthagen</a:t>
            </a:r>
            <a:r>
              <a:rPr lang="cs-CZ" dirty="0" smtClean="0"/>
              <a:t>: ALACT</a:t>
            </a:r>
          </a:p>
          <a:p>
            <a:endParaRPr lang="cs-CZ" dirty="0"/>
          </a:p>
          <a:p>
            <a:endParaRPr lang="cs-CZ" dirty="0"/>
          </a:p>
        </p:txBody>
      </p:sp>
      <p:pic>
        <p:nvPicPr>
          <p:cNvPr id="5" name="obrázek 1" descr="4_reflection_en_1-81b4f"/>
          <p:cNvPicPr/>
          <p:nvPr/>
        </p:nvPicPr>
        <p:blipFill>
          <a:blip r:embed="rId2" cstate="print"/>
          <a:srcRect/>
          <a:stretch>
            <a:fillRect/>
          </a:stretch>
        </p:blipFill>
        <p:spPr bwMode="auto">
          <a:xfrm>
            <a:off x="3111759" y="2093749"/>
            <a:ext cx="4436706" cy="3625915"/>
          </a:xfrm>
          <a:prstGeom prst="rect">
            <a:avLst/>
          </a:prstGeom>
          <a:noFill/>
          <a:ln w="9525">
            <a:noFill/>
            <a:miter lim="800000"/>
            <a:headEnd/>
            <a:tailEnd/>
          </a:ln>
        </p:spPr>
      </p:pic>
      <p:pic>
        <p:nvPicPr>
          <p:cNvPr id="6" name="Obrázek 5"/>
          <p:cNvPicPr>
            <a:picLocks noChangeAspect="1"/>
          </p:cNvPicPr>
          <p:nvPr/>
        </p:nvPicPr>
        <p:blipFill>
          <a:blip r:embed="rId3"/>
          <a:stretch>
            <a:fillRect/>
          </a:stretch>
        </p:blipFill>
        <p:spPr>
          <a:xfrm>
            <a:off x="9825453" y="1737360"/>
            <a:ext cx="1255885" cy="1566808"/>
          </a:xfrm>
          <a:prstGeom prst="rect">
            <a:avLst/>
          </a:prstGeom>
        </p:spPr>
      </p:pic>
    </p:spTree>
    <p:extLst>
      <p:ext uri="{BB962C8B-B14F-4D97-AF65-F5344CB8AC3E}">
        <p14:creationId xmlns:p14="http://schemas.microsoft.com/office/powerpoint/2010/main" val="1820362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Deepening</a:t>
            </a:r>
            <a:r>
              <a:rPr lang="cs-CZ" dirty="0"/>
              <a:t> </a:t>
            </a:r>
            <a:r>
              <a:rPr lang="cs-CZ" dirty="0" err="1"/>
              <a:t>Reflection</a:t>
            </a:r>
            <a:endParaRPr lang="cs-CZ" dirty="0"/>
          </a:p>
        </p:txBody>
      </p:sp>
      <p:sp>
        <p:nvSpPr>
          <p:cNvPr id="3" name="Zástupný symbol pro obsah 2"/>
          <p:cNvSpPr>
            <a:spLocks noGrp="1"/>
          </p:cNvSpPr>
          <p:nvPr>
            <p:ph idx="1"/>
          </p:nvPr>
        </p:nvSpPr>
        <p:spPr/>
        <p:txBody>
          <a:bodyPr>
            <a:normAutofit fontScale="62500" lnSpcReduction="20000"/>
          </a:bodyPr>
          <a:lstStyle/>
          <a:p>
            <a:pPr marL="342900" lvl="0" indent="-342900" algn="just">
              <a:lnSpc>
                <a:spcPct val="115000"/>
              </a:lnSpc>
              <a:spcAft>
                <a:spcPts val="0"/>
              </a:spcAft>
              <a:buFont typeface="Times New Roman" panose="02020603050405020304" pitchFamily="18" charset="0"/>
              <a:buChar char="-"/>
            </a:pPr>
            <a:r>
              <a:rPr lang="cs-CZ" dirty="0" err="1">
                <a:latin typeface="Times New Roman" panose="02020603050405020304" pitchFamily="18" charset="0"/>
                <a:ea typeface="Calibri" panose="020F0502020204030204" pitchFamily="34" charset="0"/>
                <a:cs typeface="Times New Roman" panose="02020603050405020304" pitchFamily="18" charset="0"/>
              </a:rPr>
              <a:t>moving</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beyond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descriptive</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subjecting</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greater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scrutiny</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Description</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is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stimulant </a:t>
            </a:r>
            <a:r>
              <a:rPr lang="cs-CZ" dirty="0" err="1">
                <a:latin typeface="Times New Roman" panose="02020603050405020304" pitchFamily="18" charset="0"/>
                <a:ea typeface="Calibri" panose="020F0502020204030204" pitchFamily="34" charset="0"/>
                <a:cs typeface="Times New Roman" panose="02020603050405020304" pitchFamily="18" charset="0"/>
              </a:rPr>
              <a:t>for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reflection</a:t>
            </a:r>
            <a:r>
              <a:rPr lang="cs-CZ" dirty="0">
                <a:latin typeface="Times New Roman" panose="02020603050405020304" pitchFamily="18" charset="0"/>
                <a:ea typeface="Calibri" panose="020F0502020204030204" pitchFamily="34" charset="0"/>
                <a:cs typeface="Times New Roman" panose="02020603050405020304" pitchFamily="18" charset="0"/>
              </a:rPr>
              <a:t>? ( incident, </a:t>
            </a:r>
            <a:r>
              <a:rPr lang="cs-CZ" dirty="0" err="1">
                <a:latin typeface="Times New Roman" panose="02020603050405020304" pitchFamily="18" charset="0"/>
                <a:ea typeface="Calibri" panose="020F0502020204030204" pitchFamily="34" charset="0"/>
                <a:cs typeface="Times New Roman" panose="02020603050405020304" pitchFamily="18" charset="0"/>
              </a:rPr>
              <a:t>event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theoretical</a:t>
            </a:r>
            <a:r>
              <a:rPr lang="cs-CZ" dirty="0">
                <a:latin typeface="Times New Roman" panose="02020603050405020304" pitchFamily="18" charset="0"/>
                <a:ea typeface="Calibri" panose="020F0502020204030204" pitchFamily="34" charset="0"/>
                <a:cs typeface="Times New Roman" panose="02020603050405020304" pitchFamily="18" charset="0"/>
              </a:rPr>
              <a:t> idea )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reflect</a:t>
            </a:r>
            <a:r>
              <a:rPr lang="cs-CZ" dirty="0">
                <a:latin typeface="Times New Roman" panose="02020603050405020304" pitchFamily="18" charset="0"/>
                <a:ea typeface="Calibri" panose="020F0502020204030204" pitchFamily="34" charset="0"/>
                <a:cs typeface="Times New Roman" panose="02020603050405020304" pitchFamily="18" charset="0"/>
              </a:rPr>
              <a:t> on?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Feelings</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were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reactions</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feelings</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Evaluation</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good</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bad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about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Make </a:t>
            </a:r>
            <a:r>
              <a:rPr lang="cs-CZ" dirty="0" err="1">
                <a:latin typeface="Times New Roman" panose="02020603050405020304" pitchFamily="18" charset="0"/>
                <a:ea typeface="Calibri" panose="020F0502020204030204" pitchFamily="34" charset="0"/>
                <a:cs typeface="Times New Roman" panose="02020603050405020304" pitchFamily="18" charset="0"/>
              </a:rPr>
              <a:t>value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judgements</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Analysis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sense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make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Bring</a:t>
            </a:r>
            <a:r>
              <a:rPr lang="cs-CZ" dirty="0">
                <a:latin typeface="Times New Roman" panose="02020603050405020304" pitchFamily="18" charset="0"/>
                <a:ea typeface="Calibri" panose="020F0502020204030204" pitchFamily="34" charset="0"/>
                <a:cs typeface="Times New Roman" panose="02020603050405020304" pitchFamily="18" charset="0"/>
              </a:rPr>
              <a:t> in </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ideas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from</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outside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help</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really</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on?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Conclusions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general</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concluded</a:t>
            </a:r>
            <a:r>
              <a:rPr lang="cs-CZ" dirty="0">
                <a:latin typeface="Times New Roman" panose="02020603050405020304" pitchFamily="18" charset="0"/>
                <a:ea typeface="Calibri" panose="020F0502020204030204" pitchFamily="34" charset="0"/>
                <a:cs typeface="Times New Roman" panose="02020603050405020304" pitchFamily="18" charset="0"/>
              </a:rPr>
              <a:t>, in a </a:t>
            </a:r>
            <a:r>
              <a:rPr lang="cs-CZ" dirty="0" err="1">
                <a:latin typeface="Times New Roman" panose="02020603050405020304" pitchFamily="18" charset="0"/>
                <a:ea typeface="Calibri" panose="020F0502020204030204" pitchFamily="34" charset="0"/>
                <a:cs typeface="Times New Roman" panose="02020603050405020304" pitchFamily="18" charset="0"/>
              </a:rPr>
              <a:t>general</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sense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from</a:t>
            </a:r>
            <a:r>
              <a:rPr lang="cs-CZ" dirty="0">
                <a:latin typeface="Times New Roman" panose="02020603050405020304" pitchFamily="18" charset="0"/>
                <a:ea typeface="Calibri" panose="020F0502020204030204" pitchFamily="34" charset="0"/>
                <a:cs typeface="Times New Roman" panose="02020603050405020304" pitchFamily="18" charset="0"/>
              </a:rPr>
              <a:t> these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experiences</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analyses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have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undertaken</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Conclusions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specific</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concluded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about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own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specific</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unique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personal</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ways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working</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Personal</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Action</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plans</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do </a:t>
            </a:r>
            <a:r>
              <a:rPr lang="cs-CZ" dirty="0" err="1">
                <a:latin typeface="Times New Roman" panose="02020603050405020304" pitchFamily="18" charset="0"/>
                <a:ea typeface="Calibri" panose="020F0502020204030204" pitchFamily="34" charset="0"/>
                <a:cs typeface="Times New Roman" panose="02020603050405020304" pitchFamily="18" charset="0"/>
              </a:rPr>
              <a:t>differently</a:t>
            </a:r>
            <a:r>
              <a:rPr lang="cs-CZ" dirty="0">
                <a:latin typeface="Times New Roman" panose="02020603050405020304" pitchFamily="18" charset="0"/>
                <a:ea typeface="Calibri" panose="020F0502020204030204" pitchFamily="34" charset="0"/>
                <a:cs typeface="Times New Roman" panose="02020603050405020304" pitchFamily="18" charset="0"/>
              </a:rPr>
              <a:t> in </a:t>
            </a:r>
            <a:r>
              <a:rPr lang="cs-CZ" dirty="0" err="1">
                <a:latin typeface="Times New Roman" panose="02020603050405020304" pitchFamily="18" charset="0"/>
                <a:ea typeface="Calibri" panose="020F0502020204030204" pitchFamily="34" charset="0"/>
                <a:cs typeface="Times New Roman" panose="02020603050405020304" pitchFamily="18" charset="0"/>
              </a:rPr>
              <a:t>this</a:t>
            </a:r>
            <a:r>
              <a:rPr lang="cs-CZ" dirty="0">
                <a:latin typeface="Times New Roman" panose="02020603050405020304" pitchFamily="18" charset="0"/>
                <a:ea typeface="Calibri" panose="020F0502020204030204" pitchFamily="34" charset="0"/>
                <a:cs typeface="Times New Roman" panose="02020603050405020304" pitchFamily="18" charset="0"/>
              </a:rPr>
              <a:t> type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next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time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steps</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take</a:t>
            </a:r>
            <a:r>
              <a:rPr lang="cs-CZ" dirty="0">
                <a:latin typeface="Times New Roman" panose="02020603050405020304" pitchFamily="18" charset="0"/>
                <a:ea typeface="Calibri" panose="020F0502020204030204" pitchFamily="34" charset="0"/>
                <a:cs typeface="Times New Roman" panose="02020603050405020304" pitchFamily="18" charset="0"/>
              </a:rPr>
              <a:t> on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basis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have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learnt</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243265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t>
            </a:r>
            <a:r>
              <a:rPr lang="en-US" dirty="0" err="1" smtClean="0"/>
              <a:t>rofessional</a:t>
            </a:r>
            <a:r>
              <a:rPr lang="en-US" dirty="0" smtClean="0"/>
              <a:t> </a:t>
            </a:r>
            <a:r>
              <a:rPr lang="en-US" dirty="0"/>
              <a:t>portfolio</a:t>
            </a:r>
            <a:endParaRPr lang="cs-CZ" dirty="0"/>
          </a:p>
        </p:txBody>
      </p:sp>
      <p:sp>
        <p:nvSpPr>
          <p:cNvPr id="3" name="Zástupný symbol pro obsah 2"/>
          <p:cNvSpPr>
            <a:spLocks noGrp="1"/>
          </p:cNvSpPr>
          <p:nvPr>
            <p:ph idx="1"/>
          </p:nvPr>
        </p:nvSpPr>
        <p:spPr/>
        <p:txBody>
          <a:bodyPr/>
          <a:lstStyle/>
          <a:p>
            <a:r>
              <a:rPr lang="en-US" dirty="0"/>
              <a:t>A professional portfolio is a collection of carefully selected artifacts that represent your progress</a:t>
            </a:r>
          </a:p>
          <a:p>
            <a:r>
              <a:rPr lang="en-US" dirty="0"/>
              <a:t>and accomplishments in learning to teach. It is a professional learning tool that you can use to</a:t>
            </a:r>
          </a:p>
          <a:p>
            <a:r>
              <a:rPr lang="en-US" dirty="0"/>
              <a:t>reflect on your growth as a teacher over </a:t>
            </a:r>
            <a:r>
              <a:rPr lang="en-US" dirty="0" smtClean="0"/>
              <a:t>time</a:t>
            </a:r>
            <a:r>
              <a:rPr lang="cs-CZ" dirty="0" smtClean="0"/>
              <a:t>.</a:t>
            </a:r>
          </a:p>
          <a:p>
            <a:endParaRPr lang="cs-CZ" dirty="0"/>
          </a:p>
          <a:p>
            <a:r>
              <a:rPr lang="cs-CZ" b="1" dirty="0" err="1" smtClean="0"/>
              <a:t>Main</a:t>
            </a:r>
            <a:r>
              <a:rPr lang="cs-CZ" b="1" dirty="0" smtClean="0"/>
              <a:t> </a:t>
            </a:r>
            <a:r>
              <a:rPr lang="cs-CZ" b="1" dirty="0" err="1" smtClean="0"/>
              <a:t>goals</a:t>
            </a:r>
            <a:r>
              <a:rPr lang="cs-CZ" b="1" dirty="0" smtClean="0"/>
              <a:t>:</a:t>
            </a:r>
          </a:p>
          <a:p>
            <a:r>
              <a:rPr lang="cs-CZ" dirty="0" smtClean="0"/>
              <a:t>- </a:t>
            </a:r>
            <a:r>
              <a:rPr lang="cs-CZ" dirty="0" err="1" smtClean="0"/>
              <a:t>presentation</a:t>
            </a:r>
            <a:endParaRPr lang="cs-CZ" dirty="0" smtClean="0"/>
          </a:p>
          <a:p>
            <a:r>
              <a:rPr lang="cs-CZ" dirty="0" smtClean="0"/>
              <a:t>- </a:t>
            </a:r>
            <a:r>
              <a:rPr lang="cs-CZ" dirty="0" err="1" smtClean="0"/>
              <a:t>reflection</a:t>
            </a:r>
            <a:endParaRPr lang="cs-CZ" dirty="0" smtClean="0"/>
          </a:p>
          <a:p>
            <a:r>
              <a:rPr lang="cs-CZ" dirty="0" smtClean="0"/>
              <a:t>- </a:t>
            </a:r>
            <a:r>
              <a:rPr lang="cs-CZ" dirty="0" err="1" smtClean="0"/>
              <a:t>self-reflection</a:t>
            </a:r>
            <a:endParaRPr lang="cs-CZ" dirty="0" smtClean="0"/>
          </a:p>
          <a:p>
            <a:r>
              <a:rPr lang="cs-CZ" dirty="0" smtClean="0"/>
              <a:t>- </a:t>
            </a:r>
            <a:r>
              <a:rPr lang="cs-CZ" dirty="0" err="1" smtClean="0"/>
              <a:t>documentation</a:t>
            </a:r>
            <a:endParaRPr lang="cs-CZ" dirty="0"/>
          </a:p>
        </p:txBody>
      </p:sp>
      <p:sp>
        <p:nvSpPr>
          <p:cNvPr id="4" name="Obdélník 3"/>
          <p:cNvSpPr/>
          <p:nvPr/>
        </p:nvSpPr>
        <p:spPr>
          <a:xfrm>
            <a:off x="900861" y="6348142"/>
            <a:ext cx="5753883" cy="369332"/>
          </a:xfrm>
          <a:prstGeom prst="rect">
            <a:avLst/>
          </a:prstGeom>
        </p:spPr>
        <p:txBody>
          <a:bodyPr wrap="none">
            <a:spAutoFit/>
          </a:bodyPr>
          <a:lstStyle/>
          <a:p>
            <a:r>
              <a:rPr lang="cs-CZ" dirty="0"/>
              <a:t>https://www.youtube.com/watch?v=RAtNNsOUgjo&amp;t=477s</a:t>
            </a:r>
          </a:p>
        </p:txBody>
      </p:sp>
    </p:spTree>
    <p:extLst>
      <p:ext uri="{BB962C8B-B14F-4D97-AF65-F5344CB8AC3E}">
        <p14:creationId xmlns:p14="http://schemas.microsoft.com/office/powerpoint/2010/main" val="2910514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Student portfolio</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As you engage in </a:t>
            </a:r>
            <a:r>
              <a:rPr lang="en-US" dirty="0" smtClean="0"/>
              <a:t>reading,</a:t>
            </a:r>
            <a:r>
              <a:rPr lang="cs-CZ" dirty="0" smtClean="0"/>
              <a:t> </a:t>
            </a:r>
            <a:r>
              <a:rPr lang="en-US" dirty="0" smtClean="0"/>
              <a:t>writing</a:t>
            </a:r>
            <a:r>
              <a:rPr lang="en-US" dirty="0"/>
              <a:t>, thinking, interacting and demonstrating activities to enhance your professional </a:t>
            </a:r>
            <a:r>
              <a:rPr lang="en-US" dirty="0" smtClean="0"/>
              <a:t>learning</a:t>
            </a:r>
            <a:r>
              <a:rPr lang="cs-CZ" dirty="0" smtClean="0"/>
              <a:t> </a:t>
            </a:r>
            <a:r>
              <a:rPr lang="en-US" dirty="0" smtClean="0"/>
              <a:t>in </a:t>
            </a:r>
            <a:r>
              <a:rPr lang="en-US" dirty="0"/>
              <a:t>the teacher preparation program, you will also gather and reflect upon various artifacts </a:t>
            </a:r>
            <a:r>
              <a:rPr lang="en-US" dirty="0" smtClean="0"/>
              <a:t>that</a:t>
            </a:r>
            <a:r>
              <a:rPr lang="cs-CZ" dirty="0" smtClean="0"/>
              <a:t> </a:t>
            </a:r>
            <a:r>
              <a:rPr lang="en-US" dirty="0" smtClean="0"/>
              <a:t>will </a:t>
            </a:r>
            <a:r>
              <a:rPr lang="en-US" dirty="0"/>
              <a:t>become potential portfolio </a:t>
            </a:r>
            <a:r>
              <a:rPr lang="en-US" dirty="0" smtClean="0"/>
              <a:t>items</a:t>
            </a:r>
            <a:r>
              <a:rPr lang="cs-CZ" dirty="0" smtClean="0"/>
              <a:t>:</a:t>
            </a:r>
          </a:p>
          <a:p>
            <a:pPr>
              <a:buFont typeface="Wingdings" panose="05000000000000000000" pitchFamily="2" charset="2"/>
              <a:buChar char="§"/>
            </a:pPr>
            <a:r>
              <a:rPr lang="cs-CZ" dirty="0" err="1" smtClean="0"/>
              <a:t>seminar</a:t>
            </a:r>
            <a:r>
              <a:rPr lang="cs-CZ" dirty="0" smtClean="0"/>
              <a:t> </a:t>
            </a:r>
            <a:r>
              <a:rPr lang="cs-CZ" dirty="0" err="1" smtClean="0"/>
              <a:t>papers</a:t>
            </a:r>
            <a:endParaRPr lang="cs-CZ" dirty="0" smtClean="0"/>
          </a:p>
          <a:p>
            <a:pPr>
              <a:buFont typeface="Wingdings" panose="05000000000000000000" pitchFamily="2" charset="2"/>
              <a:buChar char="§"/>
            </a:pPr>
            <a:r>
              <a:rPr lang="cs-CZ" dirty="0" err="1" smtClean="0"/>
              <a:t>book</a:t>
            </a:r>
            <a:r>
              <a:rPr lang="cs-CZ" dirty="0" smtClean="0"/>
              <a:t> and </a:t>
            </a:r>
            <a:r>
              <a:rPr lang="cs-CZ" dirty="0" err="1" smtClean="0"/>
              <a:t>journal</a:t>
            </a:r>
            <a:r>
              <a:rPr lang="cs-CZ" dirty="0"/>
              <a:t> </a:t>
            </a:r>
            <a:r>
              <a:rPr lang="cs-CZ" dirty="0" smtClean="0"/>
              <a:t>notes, </a:t>
            </a:r>
            <a:r>
              <a:rPr lang="cs-CZ" dirty="0" err="1" smtClean="0"/>
              <a:t>summaries</a:t>
            </a:r>
            <a:endParaRPr lang="cs-CZ" dirty="0"/>
          </a:p>
          <a:p>
            <a:pPr>
              <a:buFont typeface="Wingdings" panose="05000000000000000000" pitchFamily="2" charset="2"/>
              <a:buChar char="§"/>
            </a:pPr>
            <a:r>
              <a:rPr lang="cs-CZ" dirty="0" smtClean="0"/>
              <a:t>curriculum </a:t>
            </a:r>
            <a:r>
              <a:rPr lang="cs-CZ" dirty="0" err="1"/>
              <a:t>overviews</a:t>
            </a:r>
            <a:r>
              <a:rPr lang="cs-CZ" dirty="0"/>
              <a:t> </a:t>
            </a:r>
          </a:p>
          <a:p>
            <a:pPr>
              <a:buFont typeface="Wingdings" panose="05000000000000000000" pitchFamily="2" charset="2"/>
              <a:buChar char="§"/>
            </a:pPr>
            <a:r>
              <a:rPr lang="cs-CZ" dirty="0" err="1" smtClean="0"/>
              <a:t>lesson</a:t>
            </a:r>
            <a:r>
              <a:rPr lang="cs-CZ" dirty="0" smtClean="0"/>
              <a:t> </a:t>
            </a:r>
            <a:r>
              <a:rPr lang="cs-CZ" dirty="0" err="1" smtClean="0"/>
              <a:t>plans</a:t>
            </a:r>
            <a:r>
              <a:rPr lang="cs-CZ" dirty="0" smtClean="0"/>
              <a:t>, </a:t>
            </a:r>
            <a:r>
              <a:rPr lang="cs-CZ" dirty="0" err="1" smtClean="0"/>
              <a:t>materials</a:t>
            </a:r>
            <a:endParaRPr lang="cs-CZ" dirty="0" smtClean="0"/>
          </a:p>
          <a:p>
            <a:pPr>
              <a:buFont typeface="Wingdings" panose="05000000000000000000" pitchFamily="2" charset="2"/>
              <a:buChar char="§"/>
            </a:pPr>
            <a:r>
              <a:rPr lang="cs-CZ" dirty="0" err="1" smtClean="0"/>
              <a:t>assessment</a:t>
            </a:r>
            <a:r>
              <a:rPr lang="cs-CZ" dirty="0" smtClean="0"/>
              <a:t> </a:t>
            </a:r>
            <a:r>
              <a:rPr lang="cs-CZ" dirty="0" err="1"/>
              <a:t>tools</a:t>
            </a:r>
            <a:r>
              <a:rPr lang="cs-CZ" dirty="0"/>
              <a:t> </a:t>
            </a:r>
            <a:r>
              <a:rPr lang="cs-CZ" dirty="0" smtClean="0"/>
              <a:t>and </a:t>
            </a:r>
            <a:r>
              <a:rPr lang="cs-CZ" dirty="0" err="1" smtClean="0"/>
              <a:t>results</a:t>
            </a:r>
            <a:endParaRPr lang="cs-CZ" dirty="0" smtClean="0"/>
          </a:p>
          <a:p>
            <a:pPr>
              <a:buFont typeface="Wingdings" panose="05000000000000000000" pitchFamily="2" charset="2"/>
              <a:buChar char="§"/>
            </a:pPr>
            <a:r>
              <a:rPr lang="cs-CZ" dirty="0" err="1" smtClean="0"/>
              <a:t>posters</a:t>
            </a:r>
            <a:endParaRPr lang="cs-CZ" dirty="0"/>
          </a:p>
          <a:p>
            <a:pPr>
              <a:buFont typeface="Wingdings" panose="05000000000000000000" pitchFamily="2" charset="2"/>
              <a:buChar char="§"/>
            </a:pPr>
            <a:r>
              <a:rPr lang="cs-CZ" dirty="0" err="1" smtClean="0"/>
              <a:t>videotapes</a:t>
            </a:r>
            <a:r>
              <a:rPr lang="cs-CZ" dirty="0" smtClean="0"/>
              <a:t> </a:t>
            </a:r>
          </a:p>
          <a:p>
            <a:pPr>
              <a:buFont typeface="Wingdings" panose="05000000000000000000" pitchFamily="2" charset="2"/>
              <a:buChar char="§"/>
            </a:pPr>
            <a:r>
              <a:rPr lang="cs-CZ" dirty="0" err="1" smtClean="0"/>
              <a:t>pictures</a:t>
            </a:r>
            <a:endParaRPr lang="cs-CZ" dirty="0" smtClean="0"/>
          </a:p>
          <a:p>
            <a:pPr>
              <a:buFont typeface="Wingdings" panose="05000000000000000000" pitchFamily="2" charset="2"/>
              <a:buChar char="§"/>
            </a:pPr>
            <a:endParaRPr lang="cs-CZ" dirty="0"/>
          </a:p>
        </p:txBody>
      </p:sp>
    </p:spTree>
    <p:extLst>
      <p:ext uri="{BB962C8B-B14F-4D97-AF65-F5344CB8AC3E}">
        <p14:creationId xmlns:p14="http://schemas.microsoft.com/office/powerpoint/2010/main" val="1476968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Student portfolio</a:t>
            </a:r>
          </a:p>
        </p:txBody>
      </p:sp>
      <p:sp>
        <p:nvSpPr>
          <p:cNvPr id="3" name="Zástupný symbol pro obsah 2"/>
          <p:cNvSpPr>
            <a:spLocks noGrp="1"/>
          </p:cNvSpPr>
          <p:nvPr>
            <p:ph idx="1"/>
          </p:nvPr>
        </p:nvSpPr>
        <p:spPr/>
        <p:txBody>
          <a:bodyPr/>
          <a:lstStyle/>
          <a:p>
            <a:endParaRPr lang="cs-CZ" dirty="0"/>
          </a:p>
        </p:txBody>
      </p:sp>
      <p:pic>
        <p:nvPicPr>
          <p:cNvPr id="5" name="Obrázek 4"/>
          <p:cNvPicPr>
            <a:picLocks noChangeAspect="1"/>
          </p:cNvPicPr>
          <p:nvPr/>
        </p:nvPicPr>
        <p:blipFill>
          <a:blip r:embed="rId2"/>
          <a:stretch>
            <a:fillRect/>
          </a:stretch>
        </p:blipFill>
        <p:spPr>
          <a:xfrm>
            <a:off x="1459067" y="3652282"/>
            <a:ext cx="2499577" cy="1871634"/>
          </a:xfrm>
          <a:prstGeom prst="rect">
            <a:avLst/>
          </a:prstGeom>
        </p:spPr>
      </p:pic>
      <p:pic>
        <p:nvPicPr>
          <p:cNvPr id="6" name="Obrázek 5"/>
          <p:cNvPicPr>
            <a:picLocks noChangeAspect="1"/>
          </p:cNvPicPr>
          <p:nvPr/>
        </p:nvPicPr>
        <p:blipFill>
          <a:blip r:embed="rId3"/>
          <a:stretch>
            <a:fillRect/>
          </a:stretch>
        </p:blipFill>
        <p:spPr>
          <a:xfrm>
            <a:off x="4571945" y="3091401"/>
            <a:ext cx="2249619" cy="2993395"/>
          </a:xfrm>
          <a:prstGeom prst="rect">
            <a:avLst/>
          </a:prstGeom>
        </p:spPr>
      </p:pic>
      <p:pic>
        <p:nvPicPr>
          <p:cNvPr id="7" name="Obrázek 6"/>
          <p:cNvPicPr>
            <a:picLocks noChangeAspect="1"/>
          </p:cNvPicPr>
          <p:nvPr/>
        </p:nvPicPr>
        <p:blipFill>
          <a:blip r:embed="rId4"/>
          <a:stretch>
            <a:fillRect/>
          </a:stretch>
        </p:blipFill>
        <p:spPr>
          <a:xfrm>
            <a:off x="7613644" y="3015919"/>
            <a:ext cx="3017782" cy="2853175"/>
          </a:xfrm>
          <a:prstGeom prst="rect">
            <a:avLst/>
          </a:prstGeom>
        </p:spPr>
      </p:pic>
    </p:spTree>
    <p:extLst>
      <p:ext uri="{BB962C8B-B14F-4D97-AF65-F5344CB8AC3E}">
        <p14:creationId xmlns:p14="http://schemas.microsoft.com/office/powerpoint/2010/main" val="3145074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7280" y="77818"/>
            <a:ext cx="10058400" cy="3566160"/>
          </a:xfrm>
        </p:spPr>
        <p:txBody>
          <a:bodyPr>
            <a:normAutofit/>
          </a:bodyPr>
          <a:lstStyle/>
          <a:p>
            <a:r>
              <a:rPr lang="en-US" sz="6000" dirty="0" smtClean="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smtClean="0">
                <a:solidFill>
                  <a:schemeClr val="tx1"/>
                </a:solidFill>
              </a:rPr>
              <a:t>Lesson</a:t>
            </a:r>
            <a:r>
              <a:rPr lang="cs-CZ" b="1" dirty="0" smtClean="0">
                <a:solidFill>
                  <a:schemeClr val="tx1"/>
                </a:solidFill>
              </a:rPr>
              <a:t> 4: Pupil At </a:t>
            </a:r>
            <a:r>
              <a:rPr lang="cs-CZ" b="1" dirty="0" err="1" smtClean="0">
                <a:solidFill>
                  <a:schemeClr val="tx1"/>
                </a:solidFill>
              </a:rPr>
              <a:t>School</a:t>
            </a:r>
            <a:endParaRPr lang="cs-CZ" b="1" dirty="0" smtClean="0">
              <a:solidFill>
                <a:schemeClr val="tx1"/>
              </a:solidFill>
            </a:endParaRPr>
          </a:p>
          <a:p>
            <a:pPr algn="ctr"/>
            <a:endParaRPr lang="cs-CZ" dirty="0" smtClean="0"/>
          </a:p>
          <a:p>
            <a:pPr algn="ctr"/>
            <a:r>
              <a:rPr lang="cs-CZ" dirty="0" smtClean="0"/>
              <a:t>Mgr. Kateřina Lojdová, Ph.D.</a:t>
            </a:r>
          </a:p>
          <a:p>
            <a:pPr algn="l"/>
            <a:endParaRPr lang="cs-CZ" dirty="0" smtClean="0"/>
          </a:p>
          <a:p>
            <a:pPr algn="l"/>
            <a:endParaRPr lang="cs-CZ" dirty="0" smtClean="0"/>
          </a:p>
          <a:p>
            <a:endParaRPr lang="cs-CZ" dirty="0"/>
          </a:p>
          <a:p>
            <a:endParaRPr lang="cs-CZ" dirty="0"/>
          </a:p>
        </p:txBody>
      </p:sp>
    </p:spTree>
    <p:extLst>
      <p:ext uri="{BB962C8B-B14F-4D97-AF65-F5344CB8AC3E}">
        <p14:creationId xmlns:p14="http://schemas.microsoft.com/office/powerpoint/2010/main" val="3588764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Psychology</a:t>
            </a:r>
            <a:endParaRPr lang="cs-CZ" dirty="0"/>
          </a:p>
        </p:txBody>
      </p:sp>
      <p:sp>
        <p:nvSpPr>
          <p:cNvPr id="3" name="Zástupný symbol pro obsah 2"/>
          <p:cNvSpPr>
            <a:spLocks noGrp="1"/>
          </p:cNvSpPr>
          <p:nvPr>
            <p:ph idx="1"/>
          </p:nvPr>
        </p:nvSpPr>
        <p:spPr/>
        <p:txBody>
          <a:bodyPr/>
          <a:lstStyle/>
          <a:p>
            <a:r>
              <a:rPr lang="cs-CZ" dirty="0" smtClean="0"/>
              <a:t>SZ6600 – prof. Buckova – </a:t>
            </a:r>
            <a:r>
              <a:rPr lang="cs-CZ" dirty="0" err="1" smtClean="0"/>
              <a:t>Wednesdays</a:t>
            </a:r>
            <a:r>
              <a:rPr lang="cs-CZ" dirty="0" smtClean="0"/>
              <a:t> </a:t>
            </a:r>
            <a:r>
              <a:rPr lang="cs-CZ" dirty="0" err="1" smtClean="0"/>
              <a:t>from</a:t>
            </a:r>
            <a:r>
              <a:rPr lang="cs-CZ" dirty="0" smtClean="0"/>
              <a:t> 7th </a:t>
            </a:r>
            <a:r>
              <a:rPr lang="cs-CZ" dirty="0" err="1" smtClean="0"/>
              <a:t>October</a:t>
            </a:r>
            <a:endParaRPr lang="cs-CZ" dirty="0" smtClean="0"/>
          </a:p>
          <a:p>
            <a:r>
              <a:rPr lang="cs-CZ" dirty="0" smtClean="0"/>
              <a:t>SZ6626 – Mgr. </a:t>
            </a:r>
            <a:r>
              <a:rPr lang="cs-CZ" dirty="0"/>
              <a:t>Havelka </a:t>
            </a:r>
            <a:r>
              <a:rPr lang="cs-CZ" dirty="0" smtClean="0"/>
              <a:t>– </a:t>
            </a:r>
            <a:r>
              <a:rPr lang="cs-CZ" dirty="0" err="1" smtClean="0"/>
              <a:t>Friday</a:t>
            </a:r>
            <a:r>
              <a:rPr lang="cs-CZ" dirty="0" smtClean="0"/>
              <a:t> 1th </a:t>
            </a:r>
            <a:r>
              <a:rPr lang="cs-CZ" dirty="0" err="1" smtClean="0"/>
              <a:t>November</a:t>
            </a:r>
            <a:r>
              <a:rPr lang="cs-CZ" dirty="0" smtClean="0"/>
              <a:t>, 13:00-</a:t>
            </a:r>
            <a:r>
              <a:rPr lang="cs-CZ" dirty="0"/>
              <a:t>-16:50 </a:t>
            </a:r>
          </a:p>
        </p:txBody>
      </p:sp>
    </p:spTree>
    <p:extLst>
      <p:ext uri="{BB962C8B-B14F-4D97-AF65-F5344CB8AC3E}">
        <p14:creationId xmlns:p14="http://schemas.microsoft.com/office/powerpoint/2010/main" val="3854673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a:t>
            </a:r>
            <a:r>
              <a:rPr lang="cs-CZ" dirty="0" err="1" smtClean="0"/>
              <a:t>matter</a:t>
            </a:r>
            <a:r>
              <a:rPr lang="cs-CZ" dirty="0" smtClean="0"/>
              <a:t> </a:t>
            </a:r>
            <a:r>
              <a:rPr lang="cs-CZ" dirty="0" err="1" smtClean="0"/>
              <a:t>of</a:t>
            </a:r>
            <a:r>
              <a:rPr lang="cs-CZ" dirty="0" smtClean="0"/>
              <a:t> </a:t>
            </a:r>
            <a:r>
              <a:rPr lang="cs-CZ" dirty="0" err="1" smtClean="0"/>
              <a:t>changed</a:t>
            </a:r>
            <a:r>
              <a:rPr lang="cs-CZ" dirty="0" smtClean="0"/>
              <a:t>?</a:t>
            </a:r>
            <a:endParaRPr lang="cs-CZ"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rotWithShape="1">
          <a:blip r:embed="rId2"/>
          <a:srcRect t="15855"/>
          <a:stretch/>
        </p:blipFill>
        <p:spPr>
          <a:xfrm>
            <a:off x="1097280" y="1737360"/>
            <a:ext cx="9664963" cy="4574572"/>
          </a:xfrm>
          <a:prstGeom prst="rect">
            <a:avLst/>
          </a:prstGeom>
        </p:spPr>
      </p:pic>
    </p:spTree>
    <p:extLst>
      <p:ext uri="{BB962C8B-B14F-4D97-AF65-F5344CB8AC3E}">
        <p14:creationId xmlns:p14="http://schemas.microsoft.com/office/powerpoint/2010/main" val="203121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Pedocentrism</a:t>
            </a:r>
            <a:endParaRPr lang="cs-CZ" dirty="0"/>
          </a:p>
        </p:txBody>
      </p:sp>
      <p:sp>
        <p:nvSpPr>
          <p:cNvPr id="3" name="Zástupný symbol pro obsah 2"/>
          <p:cNvSpPr>
            <a:spLocks noGrp="1"/>
          </p:cNvSpPr>
          <p:nvPr>
            <p:ph idx="1"/>
          </p:nvPr>
        </p:nvSpPr>
        <p:spPr/>
        <p:txBody>
          <a:bodyPr/>
          <a:lstStyle/>
          <a:p>
            <a:r>
              <a:rPr lang="en-US" b="1" dirty="0"/>
              <a:t>Ellen Key: </a:t>
            </a:r>
            <a:r>
              <a:rPr lang="en-US" b="1" dirty="0" smtClean="0"/>
              <a:t>The </a:t>
            </a:r>
            <a:r>
              <a:rPr lang="en-US" b="1" dirty="0"/>
              <a:t>Century of the Child, </a:t>
            </a:r>
            <a:r>
              <a:rPr lang="en-US" b="1" dirty="0" smtClean="0"/>
              <a:t>1909</a:t>
            </a:r>
            <a:endParaRPr lang="en-US" b="1" dirty="0"/>
          </a:p>
          <a:p>
            <a:r>
              <a:rPr lang="cs-CZ" dirty="0"/>
              <a:t>„Not </a:t>
            </a:r>
            <a:r>
              <a:rPr lang="cs-CZ" dirty="0" err="1"/>
              <a:t>leaving</a:t>
            </a:r>
            <a:r>
              <a:rPr lang="cs-CZ" dirty="0"/>
              <a:t> </a:t>
            </a:r>
            <a:r>
              <a:rPr lang="cs-CZ" dirty="0" err="1"/>
              <a:t>the</a:t>
            </a:r>
            <a:r>
              <a:rPr lang="cs-CZ" dirty="0"/>
              <a:t> </a:t>
            </a:r>
            <a:r>
              <a:rPr lang="cs-CZ" dirty="0" err="1"/>
              <a:t>child</a:t>
            </a:r>
            <a:r>
              <a:rPr lang="cs-CZ" dirty="0"/>
              <a:t> in </a:t>
            </a:r>
            <a:r>
              <a:rPr lang="cs-CZ" dirty="0" err="1"/>
              <a:t>peace</a:t>
            </a:r>
            <a:r>
              <a:rPr lang="cs-CZ" dirty="0"/>
              <a:t> </a:t>
            </a:r>
            <a:r>
              <a:rPr lang="cs-CZ" dirty="0" err="1"/>
              <a:t>is</a:t>
            </a:r>
            <a:r>
              <a:rPr lang="cs-CZ" dirty="0"/>
              <a:t> </a:t>
            </a:r>
            <a:r>
              <a:rPr lang="cs-CZ" dirty="0" err="1"/>
              <a:t>the</a:t>
            </a:r>
            <a:r>
              <a:rPr lang="cs-CZ" dirty="0"/>
              <a:t> </a:t>
            </a:r>
            <a:r>
              <a:rPr lang="cs-CZ" dirty="0" err="1"/>
              <a:t>greatest</a:t>
            </a:r>
            <a:r>
              <a:rPr lang="cs-CZ" dirty="0"/>
              <a:t> </a:t>
            </a:r>
            <a:r>
              <a:rPr lang="cs-CZ" dirty="0" err="1"/>
              <a:t>evil</a:t>
            </a:r>
            <a:r>
              <a:rPr lang="cs-CZ" dirty="0"/>
              <a:t> </a:t>
            </a:r>
            <a:r>
              <a:rPr lang="cs-CZ" dirty="0" err="1"/>
              <a:t>of</a:t>
            </a:r>
            <a:r>
              <a:rPr lang="cs-CZ" dirty="0"/>
              <a:t> </a:t>
            </a:r>
            <a:r>
              <a:rPr lang="cs-CZ" dirty="0" err="1"/>
              <a:t>present</a:t>
            </a:r>
            <a:r>
              <a:rPr lang="cs-CZ" dirty="0"/>
              <a:t> </a:t>
            </a:r>
            <a:r>
              <a:rPr lang="cs-CZ" dirty="0" err="1"/>
              <a:t>days</a:t>
            </a:r>
            <a:r>
              <a:rPr lang="cs-CZ" dirty="0"/>
              <a:t> </a:t>
            </a:r>
            <a:r>
              <a:rPr lang="cs-CZ" dirty="0" err="1"/>
              <a:t>methods</a:t>
            </a:r>
            <a:r>
              <a:rPr lang="cs-CZ" dirty="0"/>
              <a:t> </a:t>
            </a:r>
            <a:r>
              <a:rPr lang="cs-CZ" dirty="0" err="1"/>
              <a:t>of</a:t>
            </a:r>
            <a:r>
              <a:rPr lang="cs-CZ" dirty="0"/>
              <a:t> </a:t>
            </a:r>
            <a:r>
              <a:rPr lang="cs-CZ" dirty="0" err="1"/>
              <a:t>training</a:t>
            </a:r>
            <a:r>
              <a:rPr lang="cs-CZ" dirty="0"/>
              <a:t> </a:t>
            </a:r>
            <a:r>
              <a:rPr lang="cs-CZ" dirty="0" err="1" smtClean="0"/>
              <a:t>children</a:t>
            </a:r>
            <a:r>
              <a:rPr lang="cs-CZ" dirty="0" smtClean="0"/>
              <a:t>.“</a:t>
            </a:r>
            <a:endParaRPr lang="cs-CZ" dirty="0"/>
          </a:p>
          <a:p>
            <a:r>
              <a:rPr lang="cs-CZ" dirty="0"/>
              <a:t>„</a:t>
            </a:r>
            <a:r>
              <a:rPr lang="cs-CZ" dirty="0" err="1"/>
              <a:t>Education</a:t>
            </a:r>
            <a:r>
              <a:rPr lang="cs-CZ" dirty="0"/>
              <a:t> </a:t>
            </a:r>
            <a:r>
              <a:rPr lang="cs-CZ" dirty="0" err="1"/>
              <a:t>is</a:t>
            </a:r>
            <a:r>
              <a:rPr lang="cs-CZ" dirty="0"/>
              <a:t> </a:t>
            </a:r>
            <a:r>
              <a:rPr lang="cs-CZ" dirty="0" err="1"/>
              <a:t>determined</a:t>
            </a:r>
            <a:r>
              <a:rPr lang="cs-CZ" dirty="0"/>
              <a:t> to </a:t>
            </a:r>
            <a:r>
              <a:rPr lang="cs-CZ" dirty="0" err="1"/>
              <a:t>create</a:t>
            </a:r>
            <a:r>
              <a:rPr lang="cs-CZ" dirty="0"/>
              <a:t> a </a:t>
            </a:r>
            <a:r>
              <a:rPr lang="cs-CZ" dirty="0" err="1"/>
              <a:t>beautiful</a:t>
            </a:r>
            <a:r>
              <a:rPr lang="cs-CZ" dirty="0"/>
              <a:t> </a:t>
            </a:r>
            <a:r>
              <a:rPr lang="cs-CZ" dirty="0" err="1"/>
              <a:t>world</a:t>
            </a:r>
            <a:r>
              <a:rPr lang="cs-CZ" dirty="0"/>
              <a:t> in </a:t>
            </a:r>
            <a:r>
              <a:rPr lang="cs-CZ" dirty="0" err="1"/>
              <a:t>which</a:t>
            </a:r>
            <a:r>
              <a:rPr lang="cs-CZ" dirty="0"/>
              <a:t> </a:t>
            </a:r>
            <a:r>
              <a:rPr lang="cs-CZ" dirty="0" err="1"/>
              <a:t>child</a:t>
            </a:r>
            <a:r>
              <a:rPr lang="cs-CZ" dirty="0"/>
              <a:t> </a:t>
            </a:r>
            <a:r>
              <a:rPr lang="cs-CZ" dirty="0" err="1"/>
              <a:t>can</a:t>
            </a:r>
            <a:r>
              <a:rPr lang="cs-CZ" dirty="0"/>
              <a:t> </a:t>
            </a:r>
            <a:r>
              <a:rPr lang="cs-CZ" dirty="0" err="1" smtClean="0"/>
              <a:t>grow</a:t>
            </a:r>
            <a:r>
              <a:rPr lang="cs-CZ" dirty="0" smtClean="0"/>
              <a:t>.“</a:t>
            </a:r>
            <a:endParaRPr lang="cs-CZ" dirty="0"/>
          </a:p>
          <a:p>
            <a:endParaRPr lang="cs-CZ" dirty="0" smtClean="0"/>
          </a:p>
          <a:p>
            <a:r>
              <a:rPr lang="cs-CZ" u="sng" dirty="0" err="1" smtClean="0"/>
              <a:t>Read</a:t>
            </a:r>
            <a:r>
              <a:rPr lang="cs-CZ" u="sng" dirty="0" smtClean="0"/>
              <a:t> </a:t>
            </a:r>
            <a:r>
              <a:rPr lang="cs-CZ" u="sng" dirty="0" err="1" smtClean="0"/>
              <a:t>here</a:t>
            </a:r>
            <a:r>
              <a:rPr lang="cs-CZ" u="sng" dirty="0" smtClean="0"/>
              <a:t>:</a:t>
            </a:r>
            <a:endParaRPr lang="cs-CZ" u="sng" dirty="0"/>
          </a:p>
          <a:p>
            <a:r>
              <a:rPr lang="cs-CZ" dirty="0"/>
              <a:t>https://archive.org/details/centurychild00frangoog</a:t>
            </a:r>
          </a:p>
        </p:txBody>
      </p:sp>
    </p:spTree>
    <p:extLst>
      <p:ext uri="{BB962C8B-B14F-4D97-AF65-F5344CB8AC3E}">
        <p14:creationId xmlns:p14="http://schemas.microsoft.com/office/powerpoint/2010/main" val="2591344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Pedocentrism</a:t>
            </a:r>
            <a:endParaRPr lang="cs-CZ" dirty="0"/>
          </a:p>
        </p:txBody>
      </p:sp>
      <p:sp>
        <p:nvSpPr>
          <p:cNvPr id="3" name="Zástupný symbol pro obsah 2"/>
          <p:cNvSpPr>
            <a:spLocks noGrp="1"/>
          </p:cNvSpPr>
          <p:nvPr>
            <p:ph idx="1"/>
          </p:nvPr>
        </p:nvSpPr>
        <p:spPr>
          <a:xfrm>
            <a:off x="1097280" y="1855064"/>
            <a:ext cx="10370042" cy="4359124"/>
          </a:xfrm>
        </p:spPr>
        <p:txBody>
          <a:bodyPr>
            <a:normAutofit fontScale="70000" lnSpcReduction="20000"/>
          </a:bodyPr>
          <a:lstStyle/>
          <a:p>
            <a:r>
              <a:rPr lang="cs-CZ" sz="3300" b="1" dirty="0" err="1" smtClean="0"/>
              <a:t>Reform</a:t>
            </a:r>
            <a:r>
              <a:rPr lang="cs-CZ" sz="3300" b="1" dirty="0" smtClean="0"/>
              <a:t> </a:t>
            </a:r>
            <a:r>
              <a:rPr lang="cs-CZ" sz="3300" b="1" dirty="0" err="1" smtClean="0"/>
              <a:t>schools</a:t>
            </a:r>
            <a:r>
              <a:rPr lang="cs-CZ" sz="3300" b="1" dirty="0" smtClean="0"/>
              <a:t> (</a:t>
            </a:r>
            <a:r>
              <a:rPr lang="cs-CZ" sz="3300" b="1" dirty="0" err="1" smtClean="0"/>
              <a:t>beginning</a:t>
            </a:r>
            <a:r>
              <a:rPr lang="cs-CZ" sz="3300" b="1" dirty="0" smtClean="0"/>
              <a:t> </a:t>
            </a:r>
            <a:r>
              <a:rPr lang="cs-CZ" sz="3300" b="1" dirty="0" err="1" smtClean="0"/>
              <a:t>of</a:t>
            </a:r>
            <a:r>
              <a:rPr lang="cs-CZ" sz="3300" b="1" dirty="0" smtClean="0"/>
              <a:t> 20th </a:t>
            </a:r>
            <a:r>
              <a:rPr lang="cs-CZ" sz="3300" b="1" dirty="0" err="1" smtClean="0"/>
              <a:t>century</a:t>
            </a:r>
            <a:r>
              <a:rPr lang="cs-CZ" sz="3300" b="1" dirty="0" smtClean="0"/>
              <a:t>)</a:t>
            </a:r>
          </a:p>
          <a:p>
            <a:r>
              <a:rPr lang="cs-CZ" sz="1800" dirty="0"/>
              <a:t>• </a:t>
            </a:r>
            <a:r>
              <a:rPr lang="cs-CZ" sz="1800" dirty="0" err="1" smtClean="0"/>
              <a:t>Waldorfs</a:t>
            </a:r>
            <a:r>
              <a:rPr lang="cs-CZ" sz="1800" dirty="0" smtClean="0"/>
              <a:t> (https</a:t>
            </a:r>
            <a:r>
              <a:rPr lang="cs-CZ" sz="1800" dirty="0"/>
              <a:t>://</a:t>
            </a:r>
            <a:r>
              <a:rPr lang="cs-CZ" sz="1800" dirty="0" smtClean="0"/>
              <a:t>www.youtube.com/</a:t>
            </a:r>
            <a:r>
              <a:rPr lang="cs-CZ" sz="1800" dirty="0" err="1" smtClean="0"/>
              <a:t>watch?v</a:t>
            </a:r>
            <a:r>
              <a:rPr lang="cs-CZ" sz="1800" dirty="0" smtClean="0"/>
              <a:t>=tZmAX5adCl0)</a:t>
            </a:r>
            <a:endParaRPr lang="cs-CZ" sz="1800" dirty="0"/>
          </a:p>
          <a:p>
            <a:r>
              <a:rPr lang="cs-CZ" sz="1800" dirty="0" smtClean="0"/>
              <a:t>• </a:t>
            </a:r>
            <a:r>
              <a:rPr lang="cs-CZ" sz="1800" dirty="0" err="1" smtClean="0"/>
              <a:t>Montessori</a:t>
            </a:r>
            <a:endParaRPr lang="cs-CZ" sz="1800" dirty="0" smtClean="0"/>
          </a:p>
          <a:p>
            <a:r>
              <a:rPr lang="cs-CZ" sz="1800" dirty="0" smtClean="0"/>
              <a:t>• Dalton</a:t>
            </a:r>
            <a:endParaRPr lang="cs-CZ" sz="1800" dirty="0"/>
          </a:p>
          <a:p>
            <a:r>
              <a:rPr lang="cs-CZ" sz="1800" dirty="0" smtClean="0"/>
              <a:t>• Jena </a:t>
            </a:r>
            <a:r>
              <a:rPr lang="cs-CZ" sz="1800" dirty="0" err="1" smtClean="0"/>
              <a:t>plan</a:t>
            </a:r>
            <a:endParaRPr lang="cs-CZ" sz="1800" dirty="0"/>
          </a:p>
          <a:p>
            <a:r>
              <a:rPr lang="cs-CZ" sz="1800" dirty="0"/>
              <a:t>• </a:t>
            </a:r>
            <a:r>
              <a:rPr lang="cs-CZ" sz="1800" dirty="0" err="1" smtClean="0"/>
              <a:t>Freinet</a:t>
            </a:r>
            <a:r>
              <a:rPr lang="cs-CZ" sz="1800" dirty="0" smtClean="0"/>
              <a:t> pedagogy</a:t>
            </a:r>
          </a:p>
          <a:p>
            <a:pPr>
              <a:buFont typeface="Arial" panose="020B0604020202020204" pitchFamily="34" charset="0"/>
              <a:buChar char="•"/>
            </a:pPr>
            <a:endParaRPr lang="cs-CZ" sz="2900" b="1" dirty="0" smtClean="0"/>
          </a:p>
          <a:p>
            <a:pPr>
              <a:buFont typeface="Arial" panose="020B0604020202020204" pitchFamily="34" charset="0"/>
              <a:buChar char="•"/>
            </a:pPr>
            <a:r>
              <a:rPr lang="cs-CZ" sz="2900" b="1" dirty="0" err="1" smtClean="0"/>
              <a:t>Criticism</a:t>
            </a:r>
            <a:r>
              <a:rPr lang="cs-CZ" sz="2900" b="1" dirty="0"/>
              <a:t> </a:t>
            </a:r>
            <a:r>
              <a:rPr lang="cs-CZ" sz="2900" b="1" dirty="0" err="1" smtClean="0"/>
              <a:t>of</a:t>
            </a:r>
            <a:r>
              <a:rPr lang="cs-CZ" sz="2900" b="1" dirty="0" smtClean="0"/>
              <a:t> </a:t>
            </a:r>
            <a:r>
              <a:rPr lang="cs-CZ" sz="2900" b="1" dirty="0" err="1" smtClean="0"/>
              <a:t>traditional</a:t>
            </a:r>
            <a:r>
              <a:rPr lang="cs-CZ" sz="2900" b="1" dirty="0" smtClean="0"/>
              <a:t> </a:t>
            </a:r>
            <a:r>
              <a:rPr lang="cs-CZ" sz="2900" b="1" dirty="0" err="1" smtClean="0"/>
              <a:t>school</a:t>
            </a:r>
            <a:r>
              <a:rPr lang="cs-CZ" sz="2900" dirty="0" smtClean="0"/>
              <a:t>	</a:t>
            </a:r>
          </a:p>
          <a:p>
            <a:pPr lvl="2">
              <a:buFont typeface="Arial" panose="020B0604020202020204" pitchFamily="34" charset="0"/>
              <a:buChar char="•"/>
            </a:pPr>
            <a:r>
              <a:rPr lang="cs-CZ" sz="2900" dirty="0" err="1" smtClean="0"/>
              <a:t>Intelectualism</a:t>
            </a:r>
            <a:r>
              <a:rPr lang="cs-CZ" sz="2900" dirty="0" smtClean="0"/>
              <a:t> (</a:t>
            </a:r>
            <a:r>
              <a:rPr lang="cs-CZ" sz="2900" dirty="0" err="1" smtClean="0"/>
              <a:t>lack</a:t>
            </a:r>
            <a:r>
              <a:rPr lang="cs-CZ" sz="2900" dirty="0" smtClean="0"/>
              <a:t> </a:t>
            </a:r>
            <a:r>
              <a:rPr lang="cs-CZ" sz="2900" dirty="0" err="1" smtClean="0"/>
              <a:t>of</a:t>
            </a:r>
            <a:r>
              <a:rPr lang="cs-CZ" sz="2900" dirty="0" smtClean="0"/>
              <a:t> </a:t>
            </a:r>
            <a:r>
              <a:rPr lang="cs-CZ" sz="2900" dirty="0" err="1" smtClean="0"/>
              <a:t>complex</a:t>
            </a:r>
            <a:r>
              <a:rPr lang="cs-CZ" sz="2900" dirty="0" smtClean="0"/>
              <a:t> </a:t>
            </a:r>
            <a:r>
              <a:rPr lang="cs-CZ" sz="2900" dirty="0" err="1" smtClean="0"/>
              <a:t>development</a:t>
            </a:r>
            <a:r>
              <a:rPr lang="cs-CZ" sz="2900" dirty="0" smtClean="0"/>
              <a:t>: </a:t>
            </a:r>
            <a:r>
              <a:rPr lang="cs-CZ" sz="2900" dirty="0" err="1" smtClean="0"/>
              <a:t>aesthetical</a:t>
            </a:r>
            <a:r>
              <a:rPr lang="cs-CZ" sz="2900" dirty="0" smtClean="0"/>
              <a:t>, </a:t>
            </a:r>
            <a:r>
              <a:rPr lang="cs-CZ" sz="2900" dirty="0" err="1" smtClean="0"/>
              <a:t>health</a:t>
            </a:r>
            <a:r>
              <a:rPr lang="cs-CZ" sz="2900" dirty="0" smtClean="0"/>
              <a:t>…)</a:t>
            </a:r>
          </a:p>
          <a:p>
            <a:pPr lvl="2">
              <a:buFont typeface="Arial" panose="020B0604020202020204" pitchFamily="34" charset="0"/>
              <a:buChar char="•"/>
            </a:pPr>
            <a:r>
              <a:rPr lang="cs-CZ" sz="2900" dirty="0" err="1" smtClean="0"/>
              <a:t>Mechanical</a:t>
            </a:r>
            <a:r>
              <a:rPr lang="cs-CZ" sz="2900" dirty="0" smtClean="0"/>
              <a:t> </a:t>
            </a:r>
            <a:r>
              <a:rPr lang="cs-CZ" sz="2900" dirty="0" err="1" smtClean="0"/>
              <a:t>learning</a:t>
            </a:r>
            <a:endParaRPr lang="cs-CZ" sz="2900" dirty="0" smtClean="0"/>
          </a:p>
          <a:p>
            <a:pPr lvl="2">
              <a:buFont typeface="Arial" panose="020B0604020202020204" pitchFamily="34" charset="0"/>
              <a:buChar char="•"/>
            </a:pPr>
            <a:r>
              <a:rPr lang="cs-CZ" sz="2900" dirty="0" err="1" smtClean="0"/>
              <a:t>Authoritative</a:t>
            </a:r>
            <a:r>
              <a:rPr lang="cs-CZ" sz="2900" dirty="0" smtClean="0"/>
              <a:t> </a:t>
            </a:r>
            <a:r>
              <a:rPr lang="cs-CZ" sz="2900" dirty="0" err="1" smtClean="0"/>
              <a:t>education</a:t>
            </a:r>
            <a:endParaRPr lang="cs-CZ" sz="2900" dirty="0" smtClean="0"/>
          </a:p>
          <a:p>
            <a:pPr lvl="2">
              <a:buFont typeface="Arial" panose="020B0604020202020204" pitchFamily="34" charset="0"/>
              <a:buChar char="•"/>
            </a:pPr>
            <a:r>
              <a:rPr lang="cs-CZ" sz="2900" dirty="0" err="1" smtClean="0"/>
              <a:t>Lack</a:t>
            </a:r>
            <a:r>
              <a:rPr lang="cs-CZ" sz="2900" dirty="0" smtClean="0"/>
              <a:t> </a:t>
            </a:r>
            <a:r>
              <a:rPr lang="cs-CZ" sz="2900" dirty="0" err="1" smtClean="0"/>
              <a:t>of</a:t>
            </a:r>
            <a:r>
              <a:rPr lang="cs-CZ" sz="2900" dirty="0" smtClean="0"/>
              <a:t> </a:t>
            </a:r>
            <a:r>
              <a:rPr lang="cs-CZ" sz="2900" dirty="0" err="1" smtClean="0"/>
              <a:t>individualism</a:t>
            </a:r>
            <a:endParaRPr lang="cs-CZ" sz="2900" dirty="0" smtClean="0"/>
          </a:p>
          <a:p>
            <a:pPr lvl="2">
              <a:buFont typeface="Arial" panose="020B0604020202020204" pitchFamily="34" charset="0"/>
              <a:buChar char="•"/>
            </a:pPr>
            <a:r>
              <a:rPr lang="cs-CZ" sz="2900" dirty="0" err="1" smtClean="0"/>
              <a:t>Isolation</a:t>
            </a:r>
            <a:r>
              <a:rPr lang="cs-CZ" sz="2900" dirty="0" smtClean="0"/>
              <a:t> </a:t>
            </a:r>
            <a:r>
              <a:rPr lang="cs-CZ" sz="2900" dirty="0" err="1" smtClean="0"/>
              <a:t>of</a:t>
            </a:r>
            <a:r>
              <a:rPr lang="cs-CZ" sz="2900" dirty="0" smtClean="0"/>
              <a:t> </a:t>
            </a:r>
            <a:r>
              <a:rPr lang="cs-CZ" sz="2900" dirty="0" err="1" smtClean="0"/>
              <a:t>school</a:t>
            </a:r>
            <a:r>
              <a:rPr lang="cs-CZ" sz="2900" dirty="0" smtClean="0"/>
              <a:t> and </a:t>
            </a:r>
            <a:r>
              <a:rPr lang="cs-CZ" sz="2900" dirty="0" err="1" smtClean="0"/>
              <a:t>family</a:t>
            </a:r>
            <a:endParaRPr lang="cs-CZ" sz="2900" dirty="0" smtClean="0"/>
          </a:p>
          <a:p>
            <a:pPr lvl="2">
              <a:buFont typeface="Arial" panose="020B0604020202020204" pitchFamily="34" charset="0"/>
              <a:buChar char="•"/>
            </a:pPr>
            <a:endParaRPr lang="cs-CZ" sz="2900" dirty="0" smtClean="0"/>
          </a:p>
        </p:txBody>
      </p:sp>
    </p:spTree>
    <p:extLst>
      <p:ext uri="{BB962C8B-B14F-4D97-AF65-F5344CB8AC3E}">
        <p14:creationId xmlns:p14="http://schemas.microsoft.com/office/powerpoint/2010/main" val="63042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Pedocentrism</a:t>
            </a:r>
            <a:endParaRPr lang="cs-CZ" dirty="0"/>
          </a:p>
        </p:txBody>
      </p:sp>
      <p:sp>
        <p:nvSpPr>
          <p:cNvPr id="3" name="Zástupný symbol pro obsah 2"/>
          <p:cNvSpPr>
            <a:spLocks noGrp="1"/>
          </p:cNvSpPr>
          <p:nvPr>
            <p:ph idx="1"/>
          </p:nvPr>
        </p:nvSpPr>
        <p:spPr>
          <a:xfrm>
            <a:off x="1097279" y="1845734"/>
            <a:ext cx="10995193" cy="4405776"/>
          </a:xfrm>
        </p:spPr>
        <p:txBody>
          <a:bodyPr>
            <a:normAutofit/>
          </a:bodyPr>
          <a:lstStyle/>
          <a:p>
            <a:pPr marL="0" indent="0">
              <a:buNone/>
            </a:pPr>
            <a:r>
              <a:rPr lang="cs-CZ" b="1" dirty="0" smtClean="0"/>
              <a:t>1921: </a:t>
            </a:r>
            <a:r>
              <a:rPr lang="cs-CZ" b="1" dirty="0" err="1" smtClean="0"/>
              <a:t>Summerhill</a:t>
            </a:r>
            <a:r>
              <a:rPr lang="cs-CZ" b="1" dirty="0" smtClean="0"/>
              <a:t> </a:t>
            </a:r>
            <a:r>
              <a:rPr lang="cs-CZ" b="1" dirty="0" err="1" smtClean="0"/>
              <a:t>founded</a:t>
            </a:r>
            <a:r>
              <a:rPr lang="cs-CZ" b="1" dirty="0"/>
              <a:t> by </a:t>
            </a:r>
            <a:r>
              <a:rPr lang="cs-CZ" b="1" dirty="0" smtClean="0"/>
              <a:t>Alexander </a:t>
            </a:r>
            <a:r>
              <a:rPr lang="cs-CZ" b="1" dirty="0" err="1" smtClean="0"/>
              <a:t>Sutherland</a:t>
            </a:r>
            <a:r>
              <a:rPr lang="cs-CZ" b="1" dirty="0" smtClean="0"/>
              <a:t> </a:t>
            </a:r>
            <a:r>
              <a:rPr lang="cs-CZ" b="1" dirty="0" err="1" smtClean="0"/>
              <a:t>Neill</a:t>
            </a:r>
            <a:r>
              <a:rPr lang="cs-CZ" b="1" dirty="0" smtClean="0"/>
              <a:t> </a:t>
            </a:r>
            <a:r>
              <a:rPr lang="cs-CZ" dirty="0" smtClean="0"/>
              <a:t>– </a:t>
            </a:r>
            <a:r>
              <a:rPr lang="cs-CZ" dirty="0" err="1" smtClean="0"/>
              <a:t>democratic</a:t>
            </a:r>
            <a:r>
              <a:rPr lang="cs-CZ" dirty="0" smtClean="0"/>
              <a:t> </a:t>
            </a:r>
            <a:r>
              <a:rPr lang="cs-CZ" dirty="0" err="1" smtClean="0"/>
              <a:t>school</a:t>
            </a:r>
            <a:endParaRPr lang="cs-CZ" dirty="0" smtClean="0"/>
          </a:p>
          <a:p>
            <a:pPr marL="0" indent="0">
              <a:buNone/>
            </a:pPr>
            <a:r>
              <a:rPr lang="cs-CZ" dirty="0" smtClean="0"/>
              <a:t>https</a:t>
            </a:r>
            <a:r>
              <a:rPr lang="cs-CZ" dirty="0"/>
              <a:t>://www.youtube.com/watch?v=2Shah1Ulf98</a:t>
            </a:r>
          </a:p>
          <a:p>
            <a:pPr marL="0" indent="0">
              <a:buNone/>
            </a:pPr>
            <a:endParaRPr lang="cs-CZ" dirty="0" smtClean="0"/>
          </a:p>
          <a:p>
            <a:pPr marL="0" indent="0">
              <a:buNone/>
            </a:pPr>
            <a:r>
              <a:rPr lang="en-US" b="1" dirty="0" smtClean="0"/>
              <a:t>Carl </a:t>
            </a:r>
            <a:r>
              <a:rPr lang="en-US" b="1" dirty="0"/>
              <a:t>Ransom Rogers </a:t>
            </a:r>
            <a:r>
              <a:rPr lang="en-US" b="1" dirty="0" smtClean="0"/>
              <a:t>(1902 –1987)</a:t>
            </a:r>
            <a:endParaRPr lang="cs-CZ" b="1" dirty="0" smtClean="0"/>
          </a:p>
          <a:p>
            <a:pPr marL="0" indent="0">
              <a:buNone/>
            </a:pPr>
            <a:r>
              <a:rPr lang="cs-CZ" b="1" dirty="0" smtClean="0"/>
              <a:t>s</a:t>
            </a:r>
            <a:r>
              <a:rPr lang="en-US" b="1" dirty="0" err="1" smtClean="0"/>
              <a:t>tudent</a:t>
            </a:r>
            <a:r>
              <a:rPr lang="en-US" b="1" dirty="0" smtClean="0"/>
              <a:t>-centered </a:t>
            </a:r>
            <a:r>
              <a:rPr lang="en-US" b="1" dirty="0"/>
              <a:t>learning, also known as learner-centered education</a:t>
            </a:r>
            <a:endParaRPr lang="cs-CZ" b="1" dirty="0" smtClean="0"/>
          </a:p>
          <a:p>
            <a:pPr>
              <a:buFontTx/>
              <a:buChar char="-"/>
            </a:pPr>
            <a:r>
              <a:rPr lang="en-US" dirty="0"/>
              <a:t>aims to develop learner autonomy </a:t>
            </a:r>
            <a:r>
              <a:rPr lang="en-US" dirty="0" smtClean="0"/>
              <a:t>by </a:t>
            </a:r>
            <a:r>
              <a:rPr lang="en-US" dirty="0"/>
              <a:t>putting responsibility for the learning path in the hands of students</a:t>
            </a:r>
            <a:r>
              <a:rPr lang="en-US" dirty="0" smtClean="0"/>
              <a:t>.</a:t>
            </a:r>
            <a:endParaRPr lang="cs-CZ" dirty="0" smtClean="0"/>
          </a:p>
          <a:p>
            <a:pPr>
              <a:buFontTx/>
              <a:buChar char="-"/>
            </a:pPr>
            <a:r>
              <a:rPr lang="cs-CZ" dirty="0" err="1"/>
              <a:t>puts</a:t>
            </a:r>
            <a:r>
              <a:rPr lang="cs-CZ" dirty="0"/>
              <a:t> </a:t>
            </a:r>
            <a:r>
              <a:rPr lang="cs-CZ" dirty="0" err="1"/>
              <a:t>students</a:t>
            </a:r>
            <a:r>
              <a:rPr lang="cs-CZ" dirty="0"/>
              <a:t>' </a:t>
            </a:r>
            <a:r>
              <a:rPr lang="cs-CZ" dirty="0" err="1"/>
              <a:t>interests</a:t>
            </a:r>
            <a:r>
              <a:rPr lang="cs-CZ" dirty="0"/>
              <a:t> </a:t>
            </a:r>
            <a:r>
              <a:rPr lang="cs-CZ" dirty="0" err="1" smtClean="0"/>
              <a:t>first</a:t>
            </a:r>
            <a:endParaRPr lang="cs-CZ" dirty="0" smtClean="0"/>
          </a:p>
          <a:p>
            <a:pPr>
              <a:buFontTx/>
              <a:buChar char="-"/>
            </a:pPr>
            <a:r>
              <a:rPr lang="en-US" dirty="0"/>
              <a:t>emphasizes each student's interests, abilities, and learning </a:t>
            </a:r>
            <a:r>
              <a:rPr lang="en-US" dirty="0" smtClean="0"/>
              <a:t>styles</a:t>
            </a:r>
            <a:endParaRPr lang="cs-CZ" dirty="0" smtClean="0"/>
          </a:p>
          <a:p>
            <a:pPr>
              <a:buFontTx/>
              <a:buChar char="-"/>
            </a:pPr>
            <a:r>
              <a:rPr lang="en-US" dirty="0" smtClean="0"/>
              <a:t>placing </a:t>
            </a:r>
            <a:r>
              <a:rPr lang="en-US" dirty="0"/>
              <a:t>the teacher as a facilitator of learning for individuals</a:t>
            </a:r>
            <a:endParaRPr lang="cs-CZ" dirty="0"/>
          </a:p>
          <a:p>
            <a:pPr lvl="1">
              <a:buFontTx/>
              <a:buChar char="-"/>
            </a:pPr>
            <a:endParaRPr lang="cs-CZ" dirty="0" smtClean="0"/>
          </a:p>
          <a:p>
            <a:pPr>
              <a:buFontTx/>
              <a:buChar char="-"/>
            </a:pPr>
            <a:endParaRPr lang="cs-CZ" dirty="0" smtClean="0"/>
          </a:p>
          <a:p>
            <a:pPr>
              <a:buFontTx/>
              <a:buChar char="-"/>
            </a:pPr>
            <a:endParaRPr lang="cs-CZ" dirty="0" smtClean="0"/>
          </a:p>
          <a:p>
            <a:pPr>
              <a:buFontTx/>
              <a:buChar char="-"/>
            </a:pPr>
            <a:endParaRPr lang="cs-CZ" dirty="0"/>
          </a:p>
        </p:txBody>
      </p:sp>
      <p:pic>
        <p:nvPicPr>
          <p:cNvPr id="4" name="Obrázek 3"/>
          <p:cNvPicPr>
            <a:picLocks noChangeAspect="1"/>
          </p:cNvPicPr>
          <p:nvPr/>
        </p:nvPicPr>
        <p:blipFill>
          <a:blip r:embed="rId2"/>
          <a:stretch>
            <a:fillRect/>
          </a:stretch>
        </p:blipFill>
        <p:spPr>
          <a:xfrm>
            <a:off x="9481224" y="1438781"/>
            <a:ext cx="2495550" cy="3638550"/>
          </a:xfrm>
          <a:prstGeom prst="rect">
            <a:avLst/>
          </a:prstGeom>
        </p:spPr>
      </p:pic>
      <p:sp>
        <p:nvSpPr>
          <p:cNvPr id="5" name="TextovéPole 4"/>
          <p:cNvSpPr txBox="1"/>
          <p:nvPr/>
        </p:nvSpPr>
        <p:spPr>
          <a:xfrm>
            <a:off x="9641983" y="5295088"/>
            <a:ext cx="2550017" cy="369332"/>
          </a:xfrm>
          <a:prstGeom prst="rect">
            <a:avLst/>
          </a:prstGeom>
          <a:noFill/>
        </p:spPr>
        <p:txBody>
          <a:bodyPr wrap="square" rtlCol="0">
            <a:spAutoFit/>
          </a:bodyPr>
          <a:lstStyle/>
          <a:p>
            <a:r>
              <a:rPr lang="en-US" b="1" dirty="0"/>
              <a:t>Carl Ransom Rogers</a:t>
            </a:r>
            <a:endParaRPr lang="cs-CZ" dirty="0"/>
          </a:p>
        </p:txBody>
      </p:sp>
    </p:spTree>
    <p:extLst>
      <p:ext uri="{BB962C8B-B14F-4D97-AF65-F5344CB8AC3E}">
        <p14:creationId xmlns:p14="http://schemas.microsoft.com/office/powerpoint/2010/main" val="1367451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Structural </a:t>
            </a:r>
            <a:r>
              <a:rPr lang="cs-CZ" dirty="0"/>
              <a:t>A</a:t>
            </a:r>
            <a:r>
              <a:rPr lang="en-US" dirty="0" err="1" smtClean="0"/>
              <a:t>rrangements</a:t>
            </a:r>
            <a:r>
              <a:rPr lang="cs-CZ" dirty="0" smtClean="0"/>
              <a:t> </a:t>
            </a:r>
            <a:r>
              <a:rPr lang="cs-CZ" dirty="0" err="1" smtClean="0"/>
              <a:t>of</a:t>
            </a:r>
            <a:r>
              <a:rPr lang="cs-CZ" dirty="0" smtClean="0"/>
              <a:t> </a:t>
            </a:r>
            <a:r>
              <a:rPr lang="cs-CZ" dirty="0" err="1"/>
              <a:t>C</a:t>
            </a:r>
            <a:r>
              <a:rPr lang="cs-CZ" dirty="0" err="1" smtClean="0"/>
              <a:t>hildhood</a:t>
            </a:r>
            <a:endParaRPr lang="cs-CZ" dirty="0"/>
          </a:p>
        </p:txBody>
      </p:sp>
      <p:sp>
        <p:nvSpPr>
          <p:cNvPr id="3" name="Zástupný symbol pro obsah 2"/>
          <p:cNvSpPr>
            <a:spLocks noGrp="1"/>
          </p:cNvSpPr>
          <p:nvPr>
            <p:ph idx="1"/>
          </p:nvPr>
        </p:nvSpPr>
        <p:spPr/>
        <p:txBody>
          <a:bodyPr>
            <a:normAutofit fontScale="92500" lnSpcReduction="10000"/>
          </a:bodyPr>
          <a:lstStyle/>
          <a:p>
            <a:pPr>
              <a:buFont typeface="Arial" panose="020B0604020202020204" pitchFamily="34" charset="0"/>
              <a:buChar char="•"/>
            </a:pPr>
            <a:r>
              <a:rPr lang="cs-CZ" dirty="0" err="1" smtClean="0"/>
              <a:t>Social</a:t>
            </a:r>
            <a:r>
              <a:rPr lang="cs-CZ" dirty="0" smtClean="0"/>
              <a:t> and </a:t>
            </a:r>
            <a:r>
              <a:rPr lang="cs-CZ" dirty="0" err="1" smtClean="0"/>
              <a:t>cultural</a:t>
            </a:r>
            <a:r>
              <a:rPr lang="cs-CZ" dirty="0" smtClean="0"/>
              <a:t> background</a:t>
            </a:r>
          </a:p>
          <a:p>
            <a:pPr>
              <a:buFont typeface="Arial" panose="020B0604020202020204" pitchFamily="34" charset="0"/>
              <a:buChar char="•"/>
            </a:pPr>
            <a:r>
              <a:rPr lang="cs-CZ" dirty="0" err="1" smtClean="0"/>
              <a:t>Social</a:t>
            </a:r>
            <a:r>
              <a:rPr lang="cs-CZ" dirty="0" smtClean="0"/>
              <a:t> and </a:t>
            </a:r>
            <a:r>
              <a:rPr lang="cs-CZ" dirty="0" err="1" smtClean="0"/>
              <a:t>cultural</a:t>
            </a:r>
            <a:r>
              <a:rPr lang="cs-CZ" dirty="0" smtClean="0"/>
              <a:t> </a:t>
            </a:r>
            <a:r>
              <a:rPr lang="cs-CZ" dirty="0" err="1" smtClean="0"/>
              <a:t>capital</a:t>
            </a:r>
            <a:endParaRPr lang="cs-CZ" dirty="0" smtClean="0"/>
          </a:p>
          <a:p>
            <a:pPr>
              <a:buFont typeface="Arial" panose="020B0604020202020204" pitchFamily="34" charset="0"/>
              <a:buChar char="•"/>
            </a:pPr>
            <a:r>
              <a:rPr lang="cs-CZ" dirty="0" smtClean="0"/>
              <a:t>Gender</a:t>
            </a:r>
          </a:p>
          <a:p>
            <a:pPr>
              <a:buFont typeface="Arial" panose="020B0604020202020204" pitchFamily="34" charset="0"/>
              <a:buChar char="•"/>
            </a:pPr>
            <a:r>
              <a:rPr lang="cs-CZ" dirty="0" err="1" smtClean="0"/>
              <a:t>Race</a:t>
            </a:r>
            <a:endParaRPr lang="cs-CZ" dirty="0" smtClean="0"/>
          </a:p>
          <a:p>
            <a:pPr>
              <a:buFont typeface="Arial" panose="020B0604020202020204" pitchFamily="34" charset="0"/>
              <a:buChar char="•"/>
            </a:pPr>
            <a:r>
              <a:rPr lang="cs-CZ" dirty="0" err="1" smtClean="0"/>
              <a:t>Ethnicity</a:t>
            </a:r>
            <a:endParaRPr lang="cs-CZ" dirty="0" smtClean="0"/>
          </a:p>
          <a:p>
            <a:pPr>
              <a:buFont typeface="Arial" panose="020B0604020202020204" pitchFamily="34" charset="0"/>
              <a:buChar char="•"/>
            </a:pPr>
            <a:endParaRPr lang="cs-CZ" dirty="0"/>
          </a:p>
          <a:p>
            <a:r>
              <a:rPr lang="en-US" dirty="0" smtClean="0"/>
              <a:t>Structural </a:t>
            </a:r>
            <a:r>
              <a:rPr lang="en-US" dirty="0"/>
              <a:t>arrangements of these categories will affect the nature of childhood (</a:t>
            </a:r>
            <a:r>
              <a:rPr lang="en-US" dirty="0" err="1"/>
              <a:t>Corsaro</a:t>
            </a:r>
            <a:r>
              <a:rPr lang="en-US" dirty="0"/>
              <a:t>, 2015). </a:t>
            </a:r>
            <a:endParaRPr lang="cs-CZ" dirty="0" smtClean="0"/>
          </a:p>
          <a:p>
            <a:r>
              <a:rPr lang="cs-CZ" dirty="0" err="1" smtClean="0"/>
              <a:t>Family</a:t>
            </a:r>
            <a:r>
              <a:rPr lang="en-US" dirty="0" smtClean="0"/>
              <a:t> </a:t>
            </a:r>
            <a:r>
              <a:rPr lang="en-US" dirty="0"/>
              <a:t>provides the basis for its race, cultural and social capital, family traditions and social status. </a:t>
            </a:r>
            <a:endParaRPr lang="cs-CZ" dirty="0"/>
          </a:p>
          <a:p>
            <a:r>
              <a:rPr lang="en-US" dirty="0" smtClean="0"/>
              <a:t>During </a:t>
            </a:r>
            <a:r>
              <a:rPr lang="en-US" dirty="0"/>
              <a:t>adolescence, the child can emancipate itself from some of the family’s characteristics, but not from all (</a:t>
            </a:r>
            <a:r>
              <a:rPr lang="en-US" dirty="0" err="1"/>
              <a:t>Allport</a:t>
            </a:r>
            <a:r>
              <a:rPr lang="en-US" dirty="0"/>
              <a:t>, 1958). </a:t>
            </a:r>
            <a:endParaRPr lang="cs-CZ" dirty="0"/>
          </a:p>
        </p:txBody>
      </p:sp>
    </p:spTree>
    <p:extLst>
      <p:ext uri="{BB962C8B-B14F-4D97-AF65-F5344CB8AC3E}">
        <p14:creationId xmlns:p14="http://schemas.microsoft.com/office/powerpoint/2010/main" val="3857847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a:t>
            </a:r>
            <a:r>
              <a:rPr lang="cs-CZ" dirty="0" smtClean="0"/>
              <a:t> and </a:t>
            </a:r>
            <a:r>
              <a:rPr lang="cs-CZ" dirty="0" err="1" smtClean="0"/>
              <a:t>cultural</a:t>
            </a:r>
            <a:r>
              <a:rPr lang="cs-CZ" dirty="0" smtClean="0"/>
              <a:t> background</a:t>
            </a:r>
            <a:endParaRPr lang="cs-CZ" dirty="0"/>
          </a:p>
        </p:txBody>
      </p:sp>
      <p:sp>
        <p:nvSpPr>
          <p:cNvPr id="3" name="Zástupný symbol pro obsah 2"/>
          <p:cNvSpPr>
            <a:spLocks noGrp="1"/>
          </p:cNvSpPr>
          <p:nvPr>
            <p:ph idx="1"/>
          </p:nvPr>
        </p:nvSpPr>
        <p:spPr/>
        <p:txBody>
          <a:bodyPr>
            <a:normAutofit/>
          </a:bodyPr>
          <a:lstStyle/>
          <a:p>
            <a:r>
              <a:rPr lang="cs-CZ" b="1" dirty="0"/>
              <a:t>James S. </a:t>
            </a:r>
            <a:r>
              <a:rPr lang="cs-CZ" b="1" dirty="0" err="1"/>
              <a:t>Coleman</a:t>
            </a:r>
            <a:r>
              <a:rPr lang="cs-CZ" b="1" dirty="0"/>
              <a:t> (</a:t>
            </a:r>
            <a:r>
              <a:rPr lang="cs-CZ" b="1" dirty="0" smtClean="0"/>
              <a:t>1926–1995): </a:t>
            </a:r>
          </a:p>
          <a:p>
            <a:r>
              <a:rPr lang="cs-CZ" dirty="0" smtClean="0"/>
              <a:t>- d</a:t>
            </a:r>
            <a:r>
              <a:rPr lang="en-US" dirty="0" err="1" smtClean="0"/>
              <a:t>ifferential</a:t>
            </a:r>
            <a:r>
              <a:rPr lang="en-US" dirty="0" smtClean="0"/>
              <a:t> </a:t>
            </a:r>
            <a:r>
              <a:rPr lang="en-US" dirty="0"/>
              <a:t>achievement of poor children attending private, Catholic, and public schools</a:t>
            </a:r>
          </a:p>
          <a:p>
            <a:endParaRPr lang="cs-CZ" dirty="0" smtClean="0"/>
          </a:p>
          <a:p>
            <a:r>
              <a:rPr lang="en-US" dirty="0" smtClean="0"/>
              <a:t>Catholic </a:t>
            </a:r>
            <a:r>
              <a:rPr lang="en-US" dirty="0"/>
              <a:t>high schools possessed more "social </a:t>
            </a:r>
            <a:r>
              <a:rPr lang="en-US" dirty="0" smtClean="0"/>
              <a:t>capital„</a:t>
            </a:r>
            <a:r>
              <a:rPr lang="cs-CZ" dirty="0" smtClean="0"/>
              <a:t>.</a:t>
            </a:r>
          </a:p>
          <a:p>
            <a:r>
              <a:rPr lang="cs-CZ" dirty="0"/>
              <a:t>E</a:t>
            </a:r>
            <a:r>
              <a:rPr lang="en-US" dirty="0" err="1" smtClean="0"/>
              <a:t>xplained</a:t>
            </a:r>
            <a:r>
              <a:rPr lang="en-US" dirty="0" smtClean="0"/>
              <a:t> </a:t>
            </a:r>
            <a:r>
              <a:rPr lang="en-US" dirty="0"/>
              <a:t>the importance of social cohesion that has diminished with social progress.</a:t>
            </a:r>
            <a:br>
              <a:rPr lang="en-US" dirty="0"/>
            </a:br>
            <a:r>
              <a:rPr lang="en-US" dirty="0"/>
              <a:t/>
            </a:r>
            <a:br>
              <a:rPr lang="en-US" dirty="0"/>
            </a:br>
            <a:endParaRPr lang="cs-CZ" dirty="0"/>
          </a:p>
        </p:txBody>
      </p:sp>
    </p:spTree>
    <p:extLst>
      <p:ext uri="{BB962C8B-B14F-4D97-AF65-F5344CB8AC3E}">
        <p14:creationId xmlns:p14="http://schemas.microsoft.com/office/powerpoint/2010/main" val="113589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a:t>
            </a:r>
            <a:r>
              <a:rPr lang="cs-CZ" dirty="0" smtClean="0"/>
              <a:t> </a:t>
            </a:r>
            <a:r>
              <a:rPr lang="cs-CZ" dirty="0" err="1" smtClean="0"/>
              <a:t>capital</a:t>
            </a:r>
            <a:endParaRPr lang="cs-CZ" dirty="0"/>
          </a:p>
        </p:txBody>
      </p:sp>
      <p:sp>
        <p:nvSpPr>
          <p:cNvPr id="3" name="Zástupný symbol pro obsah 2"/>
          <p:cNvSpPr>
            <a:spLocks noGrp="1"/>
          </p:cNvSpPr>
          <p:nvPr>
            <p:ph idx="1"/>
          </p:nvPr>
        </p:nvSpPr>
        <p:spPr/>
        <p:txBody>
          <a:bodyPr/>
          <a:lstStyle/>
          <a:p>
            <a:pPr>
              <a:buFont typeface="Arial" panose="020B0604020202020204" pitchFamily="34" charset="0"/>
              <a:buChar char="•"/>
            </a:pPr>
            <a:r>
              <a:rPr lang="en-US" dirty="0"/>
              <a:t>Social capital is the sum of the resources, actual or virtual, that accrue to </a:t>
            </a:r>
            <a:r>
              <a:rPr lang="en-US" dirty="0" smtClean="0"/>
              <a:t>an</a:t>
            </a:r>
            <a:r>
              <a:rPr lang="cs-CZ" dirty="0" smtClean="0"/>
              <a:t> </a:t>
            </a:r>
            <a:r>
              <a:rPr lang="en-US" dirty="0" smtClean="0"/>
              <a:t>individual </a:t>
            </a:r>
            <a:r>
              <a:rPr lang="en-US" dirty="0"/>
              <a:t>or a group by virtue of possessing a durable network of more or </a:t>
            </a:r>
            <a:r>
              <a:rPr lang="en-US" dirty="0" smtClean="0"/>
              <a:t>less</a:t>
            </a:r>
            <a:r>
              <a:rPr lang="cs-CZ" dirty="0" smtClean="0"/>
              <a:t> </a:t>
            </a:r>
            <a:r>
              <a:rPr lang="en-US" dirty="0" smtClean="0"/>
              <a:t>institutionalized </a:t>
            </a:r>
            <a:r>
              <a:rPr lang="en-US" dirty="0"/>
              <a:t>relationships of mutual acquaintance and recognition</a:t>
            </a:r>
            <a:r>
              <a:rPr lang="en-US" dirty="0" smtClean="0"/>
              <a:t>.</a:t>
            </a:r>
            <a:r>
              <a:rPr lang="cs-CZ" dirty="0" smtClean="0"/>
              <a:t> </a:t>
            </a:r>
            <a:r>
              <a:rPr lang="en-US" dirty="0" smtClean="0"/>
              <a:t>(Bourdieu) </a:t>
            </a:r>
            <a:endParaRPr lang="cs-CZ" dirty="0" smtClean="0"/>
          </a:p>
          <a:p>
            <a:pPr marL="0" indent="0">
              <a:buNone/>
            </a:pPr>
            <a:endParaRPr lang="cs-CZ" dirty="0" smtClean="0"/>
          </a:p>
          <a:p>
            <a:pPr>
              <a:buFont typeface="Arial" panose="020B0604020202020204" pitchFamily="34" charset="0"/>
              <a:buChar char="•"/>
            </a:pPr>
            <a:r>
              <a:rPr lang="en-US" dirty="0"/>
              <a:t>‘It’s not what you know, it’s who you know</a:t>
            </a:r>
            <a:r>
              <a:rPr lang="en-US" dirty="0" smtClean="0"/>
              <a:t>’</a:t>
            </a:r>
            <a:r>
              <a:rPr lang="cs-CZ" dirty="0" smtClean="0"/>
              <a:t>,</a:t>
            </a:r>
          </a:p>
          <a:p>
            <a:pPr>
              <a:buFont typeface="Arial" panose="020B0604020202020204" pitchFamily="34" charset="0"/>
              <a:buChar char="•"/>
            </a:pPr>
            <a:endParaRPr lang="cs-CZ" dirty="0"/>
          </a:p>
          <a:p>
            <a:pPr>
              <a:buFont typeface="Arial" panose="020B0604020202020204" pitchFamily="34" charset="0"/>
              <a:buChar char="•"/>
            </a:pPr>
            <a:r>
              <a:rPr lang="en-US" dirty="0"/>
              <a:t>Coleman’s approach leads to a broader view of social capital, where it is not seen only as stock held by powerful elites, but notes its value for all kinds of communities, including the powerless and </a:t>
            </a:r>
            <a:r>
              <a:rPr lang="en-US" dirty="0" err="1"/>
              <a:t>marginalised</a:t>
            </a:r>
            <a:r>
              <a:rPr lang="en-US" dirty="0"/>
              <a:t>.</a:t>
            </a:r>
            <a:endParaRPr lang="cs-CZ" dirty="0"/>
          </a:p>
        </p:txBody>
      </p:sp>
    </p:spTree>
    <p:extLst>
      <p:ext uri="{BB962C8B-B14F-4D97-AF65-F5344CB8AC3E}">
        <p14:creationId xmlns:p14="http://schemas.microsoft.com/office/powerpoint/2010/main" val="1321748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Cultural</a:t>
            </a:r>
            <a:r>
              <a:rPr lang="cs-CZ" dirty="0" smtClean="0"/>
              <a:t> </a:t>
            </a:r>
            <a:r>
              <a:rPr lang="cs-CZ" dirty="0" err="1" smtClean="0"/>
              <a:t>capital</a:t>
            </a:r>
            <a:endParaRPr lang="cs-CZ" dirty="0"/>
          </a:p>
        </p:txBody>
      </p:sp>
      <p:sp>
        <p:nvSpPr>
          <p:cNvPr id="3" name="Zástupný symbol pro obsah 2"/>
          <p:cNvSpPr>
            <a:spLocks noGrp="1"/>
          </p:cNvSpPr>
          <p:nvPr>
            <p:ph idx="1"/>
          </p:nvPr>
        </p:nvSpPr>
        <p:spPr/>
        <p:txBody>
          <a:bodyPr/>
          <a:lstStyle/>
          <a:p>
            <a:r>
              <a:rPr lang="cs-CZ" dirty="0" smtClean="0"/>
              <a:t>N</a:t>
            </a:r>
            <a:r>
              <a:rPr lang="en-US" dirty="0" smtClean="0"/>
              <a:t>on-financial </a:t>
            </a:r>
            <a:r>
              <a:rPr lang="en-US" dirty="0"/>
              <a:t>social assets that promote social mobility beyond economic means. Examples can include education, intellect, style of speech, dress, or physical appearance</a:t>
            </a:r>
            <a:r>
              <a:rPr lang="en-US" dirty="0" smtClean="0"/>
              <a:t>.</a:t>
            </a:r>
            <a:endParaRPr lang="cs-CZ" dirty="0" smtClean="0"/>
          </a:p>
          <a:p>
            <a:endParaRPr lang="cs-CZ" dirty="0"/>
          </a:p>
          <a:p>
            <a:r>
              <a:rPr lang="cs-CZ" dirty="0"/>
              <a:t>F</a:t>
            </a:r>
            <a:r>
              <a:rPr lang="en-US" dirty="0" err="1" smtClean="0"/>
              <a:t>orms</a:t>
            </a:r>
            <a:r>
              <a:rPr lang="en-US" dirty="0" smtClean="0"/>
              <a:t> </a:t>
            </a:r>
            <a:r>
              <a:rPr lang="en-US" dirty="0"/>
              <a:t>of knowledge, skills, education, and advantages that a person has, which give them a higher status in society. Parents provide their children with cultural capital by transmitting the attitudes and knowledge needed to succeed in the current educational system.</a:t>
            </a:r>
            <a:endParaRPr lang="cs-CZ" dirty="0"/>
          </a:p>
        </p:txBody>
      </p:sp>
    </p:spTree>
    <p:extLst>
      <p:ext uri="{BB962C8B-B14F-4D97-AF65-F5344CB8AC3E}">
        <p14:creationId xmlns:p14="http://schemas.microsoft.com/office/powerpoint/2010/main" val="340260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t>
            </a:r>
            <a:r>
              <a:rPr lang="cs-CZ" dirty="0" err="1"/>
              <a:t>social</a:t>
            </a:r>
            <a:r>
              <a:rPr lang="cs-CZ" dirty="0"/>
              <a:t> </a:t>
            </a:r>
            <a:r>
              <a:rPr lang="cs-CZ" dirty="0" err="1"/>
              <a:t>backgound</a:t>
            </a:r>
            <a:r>
              <a:rPr lang="cs-CZ" dirty="0"/>
              <a:t> </a:t>
            </a:r>
            <a:r>
              <a:rPr lang="cs-CZ" dirty="0" err="1"/>
              <a:t>matters</a:t>
            </a:r>
            <a:r>
              <a:rPr lang="cs-CZ" dirty="0"/>
              <a:t> </a:t>
            </a:r>
            <a:r>
              <a:rPr lang="cs-CZ" dirty="0" err="1"/>
              <a:t>at</a:t>
            </a:r>
            <a:r>
              <a:rPr lang="cs-CZ" dirty="0"/>
              <a:t> </a:t>
            </a:r>
            <a:r>
              <a:rPr lang="cs-CZ" dirty="0" err="1"/>
              <a:t>school</a:t>
            </a:r>
            <a:r>
              <a:rPr lang="cs-CZ" dirty="0"/>
              <a:t>?</a:t>
            </a:r>
            <a:r>
              <a:rPr lang="cs-CZ" dirty="0" smtClean="0"/>
              <a:t> </a:t>
            </a:r>
            <a:endParaRPr lang="cs-CZ" dirty="0"/>
          </a:p>
        </p:txBody>
      </p:sp>
      <p:sp>
        <p:nvSpPr>
          <p:cNvPr id="3" name="Zástupný symbol pro obsah 2"/>
          <p:cNvSpPr>
            <a:spLocks noGrp="1"/>
          </p:cNvSpPr>
          <p:nvPr>
            <p:ph idx="1"/>
          </p:nvPr>
        </p:nvSpPr>
        <p:spPr/>
        <p:txBody>
          <a:bodyPr/>
          <a:lstStyle/>
          <a:p>
            <a:r>
              <a:rPr lang="en-US" dirty="0" smtClean="0"/>
              <a:t>Bourdieu </a:t>
            </a:r>
            <a:r>
              <a:rPr lang="en-US" dirty="0"/>
              <a:t>(1998) points out that school contributes to the continuation and transfer of cultural capital division and thus also social space structure. It maintains existing order, namely the distance between pupils with various volumes of cultural </a:t>
            </a:r>
            <a:r>
              <a:rPr lang="en-US" dirty="0" smtClean="0"/>
              <a:t>capital</a:t>
            </a:r>
            <a:r>
              <a:rPr lang="cs-CZ" dirty="0" smtClean="0"/>
              <a:t>. </a:t>
            </a:r>
            <a:endParaRPr lang="cs-CZ" dirty="0"/>
          </a:p>
        </p:txBody>
      </p:sp>
    </p:spTree>
    <p:extLst>
      <p:ext uri="{BB962C8B-B14F-4D97-AF65-F5344CB8AC3E}">
        <p14:creationId xmlns:p14="http://schemas.microsoft.com/office/powerpoint/2010/main" val="26838694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social</a:t>
            </a:r>
            <a:r>
              <a:rPr lang="cs-CZ" dirty="0"/>
              <a:t> </a:t>
            </a:r>
            <a:r>
              <a:rPr lang="cs-CZ" dirty="0" err="1" smtClean="0"/>
              <a:t>backgound</a:t>
            </a:r>
            <a:r>
              <a:rPr lang="cs-CZ" dirty="0" smtClean="0"/>
              <a:t> </a:t>
            </a:r>
            <a:r>
              <a:rPr lang="cs-CZ" dirty="0" err="1" smtClean="0"/>
              <a:t>matters</a:t>
            </a:r>
            <a:r>
              <a:rPr lang="cs-CZ" dirty="0" smtClean="0"/>
              <a:t> </a:t>
            </a:r>
            <a:r>
              <a:rPr lang="cs-CZ" dirty="0" err="1" smtClean="0"/>
              <a:t>at</a:t>
            </a:r>
            <a:r>
              <a:rPr lang="cs-CZ" dirty="0" smtClean="0"/>
              <a:t> </a:t>
            </a:r>
            <a:r>
              <a:rPr lang="cs-CZ" dirty="0" err="1" smtClean="0"/>
              <a:t>school</a:t>
            </a:r>
            <a:r>
              <a:rPr lang="cs-CZ" dirty="0" smtClean="0"/>
              <a:t>?</a:t>
            </a:r>
            <a:endParaRPr lang="cs-CZ" dirty="0"/>
          </a:p>
        </p:txBody>
      </p:sp>
      <p:sp>
        <p:nvSpPr>
          <p:cNvPr id="3" name="Zástupný symbol pro obsah 2"/>
          <p:cNvSpPr>
            <a:spLocks noGrp="1"/>
          </p:cNvSpPr>
          <p:nvPr>
            <p:ph idx="1"/>
          </p:nvPr>
        </p:nvSpPr>
        <p:spPr/>
        <p:txBody>
          <a:bodyPr>
            <a:normAutofit/>
          </a:bodyPr>
          <a:lstStyle/>
          <a:p>
            <a:r>
              <a:rPr lang="cs-CZ" dirty="0"/>
              <a:t>Basil </a:t>
            </a:r>
            <a:r>
              <a:rPr lang="cs-CZ" dirty="0" err="1" smtClean="0"/>
              <a:t>Bernstein</a:t>
            </a:r>
            <a:r>
              <a:rPr lang="cs-CZ" dirty="0" smtClean="0"/>
              <a:t>: </a:t>
            </a:r>
            <a:r>
              <a:rPr lang="cs-CZ" dirty="0" err="1" smtClean="0">
                <a:hlinkClick r:id="rId2"/>
              </a:rPr>
              <a:t>Theory</a:t>
            </a:r>
            <a:r>
              <a:rPr lang="cs-CZ" dirty="0" smtClean="0">
                <a:hlinkClick r:id="rId2"/>
              </a:rPr>
              <a:t> </a:t>
            </a:r>
            <a:r>
              <a:rPr lang="cs-CZ" dirty="0" err="1">
                <a:hlinkClick r:id="rId2"/>
              </a:rPr>
              <a:t>of</a:t>
            </a:r>
            <a:r>
              <a:rPr lang="cs-CZ" dirty="0">
                <a:hlinkClick r:id="rId2"/>
              </a:rPr>
              <a:t> </a:t>
            </a:r>
            <a:r>
              <a:rPr lang="cs-CZ" dirty="0" err="1">
                <a:hlinkClick r:id="rId2"/>
              </a:rPr>
              <a:t>language</a:t>
            </a:r>
            <a:r>
              <a:rPr lang="cs-CZ" dirty="0">
                <a:hlinkClick r:id="rId2"/>
              </a:rPr>
              <a:t> </a:t>
            </a:r>
            <a:r>
              <a:rPr lang="cs-CZ" dirty="0" err="1" smtClean="0">
                <a:hlinkClick r:id="rId2"/>
              </a:rPr>
              <a:t>code</a:t>
            </a:r>
            <a:endParaRPr lang="cs-CZ" dirty="0" smtClean="0"/>
          </a:p>
          <a:p>
            <a:r>
              <a:rPr lang="en-US" b="1" dirty="0"/>
              <a:t>Elaborated code and restricted </a:t>
            </a:r>
            <a:r>
              <a:rPr lang="en-US" b="1" dirty="0" smtClean="0"/>
              <a:t>code</a:t>
            </a:r>
            <a:endParaRPr lang="cs-CZ" dirty="0" smtClean="0"/>
          </a:p>
          <a:p>
            <a:r>
              <a:rPr lang="en-US" dirty="0"/>
              <a:t>There are two factors which contribute to the development of either an elaborated or restricted </a:t>
            </a:r>
            <a:r>
              <a:rPr lang="en-US" dirty="0" smtClean="0"/>
              <a:t>code: </a:t>
            </a:r>
            <a:endParaRPr lang="cs-CZ" dirty="0" smtClean="0"/>
          </a:p>
          <a:p>
            <a:pPr>
              <a:buFont typeface="Arial" panose="020B0604020202020204" pitchFamily="34" charset="0"/>
              <a:buChar char="•"/>
            </a:pPr>
            <a:r>
              <a:rPr lang="en-US" dirty="0" smtClean="0"/>
              <a:t>the </a:t>
            </a:r>
            <a:r>
              <a:rPr lang="en-US" dirty="0"/>
              <a:t>nature of the </a:t>
            </a:r>
            <a:r>
              <a:rPr lang="en-US" dirty="0" err="1"/>
              <a:t>socialising</a:t>
            </a:r>
            <a:r>
              <a:rPr lang="en-US" dirty="0"/>
              <a:t> agencies (family, peer group, school, work) </a:t>
            </a:r>
            <a:endParaRPr lang="cs-CZ" dirty="0" smtClean="0"/>
          </a:p>
          <a:p>
            <a:pPr>
              <a:buFont typeface="Arial" panose="020B0604020202020204" pitchFamily="34" charset="0"/>
              <a:buChar char="•"/>
            </a:pPr>
            <a:r>
              <a:rPr lang="en-US" dirty="0" smtClean="0"/>
              <a:t>the </a:t>
            </a:r>
            <a:r>
              <a:rPr lang="en-US" dirty="0"/>
              <a:t>values within the system. </a:t>
            </a:r>
            <a:endParaRPr lang="cs-CZ" dirty="0" smtClean="0"/>
          </a:p>
          <a:p>
            <a:endParaRPr lang="cs-CZ" dirty="0" smtClean="0"/>
          </a:p>
          <a:p>
            <a:r>
              <a:rPr lang="en-US" dirty="0" smtClean="0"/>
              <a:t>According </a:t>
            </a:r>
            <a:r>
              <a:rPr lang="en-US" dirty="0"/>
              <a:t>to Bernstein (1971), “The orientation towards these codes may be governed entirely by the form of the social relation, or more generally by the quality of the social structure” (p. 135).</a:t>
            </a:r>
            <a:endParaRPr lang="cs-CZ" dirty="0"/>
          </a:p>
        </p:txBody>
      </p:sp>
    </p:spTree>
    <p:extLst>
      <p:ext uri="{BB962C8B-B14F-4D97-AF65-F5344CB8AC3E}">
        <p14:creationId xmlns:p14="http://schemas.microsoft.com/office/powerpoint/2010/main" val="1526937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Final</a:t>
            </a:r>
            <a:r>
              <a:rPr lang="cs-CZ" dirty="0" smtClean="0"/>
              <a:t> </a:t>
            </a:r>
            <a:r>
              <a:rPr lang="cs-CZ" dirty="0" err="1" smtClean="0"/>
              <a:t>exam</a:t>
            </a:r>
            <a:endParaRPr lang="cs-CZ" dirty="0"/>
          </a:p>
        </p:txBody>
      </p:sp>
      <p:sp>
        <p:nvSpPr>
          <p:cNvPr id="3" name="Zástupný symbol pro obsah 2"/>
          <p:cNvSpPr>
            <a:spLocks noGrp="1"/>
          </p:cNvSpPr>
          <p:nvPr>
            <p:ph idx="1"/>
          </p:nvPr>
        </p:nvSpPr>
        <p:spPr/>
        <p:txBody>
          <a:bodyPr/>
          <a:lstStyle/>
          <a:p>
            <a:r>
              <a:rPr lang="cs-CZ" b="1" dirty="0" smtClean="0"/>
              <a:t>SZ6600 + SZ6626</a:t>
            </a:r>
          </a:p>
          <a:p>
            <a:r>
              <a:rPr lang="cs-CZ" dirty="0" smtClean="0"/>
              <a:t>Test – </a:t>
            </a:r>
            <a:r>
              <a:rPr lang="cs-CZ" dirty="0" err="1" smtClean="0"/>
              <a:t>includes</a:t>
            </a:r>
            <a:r>
              <a:rPr lang="cs-CZ" dirty="0" smtClean="0"/>
              <a:t> </a:t>
            </a:r>
            <a:r>
              <a:rPr lang="cs-CZ" dirty="0" err="1" smtClean="0"/>
              <a:t>Education</a:t>
            </a:r>
            <a:r>
              <a:rPr lang="cs-CZ" dirty="0" smtClean="0"/>
              <a:t> and Psychology</a:t>
            </a:r>
          </a:p>
          <a:p>
            <a:endParaRPr lang="cs-CZ" dirty="0"/>
          </a:p>
          <a:p>
            <a:r>
              <a:rPr lang="cs-CZ" b="1" dirty="0" smtClean="0"/>
              <a:t>SZ6626</a:t>
            </a:r>
          </a:p>
          <a:p>
            <a:r>
              <a:rPr lang="cs-CZ" dirty="0" smtClean="0"/>
              <a:t>- </a:t>
            </a:r>
            <a:r>
              <a:rPr lang="cs-CZ" dirty="0" err="1" smtClean="0"/>
              <a:t>Essay</a:t>
            </a:r>
            <a:r>
              <a:rPr lang="cs-CZ" dirty="0" smtClean="0"/>
              <a:t> – </a:t>
            </a:r>
            <a:r>
              <a:rPr lang="cs-CZ" dirty="0" err="1" smtClean="0"/>
              <a:t>how</a:t>
            </a:r>
            <a:r>
              <a:rPr lang="cs-CZ" dirty="0" smtClean="0"/>
              <a:t> do I </a:t>
            </a:r>
            <a:r>
              <a:rPr lang="cs-CZ" dirty="0" err="1" smtClean="0"/>
              <a:t>imagine</a:t>
            </a:r>
            <a:r>
              <a:rPr lang="cs-CZ" dirty="0" smtClean="0"/>
              <a:t> a </a:t>
            </a:r>
            <a:r>
              <a:rPr lang="cs-CZ" dirty="0" err="1" smtClean="0"/>
              <a:t>good</a:t>
            </a:r>
            <a:r>
              <a:rPr lang="cs-CZ" dirty="0" smtClean="0"/>
              <a:t> </a:t>
            </a:r>
            <a:r>
              <a:rPr lang="cs-CZ" dirty="0" err="1" smtClean="0"/>
              <a:t>teacher</a:t>
            </a:r>
            <a:r>
              <a:rPr lang="cs-CZ" dirty="0" smtClean="0"/>
              <a:t> (1 </a:t>
            </a:r>
            <a:r>
              <a:rPr lang="cs-CZ" dirty="0" err="1" smtClean="0"/>
              <a:t>page</a:t>
            </a:r>
            <a:r>
              <a:rPr lang="cs-CZ" dirty="0" smtClean="0"/>
              <a:t>)  - </a:t>
            </a:r>
            <a:r>
              <a:rPr lang="cs-CZ" dirty="0" err="1" smtClean="0"/>
              <a:t>upload</a:t>
            </a:r>
            <a:r>
              <a:rPr lang="cs-CZ" dirty="0" smtClean="0"/>
              <a:t> in </a:t>
            </a:r>
            <a:r>
              <a:rPr lang="cs-CZ" dirty="0" err="1" smtClean="0"/>
              <a:t>Information</a:t>
            </a:r>
            <a:r>
              <a:rPr lang="cs-CZ" dirty="0" smtClean="0"/>
              <a:t> </a:t>
            </a:r>
            <a:r>
              <a:rPr lang="cs-CZ" dirty="0" err="1" smtClean="0"/>
              <a:t>system</a:t>
            </a:r>
            <a:r>
              <a:rPr lang="cs-CZ" dirty="0" smtClean="0"/>
              <a:t> </a:t>
            </a:r>
            <a:r>
              <a:rPr lang="cs-CZ" dirty="0" err="1" smtClean="0"/>
              <a:t>till</a:t>
            </a:r>
            <a:r>
              <a:rPr lang="cs-CZ" dirty="0" smtClean="0"/>
              <a:t> 13th </a:t>
            </a:r>
            <a:r>
              <a:rPr lang="cs-CZ" dirty="0" err="1" smtClean="0"/>
              <a:t>December</a:t>
            </a:r>
            <a:endParaRPr lang="cs-CZ" dirty="0" smtClean="0"/>
          </a:p>
          <a:p>
            <a:r>
              <a:rPr lang="cs-CZ" dirty="0" smtClean="0"/>
              <a:t>- </a:t>
            </a:r>
            <a:r>
              <a:rPr lang="cs-CZ" dirty="0" err="1" smtClean="0"/>
              <a:t>attendance</a:t>
            </a:r>
            <a:r>
              <a:rPr lang="cs-CZ" dirty="0" smtClean="0"/>
              <a:t> (</a:t>
            </a:r>
            <a:r>
              <a:rPr lang="cs-CZ" dirty="0" err="1" smtClean="0"/>
              <a:t>or</a:t>
            </a:r>
            <a:r>
              <a:rPr lang="cs-CZ" dirty="0" smtClean="0"/>
              <a:t> </a:t>
            </a:r>
            <a:r>
              <a:rPr lang="cs-CZ" dirty="0" err="1" smtClean="0"/>
              <a:t>substutional</a:t>
            </a:r>
            <a:r>
              <a:rPr lang="cs-CZ" dirty="0" smtClean="0"/>
              <a:t> </a:t>
            </a:r>
            <a:r>
              <a:rPr lang="cs-CZ" dirty="0" err="1" smtClean="0"/>
              <a:t>assignment</a:t>
            </a:r>
            <a:r>
              <a:rPr lang="cs-CZ" dirty="0" smtClean="0"/>
              <a:t> </a:t>
            </a:r>
            <a:r>
              <a:rPr lang="cs-CZ" dirty="0" err="1" smtClean="0"/>
              <a:t>from</a:t>
            </a:r>
            <a:r>
              <a:rPr lang="cs-CZ" dirty="0" smtClean="0"/>
              <a:t> </a:t>
            </a:r>
            <a:r>
              <a:rPr lang="cs-CZ" dirty="0" err="1" smtClean="0"/>
              <a:t>Education</a:t>
            </a:r>
            <a:r>
              <a:rPr lang="cs-CZ" dirty="0" smtClean="0"/>
              <a:t>/Psychology)</a:t>
            </a:r>
          </a:p>
          <a:p>
            <a:endParaRPr lang="cs-CZ" dirty="0"/>
          </a:p>
          <a:p>
            <a:endParaRPr lang="cs-CZ" dirty="0"/>
          </a:p>
        </p:txBody>
      </p:sp>
    </p:spTree>
    <p:extLst>
      <p:ext uri="{BB962C8B-B14F-4D97-AF65-F5344CB8AC3E}">
        <p14:creationId xmlns:p14="http://schemas.microsoft.com/office/powerpoint/2010/main" val="1792832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t>
            </a:r>
            <a:r>
              <a:rPr lang="cs-CZ" dirty="0" err="1"/>
              <a:t>social</a:t>
            </a:r>
            <a:r>
              <a:rPr lang="cs-CZ" dirty="0"/>
              <a:t> </a:t>
            </a:r>
            <a:r>
              <a:rPr lang="cs-CZ" dirty="0" err="1"/>
              <a:t>backgound</a:t>
            </a:r>
            <a:r>
              <a:rPr lang="cs-CZ" dirty="0"/>
              <a:t> </a:t>
            </a:r>
            <a:r>
              <a:rPr lang="cs-CZ" dirty="0" err="1"/>
              <a:t>matters</a:t>
            </a:r>
            <a:r>
              <a:rPr lang="cs-CZ" dirty="0"/>
              <a:t> </a:t>
            </a:r>
            <a:r>
              <a:rPr lang="cs-CZ" dirty="0" err="1"/>
              <a:t>at</a:t>
            </a:r>
            <a:r>
              <a:rPr lang="cs-CZ" dirty="0"/>
              <a:t> </a:t>
            </a:r>
            <a:r>
              <a:rPr lang="cs-CZ" dirty="0" err="1"/>
              <a:t>school</a:t>
            </a:r>
            <a:r>
              <a:rPr lang="cs-CZ" dirty="0"/>
              <a:t>?</a:t>
            </a:r>
          </a:p>
        </p:txBody>
      </p:sp>
      <p:sp>
        <p:nvSpPr>
          <p:cNvPr id="3" name="Zástupný symbol pro obsah 2"/>
          <p:cNvSpPr>
            <a:spLocks noGrp="1"/>
          </p:cNvSpPr>
          <p:nvPr>
            <p:ph idx="1"/>
          </p:nvPr>
        </p:nvSpPr>
        <p:spPr/>
        <p:txBody>
          <a:bodyPr/>
          <a:lstStyle/>
          <a:p>
            <a:r>
              <a:rPr lang="cs-CZ" b="1" dirty="0" err="1" smtClean="0"/>
              <a:t>Bernstein</a:t>
            </a:r>
            <a:r>
              <a:rPr lang="cs-CZ" b="1" dirty="0" smtClean="0"/>
              <a:t> </a:t>
            </a:r>
            <a:r>
              <a:rPr lang="cs-CZ" b="1" dirty="0"/>
              <a:t>and </a:t>
            </a:r>
            <a:r>
              <a:rPr lang="cs-CZ" b="1" dirty="0" err="1"/>
              <a:t>educational</a:t>
            </a:r>
            <a:r>
              <a:rPr lang="cs-CZ" b="1" dirty="0"/>
              <a:t> </a:t>
            </a:r>
            <a:r>
              <a:rPr lang="cs-CZ" b="1" dirty="0" err="1"/>
              <a:t>research</a:t>
            </a:r>
            <a:r>
              <a:rPr lang="cs-CZ" b="1" dirty="0"/>
              <a:t> </a:t>
            </a:r>
            <a:endParaRPr lang="cs-CZ" b="1" dirty="0" smtClean="0"/>
          </a:p>
          <a:p>
            <a:r>
              <a:rPr lang="en-US" dirty="0"/>
              <a:t>He argued that schools are the main place where students shape their own values and intuitive and practical views of the </a:t>
            </a:r>
            <a:r>
              <a:rPr lang="en-US" dirty="0" smtClean="0"/>
              <a:t>world</a:t>
            </a:r>
            <a:r>
              <a:rPr lang="cs-CZ" dirty="0" smtClean="0"/>
              <a:t>.</a:t>
            </a:r>
          </a:p>
          <a:p>
            <a:endParaRPr lang="cs-CZ" b="1" dirty="0"/>
          </a:p>
          <a:p>
            <a:r>
              <a:rPr lang="en-US" dirty="0"/>
              <a:t>Bernstein’s most recent development of his code theory </a:t>
            </a:r>
            <a:r>
              <a:rPr lang="en-US" dirty="0" smtClean="0"/>
              <a:t>can </a:t>
            </a:r>
            <a:r>
              <a:rPr lang="en-US" dirty="0"/>
              <a:t>help the educational researcher to </a:t>
            </a:r>
            <a:r>
              <a:rPr lang="en-US" dirty="0" smtClean="0"/>
              <a:t>analyze </a:t>
            </a:r>
            <a:r>
              <a:rPr lang="en-US" dirty="0"/>
              <a:t>the social processes within educational organizations</a:t>
            </a:r>
            <a:r>
              <a:rPr lang="en-US" dirty="0" smtClean="0"/>
              <a:t>.</a:t>
            </a:r>
            <a:endParaRPr lang="cs-CZ" dirty="0" smtClean="0"/>
          </a:p>
          <a:p>
            <a:endParaRPr lang="cs-CZ" b="1" dirty="0"/>
          </a:p>
          <a:p>
            <a:r>
              <a:rPr lang="en-US" b="1" dirty="0"/>
              <a:t>Bernstein’s Code Theory and the Educational </a:t>
            </a:r>
            <a:r>
              <a:rPr lang="en-US" b="1" dirty="0" smtClean="0"/>
              <a:t>Researcher</a:t>
            </a:r>
            <a:r>
              <a:rPr lang="cs-CZ" b="1" dirty="0" smtClean="0"/>
              <a:t>:</a:t>
            </a:r>
          </a:p>
          <a:p>
            <a:r>
              <a:rPr lang="cs-CZ" dirty="0"/>
              <a:t>http://citeseerx.ist.psu.edu/viewdoc/download?doi=10.1.1.674.5974&amp;rep=rep1&amp;type=pdf</a:t>
            </a:r>
          </a:p>
        </p:txBody>
      </p:sp>
    </p:spTree>
    <p:extLst>
      <p:ext uri="{BB962C8B-B14F-4D97-AF65-F5344CB8AC3E}">
        <p14:creationId xmlns:p14="http://schemas.microsoft.com/office/powerpoint/2010/main" val="2967142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Gender</a:t>
            </a:r>
            <a:endParaRPr lang="cs-CZ" dirty="0"/>
          </a:p>
        </p:txBody>
      </p:sp>
      <p:sp>
        <p:nvSpPr>
          <p:cNvPr id="3" name="Zástupný symbol pro obsah 2"/>
          <p:cNvSpPr>
            <a:spLocks noGrp="1"/>
          </p:cNvSpPr>
          <p:nvPr>
            <p:ph idx="1"/>
          </p:nvPr>
        </p:nvSpPr>
        <p:spPr/>
        <p:txBody>
          <a:bodyPr>
            <a:normAutofit fontScale="92500" lnSpcReduction="20000"/>
          </a:bodyPr>
          <a:lstStyle/>
          <a:p>
            <a:endParaRPr lang="cs-CZ" dirty="0" smtClean="0"/>
          </a:p>
          <a:p>
            <a:pPr>
              <a:buFont typeface="Arial" panose="020B0604020202020204" pitchFamily="34" charset="0"/>
              <a:buChar char="•"/>
            </a:pPr>
            <a:r>
              <a:rPr lang="cs-CZ" dirty="0" smtClean="0"/>
              <a:t> </a:t>
            </a:r>
            <a:r>
              <a:rPr lang="en-US" dirty="0" smtClean="0"/>
              <a:t>Gender </a:t>
            </a:r>
            <a:r>
              <a:rPr lang="en-US" dirty="0"/>
              <a:t>is the range of characteristics pertaining to, and differentiating between, masculinity and femininity. </a:t>
            </a: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r>
              <a:rPr lang="cs-CZ" dirty="0" smtClean="0"/>
              <a:t> </a:t>
            </a:r>
            <a:r>
              <a:rPr lang="en-US" dirty="0" smtClean="0"/>
              <a:t>Gender </a:t>
            </a:r>
            <a:r>
              <a:rPr lang="en-US" dirty="0"/>
              <a:t>is not determined biologically, as a result of sexual characteristics of either women or men, but is constructed socially.</a:t>
            </a:r>
            <a:endParaRPr lang="cs-CZ" dirty="0"/>
          </a:p>
          <a:p>
            <a:pPr>
              <a:buFont typeface="Arial" panose="020B0604020202020204" pitchFamily="34" charset="0"/>
              <a:buChar char="•"/>
            </a:pPr>
            <a:endParaRPr lang="cs-CZ" dirty="0" smtClean="0"/>
          </a:p>
          <a:p>
            <a:pPr>
              <a:buFont typeface="Arial" panose="020B0604020202020204" pitchFamily="34" charset="0"/>
              <a:buChar char="•"/>
            </a:pPr>
            <a:r>
              <a:rPr lang="cs-CZ" dirty="0" smtClean="0"/>
              <a:t> G</a:t>
            </a:r>
            <a:r>
              <a:rPr lang="en-US" dirty="0" smtClean="0"/>
              <a:t>ender </a:t>
            </a:r>
            <a:r>
              <a:rPr lang="en-US" dirty="0"/>
              <a:t>impacts a child’s experience at school across the </a:t>
            </a:r>
            <a:r>
              <a:rPr lang="en-US" dirty="0" smtClean="0"/>
              <a:t>grades</a:t>
            </a:r>
            <a:r>
              <a:rPr lang="cs-CZ" dirty="0" smtClean="0"/>
              <a:t>.</a:t>
            </a:r>
          </a:p>
          <a:p>
            <a:pPr>
              <a:buFont typeface="Arial" panose="020B0604020202020204" pitchFamily="34" charset="0"/>
              <a:buChar char="•"/>
            </a:pPr>
            <a:r>
              <a:rPr lang="cs-CZ" dirty="0" smtClean="0"/>
              <a:t> S</a:t>
            </a:r>
            <a:r>
              <a:rPr lang="en-US" dirty="0" err="1" smtClean="0"/>
              <a:t>chools</a:t>
            </a:r>
            <a:r>
              <a:rPr lang="en-US" dirty="0" smtClean="0"/>
              <a:t> </a:t>
            </a:r>
            <a:r>
              <a:rPr lang="en-US" dirty="0"/>
              <a:t>have a tremendous opportunity and responsibility to be inclusive of all students, regardless of their </a:t>
            </a:r>
            <a:r>
              <a:rPr lang="cs-CZ" dirty="0" smtClean="0"/>
              <a:t>g</a:t>
            </a:r>
            <a:r>
              <a:rPr lang="en-US" dirty="0" smtClean="0"/>
              <a:t>ender identity</a:t>
            </a:r>
            <a:r>
              <a:rPr lang="cs-CZ" dirty="0" smtClean="0"/>
              <a:t>.</a:t>
            </a:r>
          </a:p>
          <a:p>
            <a:pPr>
              <a:buFont typeface="Arial" panose="020B0604020202020204" pitchFamily="34" charset="0"/>
              <a:buChar char="•"/>
            </a:pPr>
            <a:endParaRPr lang="cs-CZ" dirty="0"/>
          </a:p>
          <a:p>
            <a:pPr>
              <a:buFont typeface="Arial" panose="020B0604020202020204" pitchFamily="34" charset="0"/>
              <a:buChar char="•"/>
            </a:pPr>
            <a:r>
              <a:rPr lang="cs-CZ" dirty="0" smtClean="0"/>
              <a:t>Gender sensitive </a:t>
            </a:r>
            <a:r>
              <a:rPr lang="cs-CZ" dirty="0" err="1" smtClean="0"/>
              <a:t>education</a:t>
            </a:r>
            <a:r>
              <a:rPr lang="cs-CZ" dirty="0" smtClean="0"/>
              <a:t>.</a:t>
            </a:r>
            <a:endParaRPr lang="cs-CZ" dirty="0"/>
          </a:p>
        </p:txBody>
      </p:sp>
    </p:spTree>
    <p:extLst>
      <p:ext uri="{BB962C8B-B14F-4D97-AF65-F5344CB8AC3E}">
        <p14:creationId xmlns:p14="http://schemas.microsoft.com/office/powerpoint/2010/main" val="1021855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1218" y="347730"/>
            <a:ext cx="10455069" cy="918454"/>
          </a:xfrm>
        </p:spPr>
        <p:txBody>
          <a:bodyPr>
            <a:normAutofit/>
          </a:bodyPr>
          <a:lstStyle/>
          <a:p>
            <a:r>
              <a:rPr lang="cs-CZ" sz="4000" b="1" dirty="0" smtClean="0"/>
              <a:t>Gender </a:t>
            </a:r>
            <a:r>
              <a:rPr lang="cs-CZ" sz="4000" b="1" dirty="0"/>
              <a:t>d</a:t>
            </a:r>
            <a:r>
              <a:rPr lang="en-US" sz="4000" b="1" dirty="0" err="1" smtClean="0"/>
              <a:t>ifferences</a:t>
            </a:r>
            <a:r>
              <a:rPr lang="cs-CZ" sz="4000" b="1" dirty="0" smtClean="0"/>
              <a:t> </a:t>
            </a:r>
            <a:r>
              <a:rPr lang="cs-CZ" sz="4000" b="1" dirty="0" err="1" smtClean="0"/>
              <a:t>between</a:t>
            </a:r>
            <a:r>
              <a:rPr lang="cs-CZ" sz="4000" b="1" dirty="0" smtClean="0"/>
              <a:t> </a:t>
            </a:r>
            <a:r>
              <a:rPr lang="cs-CZ" sz="4000" b="1" dirty="0" err="1" smtClean="0"/>
              <a:t>boys</a:t>
            </a:r>
            <a:r>
              <a:rPr lang="cs-CZ" sz="4000" b="1" dirty="0" smtClean="0"/>
              <a:t> and </a:t>
            </a:r>
            <a:r>
              <a:rPr lang="cs-CZ" sz="4000" b="1" dirty="0" err="1" smtClean="0"/>
              <a:t>girls</a:t>
            </a:r>
            <a:r>
              <a:rPr lang="cs-CZ" sz="4000" b="1" dirty="0" smtClean="0"/>
              <a:t> </a:t>
            </a:r>
            <a:r>
              <a:rPr lang="cs-CZ" sz="4000" b="1" dirty="0" err="1" smtClean="0"/>
              <a:t>at</a:t>
            </a:r>
            <a:r>
              <a:rPr lang="cs-CZ" sz="4000" b="1" dirty="0" smtClean="0"/>
              <a:t> </a:t>
            </a:r>
            <a:r>
              <a:rPr lang="cs-CZ" sz="4000" b="1" dirty="0" err="1" smtClean="0"/>
              <a:t>school</a:t>
            </a:r>
            <a:endParaRPr lang="cs-CZ" sz="4000" dirty="0"/>
          </a:p>
        </p:txBody>
      </p:sp>
      <p:sp>
        <p:nvSpPr>
          <p:cNvPr id="3" name="Zástupný symbol pro obsah 2"/>
          <p:cNvSpPr>
            <a:spLocks noGrp="1"/>
          </p:cNvSpPr>
          <p:nvPr>
            <p:ph idx="1"/>
          </p:nvPr>
        </p:nvSpPr>
        <p:spPr>
          <a:xfrm>
            <a:off x="1097280" y="1845733"/>
            <a:ext cx="10724606" cy="4359123"/>
          </a:xfrm>
        </p:spPr>
        <p:txBody>
          <a:bodyPr>
            <a:normAutofit fontScale="70000" lnSpcReduction="20000"/>
          </a:bodyPr>
          <a:lstStyle/>
          <a:p>
            <a:pPr>
              <a:buFont typeface="Arial" panose="020B0604020202020204" pitchFamily="34" charset="0"/>
              <a:buChar char="•"/>
            </a:pPr>
            <a:r>
              <a:rPr lang="cs-CZ" dirty="0" smtClean="0"/>
              <a:t> S</a:t>
            </a:r>
            <a:r>
              <a:rPr lang="en-US" dirty="0" smtClean="0"/>
              <a:t>mall </a:t>
            </a:r>
            <a:r>
              <a:rPr lang="en-US" dirty="0"/>
              <a:t>or negligible overall gender </a:t>
            </a:r>
            <a:r>
              <a:rPr lang="en-US" dirty="0" smtClean="0"/>
              <a:t>differences</a:t>
            </a:r>
            <a:r>
              <a:rPr lang="cs-CZ" dirty="0" smtClean="0"/>
              <a:t> </a:t>
            </a:r>
            <a:r>
              <a:rPr lang="en-US" dirty="0" smtClean="0"/>
              <a:t>have </a:t>
            </a:r>
            <a:r>
              <a:rPr lang="en-US" dirty="0"/>
              <a:t>been found on IQ tests </a:t>
            </a:r>
            <a:r>
              <a:rPr lang="en-US" dirty="0" smtClean="0"/>
              <a:t>and </a:t>
            </a:r>
            <a:r>
              <a:rPr lang="en-US" dirty="0"/>
              <a:t>tests of </a:t>
            </a:r>
            <a:r>
              <a:rPr lang="en-US" dirty="0" smtClean="0"/>
              <a:t>reasoning</a:t>
            </a:r>
            <a:endParaRPr lang="cs-CZ" dirty="0" smtClean="0"/>
          </a:p>
          <a:p>
            <a:pPr>
              <a:buFont typeface="Arial" panose="020B0604020202020204" pitchFamily="34" charset="0"/>
              <a:buChar char="•"/>
            </a:pPr>
            <a:r>
              <a:rPr lang="cs-CZ" dirty="0" smtClean="0"/>
              <a:t> </a:t>
            </a:r>
            <a:r>
              <a:rPr lang="en-US" dirty="0" smtClean="0"/>
              <a:t>The </a:t>
            </a:r>
            <a:r>
              <a:rPr lang="en-US" dirty="0"/>
              <a:t>gender gap arises mainly because of differences between boys and girls </a:t>
            </a:r>
            <a:r>
              <a:rPr lang="en-US" dirty="0" smtClean="0"/>
              <a:t>in</a:t>
            </a:r>
            <a:r>
              <a:rPr lang="cs-CZ" dirty="0" smtClean="0"/>
              <a:t> </a:t>
            </a:r>
            <a:r>
              <a:rPr lang="en-US" dirty="0" smtClean="0"/>
              <a:t>language </a:t>
            </a:r>
            <a:r>
              <a:rPr lang="en-US" dirty="0"/>
              <a:t>and literacy skills, reflected in differences in performance in English </a:t>
            </a:r>
            <a:r>
              <a:rPr lang="en-US" dirty="0" smtClean="0"/>
              <a:t>and</a:t>
            </a:r>
            <a:r>
              <a:rPr lang="cs-CZ" dirty="0" smtClean="0"/>
              <a:t> </a:t>
            </a:r>
            <a:r>
              <a:rPr lang="en-US" dirty="0" smtClean="0"/>
              <a:t>other </a:t>
            </a:r>
            <a:r>
              <a:rPr lang="en-US" dirty="0"/>
              <a:t>subjects which are literacy based. </a:t>
            </a:r>
            <a:endParaRPr lang="cs-CZ" dirty="0" smtClean="0"/>
          </a:p>
          <a:p>
            <a:pPr>
              <a:buFont typeface="Arial" panose="020B0604020202020204" pitchFamily="34" charset="0"/>
              <a:buChar char="•"/>
            </a:pPr>
            <a:r>
              <a:rPr lang="cs-CZ" dirty="0" smtClean="0"/>
              <a:t> </a:t>
            </a:r>
            <a:r>
              <a:rPr lang="en-US" dirty="0" smtClean="0"/>
              <a:t>The </a:t>
            </a:r>
            <a:r>
              <a:rPr lang="en-US" dirty="0"/>
              <a:t>gender gap is small or negligible </a:t>
            </a:r>
            <a:r>
              <a:rPr lang="en-US" dirty="0" smtClean="0"/>
              <a:t>for</a:t>
            </a:r>
            <a:r>
              <a:rPr lang="cs-CZ" dirty="0" smtClean="0"/>
              <a:t> </a:t>
            </a:r>
            <a:r>
              <a:rPr lang="en-US" dirty="0" err="1" smtClean="0"/>
              <a:t>Maths</a:t>
            </a:r>
            <a:r>
              <a:rPr lang="en-US" dirty="0" smtClean="0"/>
              <a:t> </a:t>
            </a:r>
            <a:r>
              <a:rPr lang="en-US" dirty="0"/>
              <a:t>and </a:t>
            </a:r>
            <a:r>
              <a:rPr lang="en-US" dirty="0" smtClean="0"/>
              <a:t>Science</a:t>
            </a:r>
            <a:r>
              <a:rPr lang="cs-CZ" dirty="0" smtClean="0"/>
              <a:t>.</a:t>
            </a:r>
          </a:p>
          <a:p>
            <a:pPr>
              <a:buFont typeface="Arial" panose="020B0604020202020204" pitchFamily="34" charset="0"/>
              <a:buChar char="•"/>
            </a:pPr>
            <a:r>
              <a:rPr lang="cs-CZ" dirty="0" smtClean="0"/>
              <a:t> </a:t>
            </a:r>
            <a:r>
              <a:rPr lang="en-US" dirty="0" smtClean="0"/>
              <a:t>Pre-school </a:t>
            </a:r>
            <a:r>
              <a:rPr lang="en-US" dirty="0"/>
              <a:t>gender differences in social, cognitive and communication measures </a:t>
            </a:r>
            <a:r>
              <a:rPr lang="en-US" dirty="0" smtClean="0"/>
              <a:t>have</a:t>
            </a:r>
            <a:r>
              <a:rPr lang="cs-CZ" dirty="0" smtClean="0"/>
              <a:t> </a:t>
            </a:r>
            <a:r>
              <a:rPr lang="en-US" dirty="0" smtClean="0"/>
              <a:t>been </a:t>
            </a:r>
            <a:r>
              <a:rPr lang="en-US" dirty="0"/>
              <a:t>found, as well as gender differences in the activities that parents carry out </a:t>
            </a:r>
            <a:r>
              <a:rPr lang="en-US" dirty="0" smtClean="0"/>
              <a:t>with</a:t>
            </a:r>
            <a:r>
              <a:rPr lang="cs-CZ" dirty="0" smtClean="0"/>
              <a:t> </a:t>
            </a:r>
            <a:r>
              <a:rPr lang="en-US" dirty="0" smtClean="0"/>
              <a:t>their </a:t>
            </a:r>
            <a:r>
              <a:rPr lang="en-US" dirty="0"/>
              <a:t>children</a:t>
            </a:r>
            <a:r>
              <a:rPr lang="en-US" dirty="0" smtClean="0"/>
              <a:t>:</a:t>
            </a:r>
            <a:endParaRPr lang="cs-CZ" dirty="0" smtClean="0"/>
          </a:p>
          <a:p>
            <a:pPr marL="0" indent="0">
              <a:buNone/>
            </a:pPr>
            <a:r>
              <a:rPr lang="cs-CZ" dirty="0"/>
              <a:t>	P</a:t>
            </a:r>
            <a:r>
              <a:rPr lang="en-US" dirty="0" err="1" smtClean="0"/>
              <a:t>arents</a:t>
            </a:r>
            <a:r>
              <a:rPr lang="en-US" dirty="0" smtClean="0"/>
              <a:t> </a:t>
            </a:r>
            <a:r>
              <a:rPr lang="en-US" dirty="0"/>
              <a:t>are more likely to read and teach songs and nursery rhymes with their daughters than their sons.</a:t>
            </a:r>
            <a:endParaRPr lang="cs-CZ" dirty="0" smtClean="0"/>
          </a:p>
          <a:p>
            <a:pPr>
              <a:buFont typeface="Arial" panose="020B0604020202020204" pitchFamily="34" charset="0"/>
              <a:buChar char="•"/>
            </a:pPr>
            <a:r>
              <a:rPr lang="en-US" dirty="0"/>
              <a:t>Boys are more likely than girls to be identified with special educational needs</a:t>
            </a:r>
            <a:r>
              <a:rPr lang="en-US" dirty="0" smtClean="0"/>
              <a:t>:</a:t>
            </a:r>
            <a:endParaRPr lang="cs-CZ" dirty="0" smtClean="0"/>
          </a:p>
          <a:p>
            <a:pPr lvl="1">
              <a:buFont typeface="Arial" panose="020B0604020202020204" pitchFamily="34" charset="0"/>
              <a:buChar char="•"/>
            </a:pPr>
            <a:r>
              <a:rPr lang="en-US" dirty="0"/>
              <a:t>Boys are more likely than girls to attend special schools</a:t>
            </a:r>
            <a:r>
              <a:rPr lang="en-US" dirty="0" smtClean="0"/>
              <a:t>.</a:t>
            </a:r>
            <a:endParaRPr lang="cs-CZ" dirty="0" smtClean="0"/>
          </a:p>
          <a:p>
            <a:pPr lvl="1">
              <a:buFont typeface="Arial" panose="020B0604020202020204" pitchFamily="34" charset="0"/>
              <a:buChar char="•"/>
            </a:pPr>
            <a:r>
              <a:rPr lang="en-US" dirty="0"/>
              <a:t>Girls are more likely than boys to have been the victim of psychological bullying while boys are more likely than girls to have been the victim of physical bullying</a:t>
            </a:r>
            <a:r>
              <a:rPr lang="en-US" dirty="0" smtClean="0"/>
              <a:t>.</a:t>
            </a:r>
            <a:endParaRPr lang="cs-CZ" dirty="0" smtClean="0"/>
          </a:p>
          <a:p>
            <a:pPr lvl="1">
              <a:buFont typeface="Arial" panose="020B0604020202020204" pitchFamily="34" charset="0"/>
              <a:buChar char="•"/>
            </a:pPr>
            <a:r>
              <a:rPr lang="en-US" dirty="0"/>
              <a:t>Boys are more likely to have committed a criminal offence (e.g. handling stolen goods, stealing, carrying a weapon) than girls (33 percent compared to 21 percent</a:t>
            </a:r>
            <a:r>
              <a:rPr lang="en-US" dirty="0" smtClean="0"/>
              <a:t>)</a:t>
            </a:r>
            <a:endParaRPr lang="cs-CZ" dirty="0" smtClean="0"/>
          </a:p>
          <a:p>
            <a:pPr>
              <a:buFont typeface="Arial" panose="020B0604020202020204" pitchFamily="34" charset="0"/>
              <a:buChar char="•"/>
            </a:pPr>
            <a:r>
              <a:rPr lang="en-US" dirty="0" smtClean="0"/>
              <a:t>The </a:t>
            </a:r>
            <a:r>
              <a:rPr lang="en-US" dirty="0"/>
              <a:t>social class attainment gap at Key Stage 4 (as measured by percentage </a:t>
            </a:r>
            <a:r>
              <a:rPr lang="en-US" dirty="0" smtClean="0"/>
              <a:t>point</a:t>
            </a:r>
            <a:r>
              <a:rPr lang="cs-CZ" dirty="0" smtClean="0"/>
              <a:t> </a:t>
            </a:r>
            <a:r>
              <a:rPr lang="en-US" dirty="0" smtClean="0"/>
              <a:t>difference </a:t>
            </a:r>
            <a:r>
              <a:rPr lang="en-US" dirty="0"/>
              <a:t>in attainment between those eligible and not eligible for free </a:t>
            </a:r>
            <a:r>
              <a:rPr lang="en-US" dirty="0" smtClean="0"/>
              <a:t>school</a:t>
            </a:r>
            <a:r>
              <a:rPr lang="cs-CZ" dirty="0" smtClean="0"/>
              <a:t> </a:t>
            </a:r>
            <a:r>
              <a:rPr lang="en-US" dirty="0" smtClean="0"/>
              <a:t>meals</a:t>
            </a:r>
            <a:r>
              <a:rPr lang="en-US" dirty="0"/>
              <a:t>) is three times as wide as the gender gap</a:t>
            </a:r>
            <a:r>
              <a:rPr lang="en-US" dirty="0" smtClean="0"/>
              <a:t>.</a:t>
            </a:r>
            <a:endParaRPr lang="cs-CZ" dirty="0" smtClean="0"/>
          </a:p>
          <a:p>
            <a:pPr>
              <a:buFont typeface="Arial" panose="020B0604020202020204" pitchFamily="34" charset="0"/>
              <a:buChar char="•"/>
            </a:pPr>
            <a:r>
              <a:rPr lang="en-US" dirty="0"/>
              <a:t>Some minority ethnic groups attain significantly below the national average and their under-achievement is much greater than the gap between boys and girls.</a:t>
            </a:r>
            <a:endParaRPr lang="cs-CZ" dirty="0"/>
          </a:p>
        </p:txBody>
      </p:sp>
    </p:spTree>
    <p:extLst>
      <p:ext uri="{BB962C8B-B14F-4D97-AF65-F5344CB8AC3E}">
        <p14:creationId xmlns:p14="http://schemas.microsoft.com/office/powerpoint/2010/main" val="2437429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 Reasons </a:t>
            </a:r>
            <a:r>
              <a:rPr lang="cs-CZ" dirty="0" err="1" smtClean="0"/>
              <a:t>of</a:t>
            </a:r>
            <a:r>
              <a:rPr lang="en-US" dirty="0" smtClean="0"/>
              <a:t> </a:t>
            </a:r>
            <a:r>
              <a:rPr lang="en-US" dirty="0"/>
              <a:t>the Gender Gap</a:t>
            </a:r>
            <a:endParaRPr lang="cs-CZ" dirty="0"/>
          </a:p>
        </p:txBody>
      </p:sp>
      <p:sp>
        <p:nvSpPr>
          <p:cNvPr id="3" name="Zástupný symbol pro obsah 2"/>
          <p:cNvSpPr>
            <a:spLocks noGrp="1"/>
          </p:cNvSpPr>
          <p:nvPr>
            <p:ph idx="1"/>
          </p:nvPr>
        </p:nvSpPr>
        <p:spPr/>
        <p:txBody>
          <a:bodyPr>
            <a:normAutofit fontScale="92500" lnSpcReduction="20000"/>
          </a:bodyPr>
          <a:lstStyle/>
          <a:p>
            <a:pPr>
              <a:buFont typeface="Wingdings" panose="05000000000000000000" pitchFamily="2" charset="2"/>
              <a:buChar char="§"/>
            </a:pPr>
            <a:r>
              <a:rPr lang="cs-CZ" dirty="0" smtClean="0"/>
              <a:t> </a:t>
            </a:r>
            <a:r>
              <a:rPr lang="en-US" dirty="0" smtClean="0"/>
              <a:t>Girls </a:t>
            </a:r>
            <a:r>
              <a:rPr lang="en-US" dirty="0"/>
              <a:t>and boys tend to use different styles of learning. Girls tend to show greater </a:t>
            </a:r>
            <a:r>
              <a:rPr lang="en-US" dirty="0" smtClean="0"/>
              <a:t>levels</a:t>
            </a:r>
            <a:r>
              <a:rPr lang="cs-CZ" dirty="0" smtClean="0"/>
              <a:t> </a:t>
            </a:r>
            <a:r>
              <a:rPr lang="en-US" dirty="0" smtClean="0"/>
              <a:t>of </a:t>
            </a:r>
            <a:r>
              <a:rPr lang="en-US" dirty="0"/>
              <a:t>motivation and respond differently to the materials and tasks given to them</a:t>
            </a:r>
            <a:r>
              <a:rPr lang="en-US" dirty="0" smtClean="0"/>
              <a:t>.</a:t>
            </a:r>
            <a:endParaRPr lang="cs-CZ" dirty="0" smtClean="0"/>
          </a:p>
          <a:p>
            <a:pPr>
              <a:buFont typeface="Wingdings" panose="05000000000000000000" pitchFamily="2" charset="2"/>
              <a:buChar char="§"/>
            </a:pPr>
            <a:r>
              <a:rPr lang="cs-CZ" dirty="0" smtClean="0"/>
              <a:t> G</a:t>
            </a:r>
            <a:r>
              <a:rPr lang="en-US" dirty="0" err="1" smtClean="0"/>
              <a:t>irls</a:t>
            </a:r>
            <a:r>
              <a:rPr lang="en-US" dirty="0" smtClean="0"/>
              <a:t> </a:t>
            </a:r>
            <a:r>
              <a:rPr lang="en-US" dirty="0"/>
              <a:t>find it easier to succeed in school settings</a:t>
            </a:r>
            <a:r>
              <a:rPr lang="en-US" dirty="0" smtClean="0"/>
              <a:t>.</a:t>
            </a:r>
            <a:endParaRPr lang="cs-CZ" dirty="0" smtClean="0"/>
          </a:p>
          <a:p>
            <a:pPr>
              <a:buFont typeface="Wingdings" panose="05000000000000000000" pitchFamily="2" charset="2"/>
              <a:buChar char="§"/>
            </a:pPr>
            <a:r>
              <a:rPr lang="cs-CZ" dirty="0" smtClean="0"/>
              <a:t> </a:t>
            </a:r>
            <a:r>
              <a:rPr lang="en-US" dirty="0" smtClean="0"/>
              <a:t>Type </a:t>
            </a:r>
            <a:r>
              <a:rPr lang="en-US" dirty="0"/>
              <a:t>of school does not appear to influence the gender gap: across schools in England, there are hardly any where boys make greater progress than girls. </a:t>
            </a:r>
            <a:endParaRPr lang="cs-CZ" dirty="0" smtClean="0"/>
          </a:p>
          <a:p>
            <a:pPr>
              <a:buFont typeface="Wingdings" panose="05000000000000000000" pitchFamily="2" charset="2"/>
              <a:buChar char="§"/>
            </a:pPr>
            <a:r>
              <a:rPr lang="cs-CZ" dirty="0" smtClean="0"/>
              <a:t> </a:t>
            </a:r>
            <a:r>
              <a:rPr lang="en-US" dirty="0" smtClean="0"/>
              <a:t>Boys </a:t>
            </a:r>
            <a:r>
              <a:rPr lang="en-US" dirty="0"/>
              <a:t>are more likely to be influenced by their male peer group which might devalue </a:t>
            </a:r>
            <a:r>
              <a:rPr lang="en-US" dirty="0" smtClean="0"/>
              <a:t>schoolwork</a:t>
            </a:r>
            <a:r>
              <a:rPr lang="cs-CZ" dirty="0" smtClean="0"/>
              <a:t>.</a:t>
            </a:r>
          </a:p>
          <a:p>
            <a:endParaRPr lang="cs-CZ" dirty="0"/>
          </a:p>
          <a:p>
            <a:endParaRPr lang="cs-CZ" dirty="0" smtClean="0"/>
          </a:p>
          <a:p>
            <a:endParaRPr lang="cs-CZ" dirty="0"/>
          </a:p>
          <a:p>
            <a:r>
              <a:rPr lang="en-US" sz="1900" b="1" dirty="0"/>
              <a:t>Gender </a:t>
            </a:r>
            <a:r>
              <a:rPr lang="en-US" sz="1900" b="1" dirty="0" smtClean="0"/>
              <a:t>and</a:t>
            </a:r>
            <a:r>
              <a:rPr lang="cs-CZ" sz="1900" b="1" dirty="0" smtClean="0"/>
              <a:t> </a:t>
            </a:r>
            <a:r>
              <a:rPr lang="en-US" sz="1900" b="1" dirty="0" smtClean="0"/>
              <a:t>education:</a:t>
            </a:r>
            <a:r>
              <a:rPr lang="cs-CZ" sz="1900" b="1" dirty="0" smtClean="0"/>
              <a:t> </a:t>
            </a:r>
            <a:r>
              <a:rPr lang="en-US" sz="1900" b="1" dirty="0" smtClean="0"/>
              <a:t>the </a:t>
            </a:r>
            <a:r>
              <a:rPr lang="en-US" sz="1900" b="1" dirty="0"/>
              <a:t>evidence </a:t>
            </a:r>
            <a:r>
              <a:rPr lang="en-US" sz="1900" b="1" dirty="0" smtClean="0"/>
              <a:t>on</a:t>
            </a:r>
            <a:r>
              <a:rPr lang="cs-CZ" sz="1900" b="1" dirty="0" smtClean="0"/>
              <a:t> </a:t>
            </a:r>
            <a:r>
              <a:rPr lang="en-US" sz="1900" b="1" dirty="0" smtClean="0"/>
              <a:t>pupils </a:t>
            </a:r>
            <a:r>
              <a:rPr lang="en-US" sz="1900" b="1" dirty="0"/>
              <a:t>in England</a:t>
            </a:r>
            <a:endParaRPr lang="cs-CZ" sz="1900" b="1" dirty="0" smtClean="0"/>
          </a:p>
          <a:p>
            <a:r>
              <a:rPr lang="cs-CZ" sz="1900" dirty="0"/>
              <a:t>http://webarchive.nationalarchives.gov.uk/20090108131525/http:/dcsf.gov.uk/research/data/uploadfiles/rtp01-07.pdf</a:t>
            </a:r>
          </a:p>
        </p:txBody>
      </p:sp>
    </p:spTree>
    <p:extLst>
      <p:ext uri="{BB962C8B-B14F-4D97-AF65-F5344CB8AC3E}">
        <p14:creationId xmlns:p14="http://schemas.microsoft.com/office/powerpoint/2010/main" val="31511918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Cultural</a:t>
            </a:r>
            <a:r>
              <a:rPr lang="cs-CZ" dirty="0" smtClean="0"/>
              <a:t> </a:t>
            </a:r>
            <a:r>
              <a:rPr lang="cs-CZ" dirty="0" err="1" smtClean="0"/>
              <a:t>clash</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a:t>Fordham</a:t>
            </a:r>
            <a:r>
              <a:rPr lang="cs-CZ" dirty="0"/>
              <a:t> a </a:t>
            </a:r>
            <a:r>
              <a:rPr lang="cs-CZ" dirty="0" err="1"/>
              <a:t>Ogbu</a:t>
            </a:r>
            <a:r>
              <a:rPr lang="cs-CZ" dirty="0"/>
              <a:t> (1986</a:t>
            </a:r>
            <a:r>
              <a:rPr lang="cs-CZ" dirty="0" smtClean="0"/>
              <a:t>)</a:t>
            </a:r>
          </a:p>
          <a:p>
            <a:r>
              <a:rPr lang="cs-CZ" dirty="0" smtClean="0"/>
              <a:t>- </a:t>
            </a:r>
            <a:r>
              <a:rPr lang="cs-CZ" dirty="0" err="1" smtClean="0"/>
              <a:t>perception</a:t>
            </a:r>
            <a:r>
              <a:rPr lang="cs-CZ" dirty="0" smtClean="0"/>
              <a:t> </a:t>
            </a:r>
            <a:r>
              <a:rPr lang="cs-CZ" dirty="0" err="1" smtClean="0"/>
              <a:t>of</a:t>
            </a:r>
            <a:r>
              <a:rPr lang="cs-CZ" dirty="0" smtClean="0"/>
              <a:t> </a:t>
            </a:r>
            <a:r>
              <a:rPr lang="cs-CZ" dirty="0" err="1" smtClean="0"/>
              <a:t>academic</a:t>
            </a:r>
            <a:r>
              <a:rPr lang="cs-CZ" dirty="0" smtClean="0"/>
              <a:t> </a:t>
            </a:r>
            <a:r>
              <a:rPr lang="cs-CZ" dirty="0" err="1" smtClean="0"/>
              <a:t>achievement</a:t>
            </a:r>
            <a:r>
              <a:rPr lang="cs-CZ" dirty="0" smtClean="0"/>
              <a:t> by </a:t>
            </a:r>
            <a:r>
              <a:rPr lang="cs-CZ" dirty="0" err="1" smtClean="0"/>
              <a:t>black</a:t>
            </a:r>
            <a:r>
              <a:rPr lang="cs-CZ" dirty="0" smtClean="0"/>
              <a:t> </a:t>
            </a:r>
            <a:r>
              <a:rPr lang="cs-CZ" dirty="0" err="1" smtClean="0"/>
              <a:t>students</a:t>
            </a:r>
            <a:endParaRPr lang="cs-CZ" dirty="0" smtClean="0"/>
          </a:p>
          <a:p>
            <a:endParaRPr lang="cs-CZ" dirty="0" smtClean="0"/>
          </a:p>
          <a:p>
            <a:r>
              <a:rPr lang="cs-CZ" dirty="0" err="1" smtClean="0"/>
              <a:t>Hendrickson</a:t>
            </a:r>
            <a:r>
              <a:rPr lang="cs-CZ" dirty="0" smtClean="0"/>
              <a:t>: </a:t>
            </a:r>
            <a:r>
              <a:rPr lang="en-US" i="1" dirty="0"/>
              <a:t> Student Resistance to Schooling: Disconnections With Education in Rural Appalachia</a:t>
            </a:r>
            <a:endParaRPr lang="cs-CZ" i="1" dirty="0"/>
          </a:p>
          <a:p>
            <a:pPr>
              <a:buFont typeface="Arial" panose="020B0604020202020204" pitchFamily="34" charset="0"/>
              <a:buChar char="•"/>
            </a:pPr>
            <a:r>
              <a:rPr lang="cs-CZ" dirty="0"/>
              <a:t>S</a:t>
            </a:r>
            <a:r>
              <a:rPr lang="en-US" dirty="0" err="1" smtClean="0"/>
              <a:t>tudent</a:t>
            </a:r>
            <a:r>
              <a:rPr lang="en-US" dirty="0" smtClean="0"/>
              <a:t> </a:t>
            </a:r>
            <a:r>
              <a:rPr lang="en-US" dirty="0"/>
              <a:t>reasons for resisting engagement with </a:t>
            </a:r>
            <a:r>
              <a:rPr lang="en-US" dirty="0" smtClean="0"/>
              <a:t>school</a:t>
            </a:r>
            <a:r>
              <a:rPr lang="cs-CZ" dirty="0" smtClean="0"/>
              <a:t>.</a:t>
            </a:r>
          </a:p>
          <a:p>
            <a:pPr>
              <a:buFont typeface="Arial" panose="020B0604020202020204" pitchFamily="34" charset="0"/>
              <a:buChar char="•"/>
            </a:pPr>
            <a:r>
              <a:rPr lang="cs-CZ" dirty="0"/>
              <a:t>S</a:t>
            </a:r>
            <a:r>
              <a:rPr lang="en-US" dirty="0" err="1" smtClean="0"/>
              <a:t>tudent</a:t>
            </a:r>
            <a:r>
              <a:rPr lang="en-US" dirty="0" smtClean="0"/>
              <a:t> </a:t>
            </a:r>
            <a:r>
              <a:rPr lang="en-US" dirty="0"/>
              <a:t>resistance to school is considered within a White, working-class student </a:t>
            </a:r>
            <a:r>
              <a:rPr lang="en-US" dirty="0" smtClean="0"/>
              <a:t>population</a:t>
            </a:r>
            <a:r>
              <a:rPr lang="cs-CZ" dirty="0" smtClean="0"/>
              <a:t> </a:t>
            </a:r>
            <a:r>
              <a:rPr lang="en-US" dirty="0" smtClean="0"/>
              <a:t>in </a:t>
            </a:r>
            <a:r>
              <a:rPr lang="en-US" dirty="0"/>
              <a:t>three main themes: family values and expectations, quality and relevance of education, and misunderstandings between teachers and students. </a:t>
            </a:r>
            <a:endParaRPr lang="cs-CZ" dirty="0" smtClean="0"/>
          </a:p>
          <a:p>
            <a:pPr>
              <a:buFont typeface="Arial" panose="020B0604020202020204" pitchFamily="34" charset="0"/>
              <a:buChar char="•"/>
            </a:pPr>
            <a:r>
              <a:rPr lang="en-US" dirty="0" smtClean="0"/>
              <a:t>These </a:t>
            </a:r>
            <a:r>
              <a:rPr lang="en-US" dirty="0"/>
              <a:t>themes underscore the various tensions experienced by students whose schools encourage higher education and abstract concepts, but whose parents encourage values of family and vocational work. Thus, the students do not value the education provided by the school, leading to disengagement and misunderstandings with teachers. </a:t>
            </a:r>
            <a:endParaRPr lang="cs-CZ" dirty="0" smtClean="0"/>
          </a:p>
          <a:p>
            <a:endParaRPr lang="cs-CZ" dirty="0"/>
          </a:p>
        </p:txBody>
      </p:sp>
    </p:spTree>
    <p:extLst>
      <p:ext uri="{BB962C8B-B14F-4D97-AF65-F5344CB8AC3E}">
        <p14:creationId xmlns:p14="http://schemas.microsoft.com/office/powerpoint/2010/main" val="2654331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Summary</a:t>
            </a:r>
            <a:r>
              <a:rPr lang="cs-CZ" dirty="0" smtClean="0"/>
              <a:t>: </a:t>
            </a:r>
            <a:r>
              <a:rPr lang="cs-CZ" dirty="0" err="1" smtClean="0"/>
              <a:t>discuss</a:t>
            </a:r>
            <a:endParaRPr lang="cs-CZ" dirty="0"/>
          </a:p>
        </p:txBody>
      </p:sp>
      <p:sp>
        <p:nvSpPr>
          <p:cNvPr id="3" name="Zástupný symbol pro obsah 2"/>
          <p:cNvSpPr>
            <a:spLocks noGrp="1"/>
          </p:cNvSpPr>
          <p:nvPr>
            <p:ph idx="1"/>
          </p:nvPr>
        </p:nvSpPr>
        <p:spPr>
          <a:xfrm>
            <a:off x="1097279" y="1845733"/>
            <a:ext cx="11094721" cy="4632339"/>
          </a:xfrm>
        </p:spPr>
        <p:txBody>
          <a:bodyPr>
            <a:normAutofit fontScale="85000" lnSpcReduction="20000"/>
          </a:bodyPr>
          <a:lstStyle/>
          <a:p>
            <a:r>
              <a:rPr lang="cs-CZ" dirty="0" err="1" smtClean="0"/>
              <a:t>Pedocentrism</a:t>
            </a:r>
            <a:r>
              <a:rPr lang="cs-CZ" dirty="0"/>
              <a:t> </a:t>
            </a:r>
            <a:r>
              <a:rPr lang="cs-CZ" dirty="0" smtClean="0"/>
              <a:t>as </a:t>
            </a:r>
            <a:r>
              <a:rPr lang="cs-CZ" dirty="0" err="1" smtClean="0"/>
              <a:t>an</a:t>
            </a:r>
            <a:r>
              <a:rPr lang="cs-CZ" dirty="0" smtClean="0"/>
              <a:t> </a:t>
            </a:r>
            <a:r>
              <a:rPr lang="cs-CZ" dirty="0" err="1" smtClean="0"/>
              <a:t>approach</a:t>
            </a:r>
            <a:r>
              <a:rPr lang="cs-CZ" dirty="0" smtClean="0"/>
              <a:t> in </a:t>
            </a:r>
            <a:r>
              <a:rPr lang="cs-CZ" dirty="0" err="1" smtClean="0"/>
              <a:t>education</a:t>
            </a:r>
            <a:r>
              <a:rPr lang="cs-CZ" dirty="0" smtClean="0"/>
              <a:t>.</a:t>
            </a:r>
          </a:p>
          <a:p>
            <a:r>
              <a:rPr lang="cs-CZ" dirty="0" err="1" smtClean="0"/>
              <a:t>Structural</a:t>
            </a:r>
            <a:r>
              <a:rPr lang="cs-CZ" dirty="0" smtClean="0"/>
              <a:t> </a:t>
            </a:r>
            <a:r>
              <a:rPr lang="cs-CZ" dirty="0" err="1" smtClean="0"/>
              <a:t>characteristics</a:t>
            </a:r>
            <a:r>
              <a:rPr lang="cs-CZ" dirty="0" smtClean="0"/>
              <a:t> </a:t>
            </a:r>
            <a:r>
              <a:rPr lang="cs-CZ" dirty="0" err="1" smtClean="0"/>
              <a:t>affecting</a:t>
            </a:r>
            <a:r>
              <a:rPr lang="cs-CZ" dirty="0" smtClean="0"/>
              <a:t> </a:t>
            </a:r>
            <a:r>
              <a:rPr lang="cs-CZ" dirty="0" err="1" smtClean="0"/>
              <a:t>schooling</a:t>
            </a:r>
            <a:r>
              <a:rPr lang="cs-CZ" dirty="0" smtClean="0"/>
              <a:t>: </a:t>
            </a:r>
            <a:r>
              <a:rPr lang="cs-CZ" dirty="0" err="1" smtClean="0"/>
              <a:t>social</a:t>
            </a:r>
            <a:r>
              <a:rPr lang="cs-CZ" dirty="0" smtClean="0"/>
              <a:t> status and gender.</a:t>
            </a:r>
          </a:p>
          <a:p>
            <a:r>
              <a:rPr lang="cs-CZ" dirty="0" err="1" smtClean="0"/>
              <a:t>Elaborated</a:t>
            </a:r>
            <a:r>
              <a:rPr lang="cs-CZ" dirty="0" smtClean="0"/>
              <a:t> and </a:t>
            </a:r>
            <a:r>
              <a:rPr lang="cs-CZ" dirty="0" err="1" smtClean="0"/>
              <a:t>restricted</a:t>
            </a:r>
            <a:r>
              <a:rPr lang="cs-CZ" dirty="0" smtClean="0"/>
              <a:t> </a:t>
            </a:r>
            <a:r>
              <a:rPr lang="cs-CZ" dirty="0" err="1" smtClean="0"/>
              <a:t>language</a:t>
            </a:r>
            <a:r>
              <a:rPr lang="cs-CZ" dirty="0" smtClean="0"/>
              <a:t> </a:t>
            </a:r>
            <a:r>
              <a:rPr lang="cs-CZ" dirty="0" err="1" smtClean="0"/>
              <a:t>code</a:t>
            </a:r>
            <a:r>
              <a:rPr lang="cs-CZ" dirty="0" smtClean="0"/>
              <a:t> </a:t>
            </a:r>
            <a:r>
              <a:rPr lang="cs-CZ" dirty="0" err="1" smtClean="0"/>
              <a:t>at</a:t>
            </a:r>
            <a:r>
              <a:rPr lang="cs-CZ" dirty="0" smtClean="0"/>
              <a:t> </a:t>
            </a:r>
            <a:r>
              <a:rPr lang="cs-CZ" dirty="0" err="1" smtClean="0"/>
              <a:t>school</a:t>
            </a:r>
            <a:r>
              <a:rPr lang="cs-CZ" dirty="0" smtClean="0"/>
              <a:t>.</a:t>
            </a:r>
          </a:p>
          <a:p>
            <a:r>
              <a:rPr lang="cs-CZ" dirty="0"/>
              <a:t>Gender </a:t>
            </a:r>
            <a:r>
              <a:rPr lang="cs-CZ" dirty="0" smtClean="0"/>
              <a:t>vs. </a:t>
            </a:r>
            <a:r>
              <a:rPr lang="cs-CZ" dirty="0"/>
              <a:t>sex. Gender and </a:t>
            </a:r>
            <a:r>
              <a:rPr lang="cs-CZ" dirty="0" err="1"/>
              <a:t>schooling</a:t>
            </a:r>
            <a:r>
              <a:rPr lang="cs-CZ" dirty="0"/>
              <a:t>. </a:t>
            </a:r>
            <a:endParaRPr lang="cs-CZ" dirty="0" smtClean="0"/>
          </a:p>
          <a:p>
            <a:r>
              <a:rPr lang="cs-CZ" dirty="0" smtClean="0"/>
              <a:t>Gender sensitive </a:t>
            </a:r>
            <a:r>
              <a:rPr lang="cs-CZ" dirty="0" err="1" smtClean="0"/>
              <a:t>education</a:t>
            </a:r>
            <a:r>
              <a:rPr lang="cs-CZ" dirty="0" smtClean="0"/>
              <a:t>. </a:t>
            </a:r>
          </a:p>
          <a:p>
            <a:endParaRPr lang="cs-CZ" dirty="0"/>
          </a:p>
          <a:p>
            <a:r>
              <a:rPr lang="cs-CZ" b="1" dirty="0" err="1" smtClean="0"/>
              <a:t>Read</a:t>
            </a:r>
            <a:r>
              <a:rPr lang="cs-CZ" b="1" dirty="0" smtClean="0"/>
              <a:t> to </a:t>
            </a:r>
            <a:r>
              <a:rPr lang="cs-CZ" b="1" dirty="0" err="1" smtClean="0"/>
              <a:t>understand</a:t>
            </a:r>
            <a:r>
              <a:rPr lang="cs-CZ" b="1" dirty="0" smtClean="0"/>
              <a:t> </a:t>
            </a:r>
            <a:r>
              <a:rPr lang="cs-CZ" b="1" dirty="0" err="1" smtClean="0"/>
              <a:t>pupils</a:t>
            </a:r>
            <a:r>
              <a:rPr lang="cs-CZ" b="1" dirty="0" smtClean="0"/>
              <a:t>:</a:t>
            </a:r>
          </a:p>
          <a:p>
            <a:r>
              <a:rPr lang="en-US" dirty="0" err="1"/>
              <a:t>Corsaro</a:t>
            </a:r>
            <a:r>
              <a:rPr lang="en-US" dirty="0"/>
              <a:t>, W. A. (2015). </a:t>
            </a:r>
            <a:r>
              <a:rPr lang="en-US" i="1" dirty="0"/>
              <a:t>The sociology of childhood </a:t>
            </a:r>
            <a:r>
              <a:rPr lang="en-US" dirty="0"/>
              <a:t>(4th ed.). Thousand Oaks, Calif.: SAGE Publications</a:t>
            </a:r>
            <a:r>
              <a:rPr lang="en-US" dirty="0" smtClean="0"/>
              <a:t>.</a:t>
            </a:r>
            <a:endParaRPr lang="cs-CZ" dirty="0" smtClean="0"/>
          </a:p>
          <a:p>
            <a:r>
              <a:rPr lang="cs-CZ" b="1" dirty="0" err="1" smtClean="0"/>
              <a:t>Read</a:t>
            </a:r>
            <a:r>
              <a:rPr lang="cs-CZ" b="1" dirty="0" smtClean="0"/>
              <a:t> to </a:t>
            </a:r>
            <a:r>
              <a:rPr lang="cs-CZ" b="1" dirty="0" err="1" smtClean="0"/>
              <a:t>understand</a:t>
            </a:r>
            <a:r>
              <a:rPr lang="cs-CZ" b="1" dirty="0" smtClean="0"/>
              <a:t> </a:t>
            </a:r>
            <a:r>
              <a:rPr lang="cs-CZ" b="1" dirty="0" err="1" smtClean="0"/>
              <a:t>democracy</a:t>
            </a:r>
            <a:r>
              <a:rPr lang="cs-CZ" b="1" dirty="0" smtClean="0"/>
              <a:t> </a:t>
            </a:r>
            <a:r>
              <a:rPr lang="cs-CZ" b="1" dirty="0" err="1" smtClean="0"/>
              <a:t>at</a:t>
            </a:r>
            <a:r>
              <a:rPr lang="cs-CZ" b="1" dirty="0" smtClean="0"/>
              <a:t> </a:t>
            </a:r>
            <a:r>
              <a:rPr lang="cs-CZ" b="1" dirty="0" err="1" smtClean="0"/>
              <a:t>school</a:t>
            </a:r>
            <a:r>
              <a:rPr lang="cs-CZ" b="1" dirty="0" smtClean="0"/>
              <a:t>:</a:t>
            </a:r>
          </a:p>
          <a:p>
            <a:r>
              <a:rPr lang="en-US" dirty="0"/>
              <a:t>Neill, A. S., &amp; Lamb, A. (c1992). </a:t>
            </a:r>
            <a:r>
              <a:rPr lang="en-US" i="1" dirty="0"/>
              <a:t>Summerhill School: a new view of childhood</a:t>
            </a:r>
            <a:r>
              <a:rPr lang="en-US" dirty="0"/>
              <a:t>. New York: St. Martin's Griffin</a:t>
            </a:r>
            <a:r>
              <a:rPr lang="en-US" dirty="0" smtClean="0"/>
              <a:t>.</a:t>
            </a:r>
            <a:endParaRPr lang="cs-CZ" dirty="0" smtClean="0"/>
          </a:p>
          <a:p>
            <a:r>
              <a:rPr lang="cs-CZ" b="1" dirty="0" err="1"/>
              <a:t>Read</a:t>
            </a:r>
            <a:r>
              <a:rPr lang="cs-CZ" b="1" dirty="0"/>
              <a:t> to </a:t>
            </a:r>
            <a:r>
              <a:rPr lang="cs-CZ" b="1" dirty="0" err="1"/>
              <a:t>understand</a:t>
            </a:r>
            <a:r>
              <a:rPr lang="en-US" b="1" dirty="0"/>
              <a:t> person-centered teaching </a:t>
            </a:r>
            <a:r>
              <a:rPr lang="cs-CZ" b="1" dirty="0"/>
              <a:t>:</a:t>
            </a:r>
          </a:p>
          <a:p>
            <a:r>
              <a:rPr lang="en-US" dirty="0"/>
              <a:t>Rogers, C. R., Lyon, H. C., &amp; </a:t>
            </a:r>
            <a:r>
              <a:rPr lang="en-US" dirty="0" err="1"/>
              <a:t>Tausch</a:t>
            </a:r>
            <a:r>
              <a:rPr lang="en-US" dirty="0"/>
              <a:t>, R. (2014). On becoming an effective teacher: person-centered teaching, psychology, philosophy, and dialogues with Carl R. Rogers and Harold Lyon. London: Routledge.</a:t>
            </a:r>
            <a:endParaRPr lang="cs-CZ" dirty="0" smtClean="0"/>
          </a:p>
          <a:p>
            <a:endParaRPr lang="cs-CZ" dirty="0"/>
          </a:p>
        </p:txBody>
      </p:sp>
    </p:spTree>
    <p:extLst>
      <p:ext uri="{BB962C8B-B14F-4D97-AF65-F5344CB8AC3E}">
        <p14:creationId xmlns:p14="http://schemas.microsoft.com/office/powerpoint/2010/main" val="3978120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Educational</a:t>
            </a:r>
            <a:r>
              <a:rPr lang="cs-CZ" dirty="0" smtClean="0"/>
              <a:t> </a:t>
            </a:r>
            <a:r>
              <a:rPr lang="cs-CZ" dirty="0" err="1" smtClean="0"/>
              <a:t>System</a:t>
            </a:r>
            <a:r>
              <a:rPr lang="cs-CZ" dirty="0" smtClean="0"/>
              <a:t> and Curriculum</a:t>
            </a:r>
            <a:endParaRPr lang="cs-CZ" dirty="0"/>
          </a:p>
        </p:txBody>
      </p:sp>
      <p:sp>
        <p:nvSpPr>
          <p:cNvPr id="3" name="Podnadpis 2"/>
          <p:cNvSpPr>
            <a:spLocks noGrp="1"/>
          </p:cNvSpPr>
          <p:nvPr>
            <p:ph type="subTitle" idx="1"/>
          </p:nvPr>
        </p:nvSpPr>
        <p:spPr/>
        <p:txBody>
          <a:bodyPr>
            <a:normAutofit fontScale="85000" lnSpcReduction="20000"/>
          </a:bodyPr>
          <a:lstStyle/>
          <a:p>
            <a:pPr algn="ctr"/>
            <a:r>
              <a:rPr lang="cs-CZ" dirty="0" err="1" smtClean="0"/>
              <a:t>Lesson</a:t>
            </a:r>
            <a:r>
              <a:rPr lang="cs-CZ" dirty="0" smtClean="0"/>
              <a:t> 6</a:t>
            </a:r>
          </a:p>
          <a:p>
            <a:r>
              <a:rPr lang="cs-CZ" dirty="0" err="1" smtClean="0"/>
              <a:t>Katerina</a:t>
            </a:r>
            <a:r>
              <a:rPr lang="cs-CZ" dirty="0" smtClean="0"/>
              <a:t> Lojdova</a:t>
            </a:r>
          </a:p>
          <a:p>
            <a:r>
              <a:rPr lang="cs-CZ" dirty="0" err="1" smtClean="0"/>
              <a:t>lojdova</a:t>
            </a:r>
            <a:r>
              <a:rPr lang="cs-CZ" dirty="0" smtClean="0"/>
              <a:t>@</a:t>
            </a:r>
            <a:r>
              <a:rPr lang="cs-CZ" dirty="0" err="1" smtClean="0"/>
              <a:t>ped.muni.cz</a:t>
            </a:r>
            <a:endParaRPr lang="cs-CZ" dirty="0"/>
          </a:p>
        </p:txBody>
      </p:sp>
    </p:spTree>
    <p:extLst>
      <p:ext uri="{BB962C8B-B14F-4D97-AF65-F5344CB8AC3E}">
        <p14:creationId xmlns:p14="http://schemas.microsoft.com/office/powerpoint/2010/main" val="27438253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a:t>
            </a:r>
            <a:r>
              <a:rPr lang="cs-CZ" dirty="0" err="1" smtClean="0"/>
              <a:t>facts</a:t>
            </a:r>
            <a:r>
              <a:rPr lang="cs-CZ" dirty="0" smtClean="0"/>
              <a:t> – Czech </a:t>
            </a:r>
            <a:r>
              <a:rPr lang="cs-CZ" dirty="0" err="1" smtClean="0"/>
              <a:t>educational</a:t>
            </a:r>
            <a:r>
              <a:rPr lang="cs-CZ" dirty="0" smtClean="0"/>
              <a:t> </a:t>
            </a:r>
            <a:r>
              <a:rPr lang="cs-CZ" dirty="0" err="1" smtClean="0"/>
              <a:t>system</a:t>
            </a:r>
            <a:endParaRPr lang="cs-CZ" dirty="0"/>
          </a:p>
        </p:txBody>
      </p:sp>
      <p:sp>
        <p:nvSpPr>
          <p:cNvPr id="3" name="Zástupný symbol pro obsah 2"/>
          <p:cNvSpPr>
            <a:spLocks noGrp="1"/>
          </p:cNvSpPr>
          <p:nvPr>
            <p:ph idx="1"/>
          </p:nvPr>
        </p:nvSpPr>
        <p:spPr/>
        <p:txBody>
          <a:bodyPr>
            <a:normAutofit fontScale="92500" lnSpcReduction="20000"/>
          </a:bodyPr>
          <a:lstStyle/>
          <a:p>
            <a:pPr>
              <a:buFont typeface="Arial" panose="020B0604020202020204" pitchFamily="34" charset="0"/>
              <a:buChar char="•"/>
            </a:pPr>
            <a:r>
              <a:rPr lang="cs-CZ" dirty="0" err="1" smtClean="0"/>
              <a:t>Compulsory</a:t>
            </a:r>
            <a:r>
              <a:rPr lang="cs-CZ" dirty="0" smtClean="0"/>
              <a:t> </a:t>
            </a:r>
            <a:r>
              <a:rPr lang="cs-CZ" dirty="0" err="1" smtClean="0"/>
              <a:t>school</a:t>
            </a:r>
            <a:r>
              <a:rPr lang="cs-CZ" dirty="0" smtClean="0"/>
              <a:t> </a:t>
            </a:r>
            <a:r>
              <a:rPr lang="cs-CZ" dirty="0" err="1" smtClean="0"/>
              <a:t>attendance</a:t>
            </a:r>
            <a:endParaRPr lang="cs-CZ" dirty="0" smtClean="0"/>
          </a:p>
          <a:p>
            <a:pPr>
              <a:buFont typeface="Arial" panose="020B0604020202020204" pitchFamily="34" charset="0"/>
              <a:buChar char="•"/>
            </a:pPr>
            <a:r>
              <a:rPr lang="cs-CZ" dirty="0" err="1" smtClean="0"/>
              <a:t>Literacy</a:t>
            </a:r>
            <a:r>
              <a:rPr lang="cs-CZ" dirty="0" smtClean="0"/>
              <a:t> </a:t>
            </a:r>
            <a:r>
              <a:rPr lang="cs-CZ" dirty="0" err="1" smtClean="0"/>
              <a:t>rate</a:t>
            </a:r>
            <a:r>
              <a:rPr lang="cs-CZ" dirty="0" smtClean="0"/>
              <a:t> </a:t>
            </a:r>
          </a:p>
          <a:p>
            <a:pPr>
              <a:buFont typeface="Arial" panose="020B0604020202020204" pitchFamily="34" charset="0"/>
              <a:buChar char="•"/>
            </a:pPr>
            <a:r>
              <a:rPr lang="cs-CZ" dirty="0" err="1" smtClean="0"/>
              <a:t>Classification</a:t>
            </a:r>
            <a:r>
              <a:rPr lang="cs-CZ" dirty="0" smtClean="0"/>
              <a:t> </a:t>
            </a:r>
            <a:r>
              <a:rPr lang="cs-CZ" dirty="0" err="1" smtClean="0"/>
              <a:t>system</a:t>
            </a:r>
            <a:r>
              <a:rPr lang="cs-CZ" dirty="0" smtClean="0"/>
              <a:t>: 1 – 5 </a:t>
            </a:r>
          </a:p>
          <a:p>
            <a:pPr>
              <a:buFont typeface="Arial" panose="020B0604020202020204" pitchFamily="34" charset="0"/>
              <a:buChar char="•"/>
            </a:pPr>
            <a:r>
              <a:rPr lang="cs-CZ" dirty="0" err="1" smtClean="0"/>
              <a:t>Preschool</a:t>
            </a:r>
            <a:r>
              <a:rPr lang="cs-CZ" dirty="0" smtClean="0"/>
              <a:t> </a:t>
            </a:r>
            <a:r>
              <a:rPr lang="cs-CZ" dirty="0" err="1" smtClean="0"/>
              <a:t>enrollment</a:t>
            </a:r>
            <a:r>
              <a:rPr lang="cs-CZ" dirty="0" smtClean="0"/>
              <a:t> </a:t>
            </a:r>
            <a:r>
              <a:rPr lang="cs-CZ" dirty="0" err="1" smtClean="0"/>
              <a:t>is</a:t>
            </a:r>
            <a:r>
              <a:rPr lang="cs-CZ" dirty="0" smtClean="0"/>
              <a:t> </a:t>
            </a:r>
            <a:r>
              <a:rPr lang="cs-CZ" dirty="0" err="1" smtClean="0"/>
              <a:t>compulsory</a:t>
            </a:r>
            <a:r>
              <a:rPr lang="cs-CZ" dirty="0" smtClean="0"/>
              <a:t> </a:t>
            </a:r>
            <a:r>
              <a:rPr lang="cs-CZ" dirty="0" err="1" smtClean="0"/>
              <a:t>for</a:t>
            </a:r>
            <a:r>
              <a:rPr lang="cs-CZ" dirty="0" smtClean="0"/>
              <a:t> </a:t>
            </a:r>
            <a:r>
              <a:rPr lang="cs-CZ" dirty="0" err="1" smtClean="0"/>
              <a:t>children</a:t>
            </a:r>
            <a:r>
              <a:rPr lang="cs-CZ" dirty="0" smtClean="0"/>
              <a:t> in </a:t>
            </a:r>
            <a:r>
              <a:rPr lang="cs-CZ" dirty="0" err="1" smtClean="0"/>
              <a:t>their</a:t>
            </a:r>
            <a:r>
              <a:rPr lang="cs-CZ" dirty="0" smtClean="0"/>
              <a:t> last </a:t>
            </a:r>
            <a:r>
              <a:rPr lang="cs-CZ" dirty="0" err="1" smtClean="0"/>
              <a:t>year</a:t>
            </a:r>
            <a:r>
              <a:rPr lang="cs-CZ" dirty="0" smtClean="0"/>
              <a:t> </a:t>
            </a:r>
            <a:r>
              <a:rPr lang="cs-CZ" dirty="0" err="1" smtClean="0"/>
              <a:t>before</a:t>
            </a:r>
            <a:r>
              <a:rPr lang="cs-CZ" dirty="0" smtClean="0"/>
              <a:t> </a:t>
            </a:r>
            <a:r>
              <a:rPr lang="cs-CZ" dirty="0" err="1" smtClean="0"/>
              <a:t>entering</a:t>
            </a:r>
            <a:r>
              <a:rPr lang="cs-CZ" dirty="0" smtClean="0"/>
              <a:t> </a:t>
            </a:r>
            <a:r>
              <a:rPr lang="cs-CZ" dirty="0" err="1" smtClean="0"/>
              <a:t>elementary</a:t>
            </a:r>
            <a:r>
              <a:rPr lang="cs-CZ" dirty="0" smtClean="0"/>
              <a:t> </a:t>
            </a:r>
            <a:r>
              <a:rPr lang="cs-CZ" dirty="0" err="1" smtClean="0"/>
              <a:t>school</a:t>
            </a:r>
            <a:endParaRPr lang="cs-CZ" dirty="0" smtClean="0"/>
          </a:p>
          <a:p>
            <a:pPr>
              <a:buFont typeface="Arial" panose="020B0604020202020204" pitchFamily="34" charset="0"/>
              <a:buChar char="•"/>
            </a:pPr>
            <a:r>
              <a:rPr lang="cs-CZ" dirty="0" err="1" smtClean="0"/>
              <a:t>Elementary</a:t>
            </a:r>
            <a:r>
              <a:rPr lang="cs-CZ" dirty="0" smtClean="0"/>
              <a:t> </a:t>
            </a:r>
            <a:r>
              <a:rPr lang="cs-CZ" dirty="0" err="1" smtClean="0"/>
              <a:t>education</a:t>
            </a:r>
            <a:r>
              <a:rPr lang="cs-CZ" dirty="0" smtClean="0"/>
              <a:t> </a:t>
            </a:r>
            <a:r>
              <a:rPr lang="cs-CZ" dirty="0" err="1" smtClean="0"/>
              <a:t>takes</a:t>
            </a:r>
            <a:r>
              <a:rPr lang="cs-CZ" dirty="0" smtClean="0"/>
              <a:t> 9 </a:t>
            </a:r>
            <a:r>
              <a:rPr lang="cs-CZ" dirty="0" err="1" smtClean="0"/>
              <a:t>years</a:t>
            </a:r>
            <a:r>
              <a:rPr lang="cs-CZ" dirty="0" smtClean="0"/>
              <a:t>, </a:t>
            </a:r>
            <a:r>
              <a:rPr lang="cs-CZ" dirty="0" err="1" smtClean="0"/>
              <a:t>usually</a:t>
            </a:r>
            <a:r>
              <a:rPr lang="cs-CZ" dirty="0" smtClean="0"/>
              <a:t> </a:t>
            </a:r>
            <a:r>
              <a:rPr lang="cs-CZ" dirty="0" err="1" smtClean="0"/>
              <a:t>from</a:t>
            </a:r>
            <a:r>
              <a:rPr lang="cs-CZ" dirty="0" smtClean="0"/>
              <a:t> </a:t>
            </a:r>
            <a:r>
              <a:rPr lang="cs-CZ" dirty="0" err="1" smtClean="0"/>
              <a:t>ages</a:t>
            </a:r>
            <a:r>
              <a:rPr lang="cs-CZ" dirty="0" smtClean="0"/>
              <a:t> 6-15</a:t>
            </a:r>
          </a:p>
          <a:p>
            <a:pPr>
              <a:buFont typeface="Arial" panose="020B0604020202020204" pitchFamily="34" charset="0"/>
              <a:buChar char="•"/>
            </a:pPr>
            <a:r>
              <a:rPr lang="cs-CZ" dirty="0" err="1" smtClean="0"/>
              <a:t>Elementary</a:t>
            </a:r>
            <a:r>
              <a:rPr lang="cs-CZ" dirty="0" smtClean="0"/>
              <a:t> </a:t>
            </a:r>
            <a:r>
              <a:rPr lang="cs-CZ" dirty="0" err="1" smtClean="0"/>
              <a:t>education</a:t>
            </a:r>
            <a:r>
              <a:rPr lang="cs-CZ" dirty="0" smtClean="0"/>
              <a:t> </a:t>
            </a:r>
            <a:r>
              <a:rPr lang="cs-CZ" dirty="0" err="1" smtClean="0"/>
              <a:t>is</a:t>
            </a:r>
            <a:r>
              <a:rPr lang="cs-CZ" dirty="0" smtClean="0"/>
              <a:t> </a:t>
            </a:r>
            <a:r>
              <a:rPr lang="cs-CZ" dirty="0" err="1" smtClean="0"/>
              <a:t>divided</a:t>
            </a:r>
            <a:r>
              <a:rPr lang="cs-CZ" dirty="0" smtClean="0"/>
              <a:t> </a:t>
            </a:r>
            <a:r>
              <a:rPr lang="cs-CZ" dirty="0" err="1" smtClean="0"/>
              <a:t>into</a:t>
            </a:r>
            <a:r>
              <a:rPr lang="cs-CZ" dirty="0" smtClean="0"/>
              <a:t> </a:t>
            </a:r>
            <a:r>
              <a:rPr lang="cs-CZ" dirty="0" err="1" smtClean="0"/>
              <a:t>two</a:t>
            </a:r>
            <a:r>
              <a:rPr lang="cs-CZ" dirty="0" smtClean="0"/>
              <a:t> </a:t>
            </a:r>
            <a:r>
              <a:rPr lang="cs-CZ" dirty="0" err="1" smtClean="0"/>
              <a:t>stages</a:t>
            </a:r>
            <a:r>
              <a:rPr lang="cs-CZ" dirty="0" smtClean="0"/>
              <a:t>: </a:t>
            </a:r>
            <a:r>
              <a:rPr lang="cs-CZ" dirty="0" err="1" smtClean="0"/>
              <a:t>primary</a:t>
            </a:r>
            <a:r>
              <a:rPr lang="cs-CZ" dirty="0" smtClean="0"/>
              <a:t> (grade 1 – 5) </a:t>
            </a:r>
            <a:r>
              <a:rPr lang="cs-CZ" dirty="0" err="1" smtClean="0"/>
              <a:t>and</a:t>
            </a:r>
            <a:r>
              <a:rPr lang="cs-CZ" dirty="0" smtClean="0"/>
              <a:t> </a:t>
            </a:r>
            <a:r>
              <a:rPr lang="cs-CZ" dirty="0" err="1" smtClean="0"/>
              <a:t>lower</a:t>
            </a:r>
            <a:r>
              <a:rPr lang="cs-CZ" dirty="0" smtClean="0"/>
              <a:t> </a:t>
            </a:r>
            <a:r>
              <a:rPr lang="cs-CZ" dirty="0" err="1" smtClean="0"/>
              <a:t>secondary</a:t>
            </a:r>
            <a:r>
              <a:rPr lang="cs-CZ" dirty="0" smtClean="0"/>
              <a:t> (</a:t>
            </a:r>
            <a:r>
              <a:rPr lang="cs-CZ" dirty="0" err="1" smtClean="0"/>
              <a:t>stage</a:t>
            </a:r>
            <a:r>
              <a:rPr lang="cs-CZ" dirty="0" smtClean="0"/>
              <a:t> 6-9)</a:t>
            </a:r>
          </a:p>
          <a:p>
            <a:pPr>
              <a:buFont typeface="Arial" panose="020B0604020202020204" pitchFamily="34" charset="0"/>
              <a:buChar char="•"/>
            </a:pPr>
            <a:r>
              <a:rPr lang="cs-CZ" dirty="0" smtClean="0"/>
              <a:t>In </a:t>
            </a:r>
            <a:r>
              <a:rPr lang="cs-CZ" dirty="0" err="1" smtClean="0"/>
              <a:t>addition</a:t>
            </a:r>
            <a:r>
              <a:rPr lang="cs-CZ" dirty="0" smtClean="0"/>
              <a:t>, </a:t>
            </a:r>
            <a:r>
              <a:rPr lang="cs-CZ" dirty="0" err="1" smtClean="0"/>
              <a:t>children</a:t>
            </a:r>
            <a:r>
              <a:rPr lang="cs-CZ" dirty="0" smtClean="0"/>
              <a:t> </a:t>
            </a:r>
            <a:r>
              <a:rPr lang="cs-CZ" dirty="0" err="1" smtClean="0"/>
              <a:t>have</a:t>
            </a:r>
            <a:r>
              <a:rPr lang="cs-CZ" dirty="0" smtClean="0"/>
              <a:t> </a:t>
            </a:r>
            <a:r>
              <a:rPr lang="cs-CZ" dirty="0" err="1" smtClean="0"/>
              <a:t>the</a:t>
            </a:r>
            <a:r>
              <a:rPr lang="cs-CZ" dirty="0" smtClean="0"/>
              <a:t> </a:t>
            </a:r>
            <a:r>
              <a:rPr lang="cs-CZ" dirty="0" err="1" smtClean="0"/>
              <a:t>option</a:t>
            </a:r>
            <a:r>
              <a:rPr lang="cs-CZ" dirty="0" smtClean="0"/>
              <a:t> to </a:t>
            </a:r>
            <a:r>
              <a:rPr lang="cs-CZ" dirty="0" err="1" smtClean="0"/>
              <a:t>apply</a:t>
            </a:r>
            <a:r>
              <a:rPr lang="cs-CZ" dirty="0" smtClean="0"/>
              <a:t> </a:t>
            </a:r>
            <a:r>
              <a:rPr lang="cs-CZ" dirty="0" err="1" smtClean="0"/>
              <a:t>for</a:t>
            </a:r>
            <a:r>
              <a:rPr lang="cs-CZ" dirty="0" smtClean="0"/>
              <a:t> </a:t>
            </a:r>
            <a:r>
              <a:rPr lang="cs-CZ" dirty="0" err="1" smtClean="0"/>
              <a:t>gymansium</a:t>
            </a:r>
            <a:r>
              <a:rPr lang="cs-CZ" dirty="0" smtClean="0"/>
              <a:t> </a:t>
            </a:r>
            <a:r>
              <a:rPr lang="cs-CZ" dirty="0" err="1" smtClean="0"/>
              <a:t>or</a:t>
            </a:r>
            <a:r>
              <a:rPr lang="cs-CZ" dirty="0" smtClean="0"/>
              <a:t> </a:t>
            </a:r>
            <a:r>
              <a:rPr lang="cs-CZ" dirty="0" err="1" smtClean="0"/>
              <a:t>concervatory</a:t>
            </a:r>
            <a:endParaRPr lang="cs-CZ" dirty="0" smtClean="0"/>
          </a:p>
          <a:p>
            <a:pPr>
              <a:buFont typeface="Arial" panose="020B0604020202020204" pitchFamily="34" charset="0"/>
              <a:buChar char="•"/>
            </a:pPr>
            <a:r>
              <a:rPr lang="cs-CZ" dirty="0"/>
              <a:t>Upper </a:t>
            </a:r>
            <a:r>
              <a:rPr lang="cs-CZ" dirty="0" err="1"/>
              <a:t>secondary</a:t>
            </a:r>
            <a:r>
              <a:rPr lang="cs-CZ" dirty="0"/>
              <a:t> </a:t>
            </a:r>
            <a:r>
              <a:rPr lang="cs-CZ" dirty="0" err="1"/>
              <a:t>education</a:t>
            </a:r>
            <a:r>
              <a:rPr lang="cs-CZ" dirty="0"/>
              <a:t> </a:t>
            </a:r>
            <a:r>
              <a:rPr lang="cs-CZ" dirty="0" err="1"/>
              <a:t>can</a:t>
            </a:r>
            <a:r>
              <a:rPr lang="cs-CZ" dirty="0"/>
              <a:t> </a:t>
            </a:r>
            <a:r>
              <a:rPr lang="cs-CZ" dirty="0" err="1"/>
              <a:t>be</a:t>
            </a:r>
            <a:r>
              <a:rPr lang="cs-CZ" dirty="0"/>
              <a:t> </a:t>
            </a:r>
            <a:r>
              <a:rPr lang="cs-CZ" dirty="0" err="1"/>
              <a:t>general</a:t>
            </a:r>
            <a:r>
              <a:rPr lang="cs-CZ" dirty="0"/>
              <a:t> </a:t>
            </a:r>
            <a:r>
              <a:rPr lang="cs-CZ" dirty="0" err="1"/>
              <a:t>or</a:t>
            </a:r>
            <a:r>
              <a:rPr lang="cs-CZ" dirty="0"/>
              <a:t> </a:t>
            </a:r>
            <a:r>
              <a:rPr lang="cs-CZ" dirty="0" err="1"/>
              <a:t>vocational</a:t>
            </a:r>
            <a:endParaRPr lang="cs-CZ" dirty="0"/>
          </a:p>
          <a:p>
            <a:pPr>
              <a:buFont typeface="Arial" panose="020B0604020202020204" pitchFamily="34" charset="0"/>
              <a:buChar char="•"/>
            </a:pPr>
            <a:r>
              <a:rPr lang="cs-CZ" dirty="0"/>
              <a:t>Upper </a:t>
            </a:r>
            <a:r>
              <a:rPr lang="cs-CZ" dirty="0" err="1"/>
              <a:t>secondary</a:t>
            </a:r>
            <a:r>
              <a:rPr lang="cs-CZ" dirty="0"/>
              <a:t> </a:t>
            </a:r>
            <a:r>
              <a:rPr lang="cs-CZ" dirty="0" err="1"/>
              <a:t>education</a:t>
            </a:r>
            <a:r>
              <a:rPr lang="cs-CZ" dirty="0"/>
              <a:t> </a:t>
            </a:r>
            <a:r>
              <a:rPr lang="cs-CZ" dirty="0" err="1"/>
              <a:t>takes</a:t>
            </a:r>
            <a:r>
              <a:rPr lang="cs-CZ" dirty="0"/>
              <a:t> 3 – 4 </a:t>
            </a:r>
            <a:r>
              <a:rPr lang="cs-CZ" dirty="0" err="1"/>
              <a:t>years</a:t>
            </a:r>
            <a:r>
              <a:rPr lang="cs-CZ" dirty="0"/>
              <a:t> and </a:t>
            </a:r>
            <a:r>
              <a:rPr lang="cs-CZ" dirty="0" err="1"/>
              <a:t>is</a:t>
            </a:r>
            <a:r>
              <a:rPr lang="cs-CZ" dirty="0"/>
              <a:t> </a:t>
            </a:r>
            <a:r>
              <a:rPr lang="cs-CZ" dirty="0" err="1"/>
              <a:t>mandatory</a:t>
            </a:r>
            <a:endParaRPr lang="cs-CZ" dirty="0"/>
          </a:p>
          <a:p>
            <a:pPr>
              <a:buFont typeface="Arial" panose="020B0604020202020204" pitchFamily="34" charset="0"/>
              <a:buChar char="•"/>
            </a:pPr>
            <a:r>
              <a:rPr lang="cs-CZ" dirty="0" err="1"/>
              <a:t>Tertiary</a:t>
            </a:r>
            <a:r>
              <a:rPr lang="cs-CZ" dirty="0"/>
              <a:t> </a:t>
            </a:r>
            <a:r>
              <a:rPr lang="cs-CZ" dirty="0" err="1"/>
              <a:t>education</a:t>
            </a:r>
            <a:r>
              <a:rPr lang="cs-CZ" dirty="0"/>
              <a:t>: Bologna </a:t>
            </a:r>
            <a:r>
              <a:rPr lang="cs-CZ" dirty="0" err="1"/>
              <a:t>process</a:t>
            </a:r>
            <a:endParaRPr lang="cs-CZ" dirty="0"/>
          </a:p>
          <a:p>
            <a:endParaRPr lang="cs-CZ" dirty="0" smtClean="0"/>
          </a:p>
          <a:p>
            <a:pPr>
              <a:buNone/>
            </a:pPr>
            <a:endParaRPr lang="cs-CZ" dirty="0"/>
          </a:p>
        </p:txBody>
      </p:sp>
    </p:spTree>
    <p:extLst>
      <p:ext uri="{BB962C8B-B14F-4D97-AF65-F5344CB8AC3E}">
        <p14:creationId xmlns:p14="http://schemas.microsoft.com/office/powerpoint/2010/main" val="1555960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ISCED</a:t>
            </a:r>
            <a:endParaRPr lang="cs-CZ" dirty="0"/>
          </a:p>
        </p:txBody>
      </p:sp>
      <p:sp>
        <p:nvSpPr>
          <p:cNvPr id="3" name="Zástupný symbol pro obsah 2"/>
          <p:cNvSpPr>
            <a:spLocks noGrp="1"/>
          </p:cNvSpPr>
          <p:nvPr>
            <p:ph idx="1"/>
          </p:nvPr>
        </p:nvSpPr>
        <p:spPr/>
        <p:txBody>
          <a:bodyPr/>
          <a:lstStyle/>
          <a:p>
            <a:r>
              <a:rPr lang="cs-CZ" dirty="0"/>
              <a:t>https://www.czso.cz/csu/czso/1-46002d8b18</a:t>
            </a:r>
          </a:p>
        </p:txBody>
      </p:sp>
    </p:spTree>
    <p:extLst>
      <p:ext uri="{BB962C8B-B14F-4D97-AF65-F5344CB8AC3E}">
        <p14:creationId xmlns:p14="http://schemas.microsoft.com/office/powerpoint/2010/main" val="2863293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a:t>
            </a:r>
            <a:r>
              <a:rPr lang="cs-CZ" dirty="0" err="1" smtClean="0"/>
              <a:t>education</a:t>
            </a:r>
            <a:r>
              <a:rPr lang="cs-CZ" dirty="0" smtClean="0"/>
              <a:t> in </a:t>
            </a:r>
            <a:r>
              <a:rPr lang="cs-CZ" dirty="0" err="1" smtClean="0"/>
              <a:t>the</a:t>
            </a:r>
            <a:r>
              <a:rPr lang="cs-CZ" dirty="0" smtClean="0"/>
              <a:t> Czech Republic</a:t>
            </a:r>
            <a:endParaRPr lang="cs-CZ" dirty="0"/>
          </a:p>
        </p:txBody>
      </p:sp>
      <p:sp>
        <p:nvSpPr>
          <p:cNvPr id="3" name="Zástupný symbol pro obsah 2"/>
          <p:cNvSpPr>
            <a:spLocks noGrp="1"/>
          </p:cNvSpPr>
          <p:nvPr>
            <p:ph idx="1"/>
          </p:nvPr>
        </p:nvSpPr>
        <p:spPr/>
        <p:txBody>
          <a:bodyPr/>
          <a:lstStyle/>
          <a:p>
            <a:r>
              <a:rPr lang="cs-CZ" dirty="0" err="1" smtClean="0"/>
              <a:t>Educational</a:t>
            </a:r>
            <a:r>
              <a:rPr lang="cs-CZ" dirty="0" smtClean="0"/>
              <a:t> </a:t>
            </a:r>
            <a:r>
              <a:rPr lang="cs-CZ" dirty="0" err="1" smtClean="0"/>
              <a:t>reform</a:t>
            </a:r>
            <a:r>
              <a:rPr lang="cs-CZ" dirty="0" smtClean="0"/>
              <a:t>: </a:t>
            </a:r>
            <a:r>
              <a:rPr lang="cs-CZ" b="1" dirty="0" err="1" smtClean="0"/>
              <a:t>Act</a:t>
            </a:r>
            <a:r>
              <a:rPr lang="cs-CZ" b="1" dirty="0" smtClean="0"/>
              <a:t> No. </a:t>
            </a:r>
            <a:r>
              <a:rPr lang="cs-CZ" b="1" dirty="0"/>
              <a:t>561/2004 Sb.</a:t>
            </a:r>
          </a:p>
        </p:txBody>
      </p:sp>
      <p:pic>
        <p:nvPicPr>
          <p:cNvPr id="1026" name="Picture 2"/>
          <p:cNvPicPr>
            <a:picLocks noChangeAspect="1" noChangeArrowheads="1"/>
          </p:cNvPicPr>
          <p:nvPr/>
        </p:nvPicPr>
        <p:blipFill>
          <a:blip r:embed="rId2" cstate="print"/>
          <a:srcRect/>
          <a:stretch>
            <a:fillRect/>
          </a:stretch>
        </p:blipFill>
        <p:spPr bwMode="auto">
          <a:xfrm>
            <a:off x="3071665" y="2132857"/>
            <a:ext cx="5762625" cy="4238625"/>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239824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Lesson</a:t>
            </a:r>
            <a:r>
              <a:rPr lang="cs-CZ" dirty="0" smtClean="0"/>
              <a:t> 1:</a:t>
            </a:r>
            <a:endParaRPr lang="cs-CZ" dirty="0"/>
          </a:p>
        </p:txBody>
      </p:sp>
      <p:sp>
        <p:nvSpPr>
          <p:cNvPr id="3" name="Zástupný symbol pro obsah 2"/>
          <p:cNvSpPr>
            <a:spLocks noGrp="1"/>
          </p:cNvSpPr>
          <p:nvPr>
            <p:ph idx="1"/>
          </p:nvPr>
        </p:nvSpPr>
        <p:spPr/>
        <p:txBody>
          <a:bodyPr/>
          <a:lstStyle/>
          <a:p>
            <a:r>
              <a:rPr lang="cs-CZ" dirty="0" err="1" smtClean="0"/>
              <a:t>Definiton</a:t>
            </a:r>
            <a:r>
              <a:rPr lang="cs-CZ" dirty="0" smtClean="0"/>
              <a:t> </a:t>
            </a:r>
            <a:r>
              <a:rPr lang="cs-CZ" dirty="0" err="1" smtClean="0"/>
              <a:t>of</a:t>
            </a:r>
            <a:r>
              <a:rPr lang="cs-CZ" dirty="0" smtClean="0"/>
              <a:t> </a:t>
            </a:r>
            <a:r>
              <a:rPr lang="cs-CZ" dirty="0" err="1" smtClean="0"/>
              <a:t>educational</a:t>
            </a:r>
            <a:r>
              <a:rPr lang="cs-CZ" dirty="0" smtClean="0"/>
              <a:t> </a:t>
            </a:r>
            <a:r>
              <a:rPr lang="cs-CZ" dirty="0" err="1" smtClean="0"/>
              <a:t>sciences</a:t>
            </a:r>
            <a:endParaRPr lang="cs-CZ" dirty="0" smtClean="0"/>
          </a:p>
          <a:p>
            <a:r>
              <a:rPr lang="cs-CZ" dirty="0" smtClean="0"/>
              <a:t>A </a:t>
            </a:r>
            <a:r>
              <a:rPr lang="cs-CZ" dirty="0" err="1" smtClean="0"/>
              <a:t>Brief</a:t>
            </a:r>
            <a:r>
              <a:rPr lang="cs-CZ" dirty="0" smtClean="0"/>
              <a:t> </a:t>
            </a:r>
            <a:r>
              <a:rPr lang="cs-CZ" dirty="0" err="1" smtClean="0"/>
              <a:t>history</a:t>
            </a:r>
            <a:r>
              <a:rPr lang="cs-CZ" dirty="0" smtClean="0"/>
              <a:t> </a:t>
            </a:r>
            <a:r>
              <a:rPr lang="cs-CZ" dirty="0" err="1" smtClean="0"/>
              <a:t>of</a:t>
            </a:r>
            <a:r>
              <a:rPr lang="cs-CZ" dirty="0" smtClean="0"/>
              <a:t> </a:t>
            </a:r>
            <a:r>
              <a:rPr lang="cs-CZ" dirty="0" err="1"/>
              <a:t>e</a:t>
            </a:r>
            <a:r>
              <a:rPr lang="cs-CZ" dirty="0" err="1" smtClean="0"/>
              <a:t>ducation</a:t>
            </a:r>
            <a:endParaRPr lang="cs-CZ" dirty="0" smtClean="0"/>
          </a:p>
        </p:txBody>
      </p:sp>
    </p:spTree>
    <p:extLst>
      <p:ext uri="{BB962C8B-B14F-4D97-AF65-F5344CB8AC3E}">
        <p14:creationId xmlns:p14="http://schemas.microsoft.com/office/powerpoint/2010/main" val="1373371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Framework Educational </a:t>
            </a:r>
            <a:r>
              <a:rPr lang="en-US" dirty="0" err="1"/>
              <a:t>Programme</a:t>
            </a:r>
            <a:r>
              <a:rPr lang="en-US" dirty="0"/>
              <a:t> for Basic Education </a:t>
            </a:r>
            <a:endParaRPr lang="cs-CZ" dirty="0"/>
          </a:p>
        </p:txBody>
      </p:sp>
      <p:sp>
        <p:nvSpPr>
          <p:cNvPr id="3" name="Zástupný symbol pro obsah 2"/>
          <p:cNvSpPr>
            <a:spLocks noGrp="1"/>
          </p:cNvSpPr>
          <p:nvPr>
            <p:ph idx="1"/>
          </p:nvPr>
        </p:nvSpPr>
        <p:spPr/>
        <p:txBody>
          <a:bodyPr>
            <a:normAutofit/>
          </a:bodyPr>
          <a:lstStyle/>
          <a:p>
            <a:r>
              <a:rPr lang="cs-CZ" dirty="0">
                <a:hlinkClick r:id="rId2"/>
              </a:rPr>
              <a:t>www.msmt.cz/file/9481_1_1</a:t>
            </a:r>
            <a:r>
              <a:rPr lang="cs-CZ" dirty="0" smtClean="0">
                <a:hlinkClick r:id="rId2"/>
              </a:rPr>
              <a:t>/</a:t>
            </a:r>
            <a:endParaRPr lang="cs-CZ" dirty="0" smtClean="0"/>
          </a:p>
          <a:p>
            <a:endParaRPr lang="cs-CZ" dirty="0"/>
          </a:p>
          <a:p>
            <a:pPr lvl="0"/>
            <a:r>
              <a:rPr lang="cs-CZ" dirty="0"/>
              <a:t>D</a:t>
            </a:r>
            <a:r>
              <a:rPr lang="cs-CZ" dirty="0" smtClean="0"/>
              <a:t>efines </a:t>
            </a:r>
            <a:r>
              <a:rPr lang="cs-CZ" dirty="0" err="1"/>
              <a:t>initial</a:t>
            </a:r>
            <a:r>
              <a:rPr lang="cs-CZ" dirty="0"/>
              <a:t> </a:t>
            </a:r>
            <a:r>
              <a:rPr lang="cs-CZ" dirty="0" err="1"/>
              <a:t>education</a:t>
            </a:r>
            <a:r>
              <a:rPr lang="cs-CZ" dirty="0"/>
              <a:t> as a </a:t>
            </a:r>
            <a:r>
              <a:rPr lang="cs-CZ" dirty="0" err="1"/>
              <a:t>whole</a:t>
            </a:r>
            <a:r>
              <a:rPr lang="cs-CZ" dirty="0"/>
              <a:t>. </a:t>
            </a:r>
          </a:p>
          <a:p>
            <a:pPr lvl="0"/>
            <a:r>
              <a:rPr lang="cs-CZ" dirty="0" err="1"/>
              <a:t>The</a:t>
            </a:r>
            <a:r>
              <a:rPr lang="cs-CZ" dirty="0"/>
              <a:t> Framework </a:t>
            </a:r>
            <a:r>
              <a:rPr lang="cs-CZ" dirty="0" err="1"/>
              <a:t>Educational</a:t>
            </a:r>
            <a:r>
              <a:rPr lang="cs-CZ" dirty="0"/>
              <a:t> </a:t>
            </a:r>
            <a:r>
              <a:rPr lang="cs-CZ" dirty="0" err="1"/>
              <a:t>Programmes</a:t>
            </a:r>
            <a:r>
              <a:rPr lang="cs-CZ" dirty="0"/>
              <a:t> devone </a:t>
            </a:r>
            <a:r>
              <a:rPr lang="cs-CZ" dirty="0" err="1"/>
              <a:t>binding</a:t>
            </a:r>
            <a:r>
              <a:rPr lang="cs-CZ" dirty="0"/>
              <a:t> </a:t>
            </a:r>
            <a:r>
              <a:rPr lang="cs-CZ" dirty="0" err="1"/>
              <a:t>educational</a:t>
            </a:r>
            <a:r>
              <a:rPr lang="cs-CZ" dirty="0"/>
              <a:t> </a:t>
            </a:r>
            <a:r>
              <a:rPr lang="cs-CZ" dirty="0" err="1"/>
              <a:t>norms</a:t>
            </a:r>
            <a:r>
              <a:rPr lang="cs-CZ" dirty="0"/>
              <a:t> </a:t>
            </a:r>
            <a:r>
              <a:rPr lang="cs-CZ" dirty="0" err="1"/>
              <a:t>across</a:t>
            </a:r>
            <a:r>
              <a:rPr lang="cs-CZ" dirty="0"/>
              <a:t> </a:t>
            </a:r>
            <a:r>
              <a:rPr lang="cs-CZ" dirty="0" err="1"/>
              <a:t>various</a:t>
            </a:r>
            <a:r>
              <a:rPr lang="cs-CZ" dirty="0"/>
              <a:t> </a:t>
            </a:r>
            <a:r>
              <a:rPr lang="cs-CZ" dirty="0" err="1"/>
              <a:t>stages</a:t>
            </a:r>
            <a:r>
              <a:rPr lang="cs-CZ" dirty="0"/>
              <a:t>: </a:t>
            </a:r>
            <a:r>
              <a:rPr lang="cs-CZ" dirty="0" err="1"/>
              <a:t>pre-school</a:t>
            </a:r>
            <a:r>
              <a:rPr lang="cs-CZ" dirty="0"/>
              <a:t> </a:t>
            </a:r>
            <a:r>
              <a:rPr lang="cs-CZ" dirty="0" err="1"/>
              <a:t>education</a:t>
            </a:r>
            <a:r>
              <a:rPr lang="cs-CZ" dirty="0"/>
              <a:t>, basic </a:t>
            </a:r>
            <a:r>
              <a:rPr lang="cs-CZ" dirty="0" err="1"/>
              <a:t>education</a:t>
            </a:r>
            <a:r>
              <a:rPr lang="cs-CZ" dirty="0"/>
              <a:t> and </a:t>
            </a:r>
            <a:r>
              <a:rPr lang="cs-CZ" dirty="0" err="1"/>
              <a:t>secondary</a:t>
            </a:r>
            <a:r>
              <a:rPr lang="cs-CZ" dirty="0"/>
              <a:t> </a:t>
            </a:r>
            <a:r>
              <a:rPr lang="cs-CZ" dirty="0" err="1"/>
              <a:t>education</a:t>
            </a:r>
            <a:r>
              <a:rPr lang="cs-CZ" dirty="0"/>
              <a:t> (</a:t>
            </a:r>
            <a:r>
              <a:rPr lang="cs-CZ" dirty="0" err="1"/>
              <a:t>for</a:t>
            </a:r>
            <a:r>
              <a:rPr lang="cs-CZ" dirty="0"/>
              <a:t> </a:t>
            </a:r>
            <a:r>
              <a:rPr lang="cs-CZ" dirty="0" err="1"/>
              <a:t>pupils</a:t>
            </a:r>
            <a:r>
              <a:rPr lang="cs-CZ" dirty="0"/>
              <a:t> and </a:t>
            </a:r>
            <a:r>
              <a:rPr lang="cs-CZ" dirty="0" err="1"/>
              <a:t>students</a:t>
            </a:r>
            <a:r>
              <a:rPr lang="cs-CZ" dirty="0"/>
              <a:t> </a:t>
            </a:r>
            <a:r>
              <a:rPr lang="cs-CZ" dirty="0" err="1"/>
              <a:t>from</a:t>
            </a:r>
            <a:r>
              <a:rPr lang="cs-CZ" dirty="0"/>
              <a:t> 3 to 19 </a:t>
            </a:r>
            <a:r>
              <a:rPr lang="cs-CZ" dirty="0" err="1"/>
              <a:t>years</a:t>
            </a:r>
            <a:r>
              <a:rPr lang="cs-CZ" dirty="0"/>
              <a:t> </a:t>
            </a:r>
            <a:r>
              <a:rPr lang="cs-CZ" dirty="0" err="1"/>
              <a:t>of</a:t>
            </a:r>
            <a:r>
              <a:rPr lang="cs-CZ" dirty="0"/>
              <a:t> </a:t>
            </a:r>
            <a:r>
              <a:rPr lang="cs-CZ" dirty="0" err="1"/>
              <a:t>age</a:t>
            </a:r>
            <a:r>
              <a:rPr lang="cs-CZ" dirty="0"/>
              <a:t>)are </a:t>
            </a:r>
            <a:r>
              <a:rPr lang="cs-CZ" dirty="0" err="1"/>
              <a:t>based</a:t>
            </a:r>
            <a:r>
              <a:rPr lang="cs-CZ" dirty="0"/>
              <a:t> on a </a:t>
            </a:r>
            <a:r>
              <a:rPr lang="cs-CZ" dirty="0" err="1"/>
              <a:t>new</a:t>
            </a:r>
            <a:r>
              <a:rPr lang="cs-CZ" dirty="0"/>
              <a:t> </a:t>
            </a:r>
            <a:r>
              <a:rPr lang="cs-CZ" dirty="0" err="1"/>
              <a:t>education</a:t>
            </a:r>
            <a:r>
              <a:rPr lang="cs-CZ" dirty="0"/>
              <a:t> </a:t>
            </a:r>
            <a:r>
              <a:rPr lang="cs-CZ" dirty="0" err="1"/>
              <a:t>strategy</a:t>
            </a:r>
            <a:r>
              <a:rPr lang="cs-CZ" dirty="0"/>
              <a:t>, </a:t>
            </a:r>
            <a:r>
              <a:rPr lang="cs-CZ" dirty="0" err="1"/>
              <a:t>stressing</a:t>
            </a:r>
            <a:r>
              <a:rPr lang="cs-CZ" dirty="0"/>
              <a:t> </a:t>
            </a:r>
            <a:r>
              <a:rPr lang="cs-CZ" dirty="0" err="1"/>
              <a:t>key</a:t>
            </a:r>
            <a:r>
              <a:rPr lang="cs-CZ" dirty="0"/>
              <a:t> </a:t>
            </a:r>
            <a:r>
              <a:rPr lang="cs-CZ" dirty="0" err="1"/>
              <a:t>competencies</a:t>
            </a:r>
            <a:r>
              <a:rPr lang="cs-CZ" dirty="0"/>
              <a:t>, </a:t>
            </a:r>
            <a:r>
              <a:rPr lang="cs-CZ" dirty="0" err="1"/>
              <a:t>their</a:t>
            </a:r>
            <a:r>
              <a:rPr lang="cs-CZ" dirty="0"/>
              <a:t> </a:t>
            </a:r>
            <a:r>
              <a:rPr lang="cs-CZ" dirty="0" err="1"/>
              <a:t>interlinking</a:t>
            </a:r>
            <a:r>
              <a:rPr lang="cs-CZ" dirty="0"/>
              <a:t> </a:t>
            </a:r>
            <a:r>
              <a:rPr lang="cs-CZ" dirty="0" err="1" smtClean="0"/>
              <a:t>with</a:t>
            </a:r>
            <a:r>
              <a:rPr lang="cs-CZ" dirty="0" smtClean="0"/>
              <a:t> </a:t>
            </a:r>
            <a:r>
              <a:rPr lang="cs-CZ" dirty="0" err="1" smtClean="0"/>
              <a:t>educational</a:t>
            </a:r>
            <a:r>
              <a:rPr lang="cs-CZ" dirty="0" smtClean="0"/>
              <a:t> </a:t>
            </a:r>
            <a:r>
              <a:rPr lang="cs-CZ" dirty="0" err="1"/>
              <a:t>contents</a:t>
            </a:r>
            <a:r>
              <a:rPr lang="cs-CZ" dirty="0"/>
              <a:t> and </a:t>
            </a:r>
            <a:r>
              <a:rPr lang="cs-CZ" dirty="0" err="1"/>
              <a:t>the</a:t>
            </a:r>
            <a:r>
              <a:rPr lang="cs-CZ" dirty="0"/>
              <a:t> </a:t>
            </a:r>
            <a:r>
              <a:rPr lang="cs-CZ" dirty="0" err="1"/>
              <a:t>application</a:t>
            </a:r>
            <a:r>
              <a:rPr lang="cs-CZ" dirty="0"/>
              <a:t> </a:t>
            </a:r>
            <a:r>
              <a:rPr lang="cs-CZ" dirty="0" err="1"/>
              <a:t>of</a:t>
            </a:r>
            <a:r>
              <a:rPr lang="cs-CZ" dirty="0"/>
              <a:t> </a:t>
            </a:r>
            <a:r>
              <a:rPr lang="cs-CZ" dirty="0" err="1"/>
              <a:t>acquired</a:t>
            </a:r>
            <a:r>
              <a:rPr lang="cs-CZ" dirty="0"/>
              <a:t> </a:t>
            </a:r>
            <a:r>
              <a:rPr lang="cs-CZ" dirty="0" err="1"/>
              <a:t>knowledge</a:t>
            </a:r>
            <a:r>
              <a:rPr lang="cs-CZ" dirty="0"/>
              <a:t> and </a:t>
            </a:r>
            <a:r>
              <a:rPr lang="cs-CZ" dirty="0" err="1"/>
              <a:t>skills</a:t>
            </a:r>
            <a:r>
              <a:rPr lang="cs-CZ" dirty="0"/>
              <a:t> in </a:t>
            </a:r>
            <a:r>
              <a:rPr lang="cs-CZ" dirty="0" err="1"/>
              <a:t>practical</a:t>
            </a:r>
            <a:r>
              <a:rPr lang="cs-CZ" dirty="0"/>
              <a:t> </a:t>
            </a:r>
            <a:r>
              <a:rPr lang="cs-CZ" dirty="0" err="1" smtClean="0"/>
              <a:t>life</a:t>
            </a:r>
            <a:r>
              <a:rPr lang="cs-CZ" dirty="0" smtClean="0"/>
              <a:t>; </a:t>
            </a:r>
            <a:r>
              <a:rPr lang="cs-CZ" dirty="0" err="1" smtClean="0"/>
              <a:t>build</a:t>
            </a:r>
            <a:r>
              <a:rPr lang="cs-CZ" dirty="0" smtClean="0"/>
              <a:t> </a:t>
            </a:r>
            <a:r>
              <a:rPr lang="cs-CZ" dirty="0"/>
              <a:t>on </a:t>
            </a:r>
            <a:r>
              <a:rPr lang="cs-CZ" dirty="0" err="1"/>
              <a:t>the</a:t>
            </a:r>
            <a:r>
              <a:rPr lang="cs-CZ" dirty="0"/>
              <a:t> </a:t>
            </a:r>
            <a:r>
              <a:rPr lang="cs-CZ" dirty="0" err="1"/>
              <a:t>concept</a:t>
            </a:r>
            <a:r>
              <a:rPr lang="cs-CZ" dirty="0"/>
              <a:t> </a:t>
            </a:r>
            <a:r>
              <a:rPr lang="cs-CZ" dirty="0" err="1"/>
              <a:t>of</a:t>
            </a:r>
            <a:r>
              <a:rPr lang="cs-CZ" dirty="0"/>
              <a:t> </a:t>
            </a:r>
            <a:r>
              <a:rPr lang="cs-CZ" dirty="0" err="1"/>
              <a:t>life</a:t>
            </a:r>
            <a:r>
              <a:rPr lang="cs-CZ" dirty="0"/>
              <a:t>-long </a:t>
            </a:r>
            <a:r>
              <a:rPr lang="cs-CZ" dirty="0" err="1" smtClean="0"/>
              <a:t>learning</a:t>
            </a:r>
            <a:r>
              <a:rPr lang="cs-CZ" dirty="0" smtClean="0"/>
              <a:t> </a:t>
            </a:r>
            <a:r>
              <a:rPr lang="cs-CZ" dirty="0" err="1" smtClean="0"/>
              <a:t>promote</a:t>
            </a:r>
            <a:r>
              <a:rPr lang="cs-CZ" dirty="0" smtClean="0"/>
              <a:t> </a:t>
            </a:r>
            <a:r>
              <a:rPr lang="cs-CZ" dirty="0" err="1"/>
              <a:t>the</a:t>
            </a:r>
            <a:r>
              <a:rPr lang="cs-CZ" dirty="0"/>
              <a:t> </a:t>
            </a:r>
            <a:r>
              <a:rPr lang="cs-CZ" dirty="0" err="1"/>
              <a:t>educational</a:t>
            </a:r>
            <a:r>
              <a:rPr lang="cs-CZ" dirty="0"/>
              <a:t> autonomy </a:t>
            </a:r>
            <a:r>
              <a:rPr lang="cs-CZ" dirty="0" err="1"/>
              <a:t>of</a:t>
            </a:r>
            <a:r>
              <a:rPr lang="cs-CZ" dirty="0"/>
              <a:t> </a:t>
            </a:r>
            <a:r>
              <a:rPr lang="cs-CZ" dirty="0" err="1"/>
              <a:t>schools</a:t>
            </a:r>
            <a:r>
              <a:rPr lang="cs-CZ" dirty="0"/>
              <a:t> as </a:t>
            </a:r>
            <a:r>
              <a:rPr lang="cs-CZ" dirty="0" err="1"/>
              <a:t>well</a:t>
            </a:r>
            <a:r>
              <a:rPr lang="cs-CZ" dirty="0"/>
              <a:t> as </a:t>
            </a:r>
            <a:r>
              <a:rPr lang="cs-CZ" dirty="0" err="1"/>
              <a:t>teachers</a:t>
            </a:r>
            <a:r>
              <a:rPr lang="cs-CZ" dirty="0"/>
              <a:t>’ </a:t>
            </a:r>
            <a:r>
              <a:rPr lang="cs-CZ" dirty="0" err="1"/>
              <a:t>professional</a:t>
            </a:r>
            <a:r>
              <a:rPr lang="cs-CZ" dirty="0"/>
              <a:t> </a:t>
            </a:r>
            <a:r>
              <a:rPr lang="cs-CZ" dirty="0" err="1"/>
              <a:t>responsibility</a:t>
            </a:r>
            <a:r>
              <a:rPr lang="cs-CZ" dirty="0"/>
              <a:t> </a:t>
            </a:r>
            <a:r>
              <a:rPr lang="cs-CZ" dirty="0" err="1"/>
              <a:t>for</a:t>
            </a:r>
            <a:r>
              <a:rPr lang="cs-CZ" dirty="0"/>
              <a:t> </a:t>
            </a:r>
            <a:r>
              <a:rPr lang="cs-CZ" dirty="0" err="1"/>
              <a:t>the</a:t>
            </a:r>
            <a:r>
              <a:rPr lang="cs-CZ" dirty="0"/>
              <a:t> </a:t>
            </a:r>
            <a:r>
              <a:rPr lang="cs-CZ" dirty="0" err="1"/>
              <a:t>outcomes</a:t>
            </a:r>
            <a:r>
              <a:rPr lang="cs-CZ" dirty="0"/>
              <a:t> </a:t>
            </a:r>
            <a:r>
              <a:rPr lang="cs-CZ" dirty="0" err="1"/>
              <a:t>of</a:t>
            </a:r>
            <a:r>
              <a:rPr lang="cs-CZ" dirty="0"/>
              <a:t> </a:t>
            </a:r>
            <a:r>
              <a:rPr lang="cs-CZ" dirty="0" err="1"/>
              <a:t>the</a:t>
            </a:r>
            <a:r>
              <a:rPr lang="cs-CZ" dirty="0"/>
              <a:t> </a:t>
            </a:r>
            <a:r>
              <a:rPr lang="cs-CZ" dirty="0" err="1"/>
              <a:t>educational</a:t>
            </a:r>
            <a:r>
              <a:rPr lang="cs-CZ" dirty="0"/>
              <a:t> </a:t>
            </a:r>
            <a:r>
              <a:rPr lang="cs-CZ" dirty="0" err="1"/>
              <a:t>process</a:t>
            </a:r>
            <a:r>
              <a:rPr lang="cs-CZ" dirty="0"/>
              <a:t>.</a:t>
            </a:r>
          </a:p>
        </p:txBody>
      </p:sp>
    </p:spTree>
    <p:extLst>
      <p:ext uri="{BB962C8B-B14F-4D97-AF65-F5344CB8AC3E}">
        <p14:creationId xmlns:p14="http://schemas.microsoft.com/office/powerpoint/2010/main" val="31009274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Objectives of basic education</a:t>
            </a:r>
            <a:endParaRPr lang="cs-CZ" dirty="0"/>
          </a:p>
        </p:txBody>
      </p:sp>
      <p:sp>
        <p:nvSpPr>
          <p:cNvPr id="3" name="Zástupný symbol pro obsah 2"/>
          <p:cNvSpPr>
            <a:spLocks noGrp="1"/>
          </p:cNvSpPr>
          <p:nvPr>
            <p:ph idx="1"/>
          </p:nvPr>
        </p:nvSpPr>
        <p:spPr>
          <a:xfrm>
            <a:off x="1097279" y="1845734"/>
            <a:ext cx="10828557" cy="4580824"/>
          </a:xfrm>
        </p:spPr>
        <p:txBody>
          <a:bodyPr>
            <a:noAutofit/>
          </a:bodyPr>
          <a:lstStyle/>
          <a:p>
            <a:pPr>
              <a:buFont typeface="Wingdings" panose="05000000000000000000" pitchFamily="2" charset="2"/>
              <a:buChar char="§"/>
            </a:pPr>
            <a:r>
              <a:rPr lang="en-GB" sz="1800" dirty="0"/>
              <a:t>Create preconditions for pupils to acquire basic learning strategies and motivate them to life-long learning</a:t>
            </a:r>
            <a:endParaRPr lang="cs-CZ" sz="1800" dirty="0"/>
          </a:p>
          <a:p>
            <a:pPr>
              <a:buFont typeface="Wingdings" panose="05000000000000000000" pitchFamily="2" charset="2"/>
              <a:buChar char="§"/>
            </a:pPr>
            <a:r>
              <a:rPr lang="en-GB" sz="1800" dirty="0"/>
              <a:t>Stimulate and encourage pupils to creative thinking, logical reasoning and problem solving</a:t>
            </a:r>
            <a:endParaRPr lang="cs-CZ" sz="1800" dirty="0"/>
          </a:p>
          <a:p>
            <a:pPr>
              <a:buFont typeface="Wingdings" panose="05000000000000000000" pitchFamily="2" charset="2"/>
              <a:buChar char="§"/>
            </a:pPr>
            <a:r>
              <a:rPr lang="en-GB" sz="1800" dirty="0"/>
              <a:t>Guide pupils to engage in efficient, effective, open communication on all aspects of their life</a:t>
            </a:r>
            <a:endParaRPr lang="cs-CZ" sz="1800" dirty="0"/>
          </a:p>
          <a:p>
            <a:pPr>
              <a:buFont typeface="Wingdings" panose="05000000000000000000" pitchFamily="2" charset="2"/>
              <a:buChar char="§"/>
            </a:pPr>
            <a:r>
              <a:rPr lang="en-GB" sz="1800" dirty="0"/>
              <a:t>Develop pupils’ abilities to cooperate and to value their own work and achievements as well as the work and achievements of others</a:t>
            </a:r>
            <a:endParaRPr lang="cs-CZ" sz="1800" dirty="0"/>
          </a:p>
          <a:p>
            <a:pPr>
              <a:buFont typeface="Wingdings" panose="05000000000000000000" pitchFamily="2" charset="2"/>
              <a:buChar char="§"/>
            </a:pPr>
            <a:r>
              <a:rPr lang="en-GB" sz="1800" dirty="0"/>
              <a:t>Guide pupils so that they should become free and responsible individuals who exercise their rights and meet their obligations</a:t>
            </a:r>
            <a:endParaRPr lang="cs-CZ" sz="1800" dirty="0"/>
          </a:p>
          <a:p>
            <a:pPr>
              <a:buFont typeface="Wingdings" panose="05000000000000000000" pitchFamily="2" charset="2"/>
              <a:buChar char="§"/>
            </a:pPr>
            <a:r>
              <a:rPr lang="en-GB" sz="1800" dirty="0"/>
              <a:t>Induce in pupils the urge to express positive feelings and emotions in their behaviour, ways of acting and when experiencing important situations in their lives; develop in them sensitivity and responsiveness towards other people, the environment and nature</a:t>
            </a:r>
            <a:endParaRPr lang="cs-CZ" sz="1800" dirty="0"/>
          </a:p>
          <a:p>
            <a:endParaRPr lang="cs-CZ" dirty="0"/>
          </a:p>
        </p:txBody>
      </p:sp>
    </p:spTree>
    <p:extLst>
      <p:ext uri="{BB962C8B-B14F-4D97-AF65-F5344CB8AC3E}">
        <p14:creationId xmlns:p14="http://schemas.microsoft.com/office/powerpoint/2010/main" val="308919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Objectives of basic education</a:t>
            </a:r>
            <a:endParaRPr lang="cs-CZ" dirty="0"/>
          </a:p>
        </p:txBody>
      </p:sp>
      <p:sp>
        <p:nvSpPr>
          <p:cNvPr id="3" name="Zástupný symbol pro obsah 2"/>
          <p:cNvSpPr>
            <a:spLocks noGrp="1"/>
          </p:cNvSpPr>
          <p:nvPr>
            <p:ph idx="1"/>
          </p:nvPr>
        </p:nvSpPr>
        <p:spPr/>
        <p:txBody>
          <a:bodyPr>
            <a:normAutofit/>
          </a:bodyPr>
          <a:lstStyle/>
          <a:p>
            <a:pPr>
              <a:lnSpc>
                <a:spcPct val="100000"/>
              </a:lnSpc>
              <a:buFont typeface="Wingdings" panose="05000000000000000000" pitchFamily="2" charset="2"/>
              <a:buChar char="§"/>
            </a:pPr>
            <a:r>
              <a:rPr lang="en-GB" sz="1800" dirty="0"/>
              <a:t>Teach pupils to actively develop and protect their physical, mental and social health and to be responsible for it</a:t>
            </a:r>
            <a:endParaRPr lang="cs-CZ" sz="1800" dirty="0"/>
          </a:p>
          <a:p>
            <a:pPr>
              <a:lnSpc>
                <a:spcPct val="100000"/>
              </a:lnSpc>
              <a:buFont typeface="Wingdings" panose="05000000000000000000" pitchFamily="2" charset="2"/>
              <a:buChar char="§"/>
            </a:pPr>
            <a:endParaRPr lang="cs-CZ" sz="1800" dirty="0"/>
          </a:p>
          <a:p>
            <a:pPr>
              <a:lnSpc>
                <a:spcPct val="100000"/>
              </a:lnSpc>
              <a:buFont typeface="Wingdings" panose="05000000000000000000" pitchFamily="2" charset="2"/>
              <a:buChar char="§"/>
            </a:pPr>
            <a:r>
              <a:rPr lang="en-GB" sz="1800" dirty="0"/>
              <a:t>Guide pupils to tolerance and consideration for other people, to a respect for their culture and spiritual values; teach pupils to live together with others</a:t>
            </a:r>
            <a:endParaRPr lang="cs-CZ" sz="1800" dirty="0"/>
          </a:p>
          <a:p>
            <a:pPr>
              <a:lnSpc>
                <a:spcPct val="100000"/>
              </a:lnSpc>
              <a:buFont typeface="Wingdings" panose="05000000000000000000" pitchFamily="2" charset="2"/>
              <a:buChar char="§"/>
            </a:pPr>
            <a:endParaRPr lang="cs-CZ" sz="1800" dirty="0"/>
          </a:p>
          <a:p>
            <a:pPr>
              <a:lnSpc>
                <a:spcPct val="100000"/>
              </a:lnSpc>
              <a:buFont typeface="Wingdings" panose="05000000000000000000" pitchFamily="2" charset="2"/>
              <a:buChar char="§"/>
            </a:pPr>
            <a:r>
              <a:rPr lang="en-GB" sz="1800" dirty="0"/>
              <a:t>Help pupils to discover and develop their own abilities and skills in the context of actual opportunities and to use their abilities and skills in combination with their acquired knowledge when making decisions regarding the aims of their own life and profession</a:t>
            </a:r>
            <a:br>
              <a:rPr lang="en-GB" sz="1800" dirty="0"/>
            </a:br>
            <a:endParaRPr lang="cs-CZ" sz="1800" dirty="0"/>
          </a:p>
        </p:txBody>
      </p:sp>
    </p:spTree>
    <p:extLst>
      <p:ext uri="{BB962C8B-B14F-4D97-AF65-F5344CB8AC3E}">
        <p14:creationId xmlns:p14="http://schemas.microsoft.com/office/powerpoint/2010/main" val="10523364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Educational</a:t>
            </a:r>
            <a:r>
              <a:rPr lang="cs-CZ" b="1" dirty="0"/>
              <a:t> </a:t>
            </a:r>
            <a:r>
              <a:rPr lang="cs-CZ" b="1" dirty="0" err="1"/>
              <a:t>fields</a:t>
            </a:r>
            <a:endParaRPr lang="cs-CZ" dirty="0"/>
          </a:p>
        </p:txBody>
      </p:sp>
      <p:sp>
        <p:nvSpPr>
          <p:cNvPr id="3" name="Zástupný symbol pro obsah 2"/>
          <p:cNvSpPr>
            <a:spLocks noGrp="1"/>
          </p:cNvSpPr>
          <p:nvPr>
            <p:ph idx="1"/>
          </p:nvPr>
        </p:nvSpPr>
        <p:spPr/>
        <p:txBody>
          <a:bodyPr>
            <a:normAutofit/>
          </a:bodyPr>
          <a:lstStyle/>
          <a:p>
            <a:r>
              <a:rPr lang="cs-CZ" b="1" dirty="0" err="1"/>
              <a:t>Language</a:t>
            </a:r>
            <a:r>
              <a:rPr lang="cs-CZ" b="1" dirty="0"/>
              <a:t> </a:t>
            </a:r>
            <a:r>
              <a:rPr lang="cs-CZ" b="1" dirty="0" err="1"/>
              <a:t>and</a:t>
            </a:r>
            <a:r>
              <a:rPr lang="cs-CZ" b="1" dirty="0"/>
              <a:t> </a:t>
            </a:r>
            <a:r>
              <a:rPr lang="cs-CZ" b="1" dirty="0" err="1"/>
              <a:t>Language</a:t>
            </a:r>
            <a:r>
              <a:rPr lang="cs-CZ" b="1" dirty="0"/>
              <a:t> </a:t>
            </a:r>
            <a:r>
              <a:rPr lang="cs-CZ" b="1" dirty="0" err="1"/>
              <a:t>Communication</a:t>
            </a:r>
            <a:r>
              <a:rPr lang="cs-CZ" b="1" dirty="0"/>
              <a:t> </a:t>
            </a:r>
            <a:r>
              <a:rPr lang="cs-CZ" dirty="0"/>
              <a:t>(</a:t>
            </a:r>
            <a:r>
              <a:rPr lang="cs-CZ" i="1" dirty="0" err="1"/>
              <a:t>Czech</a:t>
            </a:r>
            <a:r>
              <a:rPr lang="cs-CZ" i="1" dirty="0"/>
              <a:t> </a:t>
            </a:r>
            <a:r>
              <a:rPr lang="cs-CZ" i="1" dirty="0" err="1"/>
              <a:t>Language</a:t>
            </a:r>
            <a:r>
              <a:rPr lang="cs-CZ" i="1" dirty="0"/>
              <a:t> </a:t>
            </a:r>
            <a:r>
              <a:rPr lang="cs-CZ" i="1" dirty="0" err="1"/>
              <a:t>and</a:t>
            </a:r>
            <a:r>
              <a:rPr lang="cs-CZ" i="1" dirty="0"/>
              <a:t> </a:t>
            </a:r>
            <a:r>
              <a:rPr lang="cs-CZ" i="1" dirty="0" err="1"/>
              <a:t>Literature</a:t>
            </a:r>
            <a:r>
              <a:rPr lang="cs-CZ" i="1" dirty="0"/>
              <a:t>, </a:t>
            </a:r>
            <a:r>
              <a:rPr lang="cs-CZ" i="1" dirty="0" err="1"/>
              <a:t>Foreign</a:t>
            </a:r>
            <a:r>
              <a:rPr lang="cs-CZ" i="1" dirty="0"/>
              <a:t> </a:t>
            </a:r>
            <a:r>
              <a:rPr lang="cs-CZ" i="1" dirty="0" err="1"/>
              <a:t>Language</a:t>
            </a:r>
            <a:r>
              <a:rPr lang="cs-CZ" dirty="0"/>
              <a:t>)</a:t>
            </a:r>
          </a:p>
          <a:p>
            <a:r>
              <a:rPr lang="cs-CZ" b="1" dirty="0" err="1"/>
              <a:t>Mathematics</a:t>
            </a:r>
            <a:r>
              <a:rPr lang="cs-CZ" b="1" dirty="0"/>
              <a:t> </a:t>
            </a:r>
            <a:r>
              <a:rPr lang="cs-CZ" b="1" dirty="0" err="1"/>
              <a:t>and</a:t>
            </a:r>
            <a:r>
              <a:rPr lang="cs-CZ" b="1" dirty="0"/>
              <a:t> </a:t>
            </a:r>
            <a:r>
              <a:rPr lang="cs-CZ" b="1" dirty="0" err="1"/>
              <a:t>Its</a:t>
            </a:r>
            <a:r>
              <a:rPr lang="cs-CZ" b="1" dirty="0"/>
              <a:t> </a:t>
            </a:r>
            <a:r>
              <a:rPr lang="cs-CZ" b="1" dirty="0" err="1"/>
              <a:t>Applications</a:t>
            </a:r>
            <a:r>
              <a:rPr lang="cs-CZ" b="1" dirty="0"/>
              <a:t> </a:t>
            </a:r>
            <a:r>
              <a:rPr lang="cs-CZ" i="1" dirty="0"/>
              <a:t>(</a:t>
            </a:r>
            <a:r>
              <a:rPr lang="cs-CZ" i="1" dirty="0" err="1"/>
              <a:t>Mathematics</a:t>
            </a:r>
            <a:r>
              <a:rPr lang="cs-CZ" i="1" dirty="0"/>
              <a:t> </a:t>
            </a:r>
            <a:r>
              <a:rPr lang="cs-CZ" i="1" dirty="0" err="1"/>
              <a:t>and</a:t>
            </a:r>
            <a:r>
              <a:rPr lang="cs-CZ" i="1" dirty="0"/>
              <a:t> </a:t>
            </a:r>
            <a:r>
              <a:rPr lang="cs-CZ" i="1" dirty="0" err="1"/>
              <a:t>Its</a:t>
            </a:r>
            <a:r>
              <a:rPr lang="cs-CZ" i="1" dirty="0"/>
              <a:t> </a:t>
            </a:r>
            <a:r>
              <a:rPr lang="cs-CZ" i="1" dirty="0" err="1"/>
              <a:t>Applications</a:t>
            </a:r>
            <a:r>
              <a:rPr lang="cs-CZ" i="1" dirty="0"/>
              <a:t>)</a:t>
            </a:r>
            <a:endParaRPr lang="cs-CZ" dirty="0"/>
          </a:p>
          <a:p>
            <a:r>
              <a:rPr lang="cs-CZ" b="1" dirty="0" err="1"/>
              <a:t>Information</a:t>
            </a:r>
            <a:r>
              <a:rPr lang="cs-CZ" b="1" dirty="0"/>
              <a:t> </a:t>
            </a:r>
            <a:r>
              <a:rPr lang="cs-CZ" b="1" dirty="0" err="1"/>
              <a:t>and</a:t>
            </a:r>
            <a:r>
              <a:rPr lang="cs-CZ" b="1" dirty="0"/>
              <a:t> </a:t>
            </a:r>
            <a:r>
              <a:rPr lang="cs-CZ" b="1" dirty="0" err="1"/>
              <a:t>Communication</a:t>
            </a:r>
            <a:r>
              <a:rPr lang="cs-CZ" b="1" dirty="0"/>
              <a:t> Technologies </a:t>
            </a:r>
            <a:r>
              <a:rPr lang="cs-CZ" dirty="0"/>
              <a:t>(</a:t>
            </a:r>
            <a:r>
              <a:rPr lang="cs-CZ" i="1" dirty="0" err="1"/>
              <a:t>Information</a:t>
            </a:r>
            <a:r>
              <a:rPr lang="cs-CZ" i="1" dirty="0"/>
              <a:t> </a:t>
            </a:r>
            <a:r>
              <a:rPr lang="cs-CZ" i="1" dirty="0" err="1"/>
              <a:t>and</a:t>
            </a:r>
            <a:r>
              <a:rPr lang="cs-CZ" i="1" dirty="0"/>
              <a:t> </a:t>
            </a:r>
            <a:r>
              <a:rPr lang="cs-CZ" i="1" dirty="0" err="1"/>
              <a:t>Communication</a:t>
            </a:r>
            <a:r>
              <a:rPr lang="cs-CZ" i="1" dirty="0"/>
              <a:t> Technologies</a:t>
            </a:r>
            <a:r>
              <a:rPr lang="cs-CZ" dirty="0"/>
              <a:t>)</a:t>
            </a:r>
          </a:p>
          <a:p>
            <a:r>
              <a:rPr lang="cs-CZ" b="1" dirty="0" err="1"/>
              <a:t>Humans</a:t>
            </a:r>
            <a:r>
              <a:rPr lang="cs-CZ" b="1" dirty="0"/>
              <a:t> </a:t>
            </a:r>
            <a:r>
              <a:rPr lang="cs-CZ" b="1" dirty="0" err="1"/>
              <a:t>and</a:t>
            </a:r>
            <a:r>
              <a:rPr lang="cs-CZ" b="1" dirty="0"/>
              <a:t> </a:t>
            </a:r>
            <a:r>
              <a:rPr lang="cs-CZ" b="1" dirty="0" err="1"/>
              <a:t>Their</a:t>
            </a:r>
            <a:r>
              <a:rPr lang="cs-CZ" b="1" dirty="0"/>
              <a:t> </a:t>
            </a:r>
            <a:r>
              <a:rPr lang="cs-CZ" b="1" dirty="0" err="1"/>
              <a:t>World</a:t>
            </a:r>
            <a:r>
              <a:rPr lang="cs-CZ" b="1" dirty="0"/>
              <a:t> </a:t>
            </a:r>
            <a:r>
              <a:rPr lang="cs-CZ" dirty="0"/>
              <a:t>(</a:t>
            </a:r>
            <a:r>
              <a:rPr lang="cs-CZ" i="1" dirty="0" err="1"/>
              <a:t>Humans</a:t>
            </a:r>
            <a:r>
              <a:rPr lang="cs-CZ" i="1" dirty="0"/>
              <a:t> </a:t>
            </a:r>
            <a:r>
              <a:rPr lang="cs-CZ" i="1" dirty="0" err="1"/>
              <a:t>and</a:t>
            </a:r>
            <a:r>
              <a:rPr lang="cs-CZ" i="1" dirty="0"/>
              <a:t> </a:t>
            </a:r>
            <a:r>
              <a:rPr lang="cs-CZ" i="1" dirty="0" err="1"/>
              <a:t>their</a:t>
            </a:r>
            <a:r>
              <a:rPr lang="cs-CZ" i="1" dirty="0"/>
              <a:t> </a:t>
            </a:r>
            <a:r>
              <a:rPr lang="cs-CZ" i="1" dirty="0" err="1"/>
              <a:t>World</a:t>
            </a:r>
            <a:r>
              <a:rPr lang="cs-CZ" dirty="0"/>
              <a:t>)</a:t>
            </a:r>
          </a:p>
          <a:p>
            <a:r>
              <a:rPr lang="cs-CZ" b="1" dirty="0" err="1"/>
              <a:t>Humans</a:t>
            </a:r>
            <a:r>
              <a:rPr lang="cs-CZ" b="1" dirty="0"/>
              <a:t> </a:t>
            </a:r>
            <a:r>
              <a:rPr lang="cs-CZ" b="1" dirty="0" err="1"/>
              <a:t>and</a:t>
            </a:r>
            <a:r>
              <a:rPr lang="cs-CZ" b="1" dirty="0"/>
              <a:t> Society </a:t>
            </a:r>
            <a:r>
              <a:rPr lang="cs-CZ" dirty="0"/>
              <a:t>(</a:t>
            </a:r>
            <a:r>
              <a:rPr lang="cs-CZ" i="1" dirty="0" err="1"/>
              <a:t>History</a:t>
            </a:r>
            <a:r>
              <a:rPr lang="cs-CZ" i="1" dirty="0"/>
              <a:t>, </a:t>
            </a:r>
            <a:r>
              <a:rPr lang="cs-CZ" i="1" dirty="0" err="1"/>
              <a:t>Civic</a:t>
            </a:r>
            <a:r>
              <a:rPr lang="cs-CZ" i="1" dirty="0"/>
              <a:t> </a:t>
            </a:r>
            <a:r>
              <a:rPr lang="cs-CZ" i="1" dirty="0" err="1"/>
              <a:t>education</a:t>
            </a:r>
            <a:r>
              <a:rPr lang="cs-CZ" dirty="0"/>
              <a:t>)</a:t>
            </a:r>
          </a:p>
          <a:p>
            <a:r>
              <a:rPr lang="cs-CZ" b="1" dirty="0" err="1"/>
              <a:t>Humans</a:t>
            </a:r>
            <a:r>
              <a:rPr lang="cs-CZ" b="1" dirty="0"/>
              <a:t> </a:t>
            </a:r>
            <a:r>
              <a:rPr lang="cs-CZ" b="1" dirty="0" err="1"/>
              <a:t>and</a:t>
            </a:r>
            <a:r>
              <a:rPr lang="cs-CZ" b="1" dirty="0"/>
              <a:t> </a:t>
            </a:r>
            <a:r>
              <a:rPr lang="cs-CZ" b="1" dirty="0" err="1"/>
              <a:t>Nature</a:t>
            </a:r>
            <a:r>
              <a:rPr lang="cs-CZ" b="1" dirty="0"/>
              <a:t> </a:t>
            </a:r>
            <a:r>
              <a:rPr lang="cs-CZ" dirty="0"/>
              <a:t>(</a:t>
            </a:r>
            <a:r>
              <a:rPr lang="cs-CZ" i="1" dirty="0" err="1"/>
              <a:t>Physics</a:t>
            </a:r>
            <a:r>
              <a:rPr lang="cs-CZ" i="1" dirty="0"/>
              <a:t>, </a:t>
            </a:r>
            <a:r>
              <a:rPr lang="cs-CZ" i="1" dirty="0" err="1"/>
              <a:t>Chemistry</a:t>
            </a:r>
            <a:r>
              <a:rPr lang="cs-CZ" i="1" dirty="0"/>
              <a:t>, </a:t>
            </a:r>
            <a:r>
              <a:rPr lang="cs-CZ" i="1" dirty="0" err="1"/>
              <a:t>Natural</a:t>
            </a:r>
            <a:r>
              <a:rPr lang="cs-CZ" i="1" dirty="0"/>
              <a:t> </a:t>
            </a:r>
            <a:r>
              <a:rPr lang="cs-CZ" i="1" dirty="0" err="1"/>
              <a:t>Sciences</a:t>
            </a:r>
            <a:r>
              <a:rPr lang="cs-CZ" i="1" dirty="0"/>
              <a:t>, </a:t>
            </a:r>
            <a:r>
              <a:rPr lang="cs-CZ" i="1" dirty="0" err="1"/>
              <a:t>Geography</a:t>
            </a:r>
            <a:r>
              <a:rPr lang="cs-CZ" dirty="0"/>
              <a:t>)</a:t>
            </a:r>
          </a:p>
          <a:p>
            <a:r>
              <a:rPr lang="cs-CZ" b="1" dirty="0" err="1"/>
              <a:t>Arts</a:t>
            </a:r>
            <a:r>
              <a:rPr lang="cs-CZ" b="1" dirty="0"/>
              <a:t> </a:t>
            </a:r>
            <a:r>
              <a:rPr lang="cs-CZ" b="1" dirty="0" err="1"/>
              <a:t>and</a:t>
            </a:r>
            <a:r>
              <a:rPr lang="cs-CZ" b="1" dirty="0"/>
              <a:t> </a:t>
            </a:r>
            <a:r>
              <a:rPr lang="cs-CZ" b="1" dirty="0" err="1"/>
              <a:t>Culture</a:t>
            </a:r>
            <a:r>
              <a:rPr lang="cs-CZ" b="1" dirty="0"/>
              <a:t> </a:t>
            </a:r>
            <a:r>
              <a:rPr lang="cs-CZ" dirty="0"/>
              <a:t>(</a:t>
            </a:r>
            <a:r>
              <a:rPr lang="cs-CZ" i="1" dirty="0"/>
              <a:t>Music, Fine </a:t>
            </a:r>
            <a:r>
              <a:rPr lang="cs-CZ" i="1" dirty="0" err="1"/>
              <a:t>Art</a:t>
            </a:r>
            <a:r>
              <a:rPr lang="cs-CZ" dirty="0"/>
              <a:t>)</a:t>
            </a:r>
          </a:p>
          <a:p>
            <a:r>
              <a:rPr lang="cs-CZ" b="1" dirty="0" err="1"/>
              <a:t>Humans</a:t>
            </a:r>
            <a:r>
              <a:rPr lang="cs-CZ" b="1" dirty="0"/>
              <a:t> </a:t>
            </a:r>
            <a:r>
              <a:rPr lang="cs-CZ" b="1" dirty="0" err="1"/>
              <a:t>and</a:t>
            </a:r>
            <a:r>
              <a:rPr lang="cs-CZ" b="1" dirty="0"/>
              <a:t> </a:t>
            </a:r>
            <a:r>
              <a:rPr lang="cs-CZ" b="1" dirty="0" err="1"/>
              <a:t>Health</a:t>
            </a:r>
            <a:r>
              <a:rPr lang="cs-CZ" b="1" dirty="0"/>
              <a:t> </a:t>
            </a:r>
            <a:r>
              <a:rPr lang="cs-CZ" dirty="0"/>
              <a:t>(</a:t>
            </a:r>
            <a:r>
              <a:rPr lang="cs-CZ" i="1" dirty="0" err="1"/>
              <a:t>Health</a:t>
            </a:r>
            <a:r>
              <a:rPr lang="cs-CZ" i="1" dirty="0"/>
              <a:t> </a:t>
            </a:r>
            <a:r>
              <a:rPr lang="cs-CZ" i="1" dirty="0" err="1"/>
              <a:t>Education</a:t>
            </a:r>
            <a:r>
              <a:rPr lang="cs-CZ" i="1" dirty="0"/>
              <a:t>, </a:t>
            </a:r>
            <a:r>
              <a:rPr lang="cs-CZ" i="1" dirty="0" err="1"/>
              <a:t>Physical</a:t>
            </a:r>
            <a:r>
              <a:rPr lang="cs-CZ" i="1" dirty="0"/>
              <a:t> </a:t>
            </a:r>
            <a:r>
              <a:rPr lang="cs-CZ" i="1" dirty="0" err="1"/>
              <a:t>Education</a:t>
            </a:r>
            <a:r>
              <a:rPr lang="cs-CZ" dirty="0"/>
              <a:t>)</a:t>
            </a:r>
          </a:p>
          <a:p>
            <a:r>
              <a:rPr lang="cs-CZ" b="1" dirty="0" err="1"/>
              <a:t>Humans</a:t>
            </a:r>
            <a:r>
              <a:rPr lang="cs-CZ" b="1" dirty="0"/>
              <a:t> </a:t>
            </a:r>
            <a:r>
              <a:rPr lang="cs-CZ" b="1" dirty="0" err="1"/>
              <a:t>and</a:t>
            </a:r>
            <a:r>
              <a:rPr lang="cs-CZ" b="1" dirty="0"/>
              <a:t> </a:t>
            </a:r>
            <a:r>
              <a:rPr lang="cs-CZ" b="1" dirty="0" err="1"/>
              <a:t>the</a:t>
            </a:r>
            <a:r>
              <a:rPr lang="cs-CZ" b="1" dirty="0"/>
              <a:t> </a:t>
            </a:r>
            <a:r>
              <a:rPr lang="cs-CZ" b="1" dirty="0" err="1"/>
              <a:t>World</a:t>
            </a:r>
            <a:r>
              <a:rPr lang="cs-CZ" b="1" dirty="0"/>
              <a:t> </a:t>
            </a:r>
            <a:r>
              <a:rPr lang="cs-CZ" b="1" dirty="0" err="1"/>
              <a:t>of</a:t>
            </a:r>
            <a:r>
              <a:rPr lang="cs-CZ" b="1" dirty="0"/>
              <a:t> </a:t>
            </a:r>
            <a:r>
              <a:rPr lang="cs-CZ" b="1" dirty="0" err="1"/>
              <a:t>Work</a:t>
            </a:r>
            <a:r>
              <a:rPr lang="cs-CZ" b="1" dirty="0"/>
              <a:t> </a:t>
            </a:r>
            <a:r>
              <a:rPr lang="cs-CZ" i="1" dirty="0"/>
              <a:t>(</a:t>
            </a:r>
            <a:r>
              <a:rPr lang="cs-CZ" i="1" dirty="0" err="1"/>
              <a:t>Humans</a:t>
            </a:r>
            <a:r>
              <a:rPr lang="cs-CZ" i="1" dirty="0"/>
              <a:t> </a:t>
            </a:r>
            <a:r>
              <a:rPr lang="cs-CZ" i="1" dirty="0" err="1"/>
              <a:t>and</a:t>
            </a:r>
            <a:r>
              <a:rPr lang="cs-CZ" i="1" dirty="0"/>
              <a:t> </a:t>
            </a:r>
            <a:r>
              <a:rPr lang="cs-CZ" i="1" dirty="0" err="1"/>
              <a:t>The</a:t>
            </a:r>
            <a:r>
              <a:rPr lang="cs-CZ" i="1" dirty="0"/>
              <a:t> </a:t>
            </a:r>
            <a:r>
              <a:rPr lang="cs-CZ" i="1" dirty="0" err="1"/>
              <a:t>World</a:t>
            </a:r>
            <a:r>
              <a:rPr lang="cs-CZ" i="1" dirty="0"/>
              <a:t> </a:t>
            </a:r>
            <a:r>
              <a:rPr lang="cs-CZ" i="1" dirty="0" err="1"/>
              <a:t>of</a:t>
            </a:r>
            <a:r>
              <a:rPr lang="cs-CZ" i="1" dirty="0"/>
              <a:t> </a:t>
            </a:r>
            <a:r>
              <a:rPr lang="cs-CZ" i="1" dirty="0" err="1"/>
              <a:t>Work</a:t>
            </a:r>
            <a:r>
              <a:rPr lang="cs-CZ" i="1" dirty="0"/>
              <a:t>)</a:t>
            </a:r>
            <a:endParaRPr lang="cs-CZ" dirty="0"/>
          </a:p>
          <a:p>
            <a:pPr>
              <a:buNone/>
            </a:pPr>
            <a:endParaRPr lang="cs-CZ" dirty="0"/>
          </a:p>
        </p:txBody>
      </p:sp>
    </p:spTree>
    <p:extLst>
      <p:ext uri="{BB962C8B-B14F-4D97-AF65-F5344CB8AC3E}">
        <p14:creationId xmlns:p14="http://schemas.microsoft.com/office/powerpoint/2010/main" val="4114619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Key</a:t>
            </a:r>
            <a:r>
              <a:rPr lang="cs-CZ" b="1" dirty="0"/>
              <a:t> </a:t>
            </a:r>
            <a:r>
              <a:rPr lang="cs-CZ" b="1" dirty="0" err="1"/>
              <a:t>competencies</a:t>
            </a:r>
            <a:r>
              <a:rPr lang="cs-CZ" dirty="0"/>
              <a:t/>
            </a:r>
            <a:br>
              <a:rPr lang="cs-CZ" dirty="0"/>
            </a:br>
            <a:endParaRPr lang="cs-CZ" dirty="0"/>
          </a:p>
        </p:txBody>
      </p:sp>
      <p:sp>
        <p:nvSpPr>
          <p:cNvPr id="3" name="Zástupný symbol pro obsah 2"/>
          <p:cNvSpPr>
            <a:spLocks noGrp="1"/>
          </p:cNvSpPr>
          <p:nvPr>
            <p:ph idx="1"/>
          </p:nvPr>
        </p:nvSpPr>
        <p:spPr/>
        <p:txBody>
          <a:bodyPr/>
          <a:lstStyle/>
          <a:p>
            <a:r>
              <a:rPr lang="cs-CZ" dirty="0" err="1"/>
              <a:t>learning</a:t>
            </a:r>
            <a:r>
              <a:rPr lang="cs-CZ" dirty="0"/>
              <a:t> </a:t>
            </a:r>
            <a:r>
              <a:rPr lang="cs-CZ" dirty="0" err="1"/>
              <a:t>competencies</a:t>
            </a:r>
            <a:r>
              <a:rPr lang="cs-CZ" dirty="0"/>
              <a:t>; </a:t>
            </a:r>
          </a:p>
          <a:p>
            <a:r>
              <a:rPr lang="cs-CZ" dirty="0" err="1"/>
              <a:t>problem</a:t>
            </a:r>
            <a:r>
              <a:rPr lang="cs-CZ" dirty="0"/>
              <a:t>-</a:t>
            </a:r>
            <a:r>
              <a:rPr lang="cs-CZ" dirty="0" err="1"/>
              <a:t>solving</a:t>
            </a:r>
            <a:r>
              <a:rPr lang="cs-CZ" dirty="0"/>
              <a:t> </a:t>
            </a:r>
            <a:r>
              <a:rPr lang="cs-CZ" dirty="0" err="1"/>
              <a:t>competencies</a:t>
            </a:r>
            <a:r>
              <a:rPr lang="cs-CZ" dirty="0"/>
              <a:t>; </a:t>
            </a:r>
          </a:p>
          <a:p>
            <a:r>
              <a:rPr lang="cs-CZ" dirty="0" err="1"/>
              <a:t>communication</a:t>
            </a:r>
            <a:r>
              <a:rPr lang="cs-CZ" dirty="0"/>
              <a:t> </a:t>
            </a:r>
            <a:r>
              <a:rPr lang="cs-CZ" dirty="0" err="1"/>
              <a:t>competencies</a:t>
            </a:r>
            <a:r>
              <a:rPr lang="cs-CZ" dirty="0"/>
              <a:t>; </a:t>
            </a:r>
          </a:p>
          <a:p>
            <a:r>
              <a:rPr lang="cs-CZ" dirty="0" err="1"/>
              <a:t>social</a:t>
            </a:r>
            <a:r>
              <a:rPr lang="cs-CZ" dirty="0"/>
              <a:t> </a:t>
            </a:r>
            <a:r>
              <a:rPr lang="cs-CZ" dirty="0" err="1"/>
              <a:t>and</a:t>
            </a:r>
            <a:r>
              <a:rPr lang="cs-CZ" dirty="0"/>
              <a:t> </a:t>
            </a:r>
            <a:r>
              <a:rPr lang="cs-CZ" dirty="0" err="1"/>
              <a:t>personal</a:t>
            </a:r>
            <a:r>
              <a:rPr lang="cs-CZ" dirty="0"/>
              <a:t> </a:t>
            </a:r>
            <a:r>
              <a:rPr lang="cs-CZ" dirty="0" err="1"/>
              <a:t>competencies</a:t>
            </a:r>
            <a:r>
              <a:rPr lang="cs-CZ" dirty="0"/>
              <a:t>; </a:t>
            </a:r>
          </a:p>
          <a:p>
            <a:r>
              <a:rPr lang="cs-CZ" dirty="0"/>
              <a:t>civil </a:t>
            </a:r>
            <a:r>
              <a:rPr lang="cs-CZ" dirty="0" err="1"/>
              <a:t>competencies</a:t>
            </a:r>
            <a:r>
              <a:rPr lang="cs-CZ" dirty="0"/>
              <a:t>; </a:t>
            </a:r>
          </a:p>
          <a:p>
            <a:r>
              <a:rPr lang="cs-CZ" dirty="0" err="1"/>
              <a:t>working</a:t>
            </a:r>
            <a:r>
              <a:rPr lang="cs-CZ" dirty="0"/>
              <a:t> </a:t>
            </a:r>
            <a:r>
              <a:rPr lang="cs-CZ" dirty="0" err="1" smtClean="0"/>
              <a:t>competencies</a:t>
            </a:r>
            <a:endParaRPr lang="cs-CZ" dirty="0"/>
          </a:p>
          <a:p>
            <a:pPr>
              <a:buNone/>
            </a:pPr>
            <a:endParaRPr lang="cs-CZ" dirty="0"/>
          </a:p>
        </p:txBody>
      </p:sp>
    </p:spTree>
    <p:extLst>
      <p:ext uri="{BB962C8B-B14F-4D97-AF65-F5344CB8AC3E}">
        <p14:creationId xmlns:p14="http://schemas.microsoft.com/office/powerpoint/2010/main" val="24018605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Cross</a:t>
            </a:r>
            <a:r>
              <a:rPr lang="cs-CZ" b="1" dirty="0"/>
              <a:t>-</a:t>
            </a:r>
            <a:r>
              <a:rPr lang="cs-CZ" b="1" dirty="0" err="1"/>
              <a:t>Curricular</a:t>
            </a:r>
            <a:r>
              <a:rPr lang="cs-CZ" b="1" dirty="0"/>
              <a:t> </a:t>
            </a:r>
            <a:r>
              <a:rPr lang="cs-CZ" b="1" dirty="0" err="1"/>
              <a:t>Subjects</a:t>
            </a:r>
            <a:r>
              <a:rPr lang="cs-CZ" dirty="0"/>
              <a:t/>
            </a:r>
            <a:br>
              <a:rPr lang="cs-CZ" dirty="0"/>
            </a:br>
            <a:endParaRPr lang="cs-CZ" dirty="0"/>
          </a:p>
        </p:txBody>
      </p:sp>
      <p:sp>
        <p:nvSpPr>
          <p:cNvPr id="3" name="Zástupný symbol pro obsah 2"/>
          <p:cNvSpPr>
            <a:spLocks noGrp="1"/>
          </p:cNvSpPr>
          <p:nvPr>
            <p:ph idx="1"/>
          </p:nvPr>
        </p:nvSpPr>
        <p:spPr/>
        <p:txBody>
          <a:bodyPr>
            <a:normAutofit lnSpcReduction="10000"/>
          </a:bodyPr>
          <a:lstStyle/>
          <a:p>
            <a:r>
              <a:rPr lang="cs-CZ" b="1" dirty="0" err="1"/>
              <a:t>Cross</a:t>
            </a:r>
            <a:r>
              <a:rPr lang="cs-CZ" b="1" dirty="0"/>
              <a:t>-</a:t>
            </a:r>
            <a:r>
              <a:rPr lang="cs-CZ" b="1" dirty="0" err="1"/>
              <a:t>curricular</a:t>
            </a:r>
            <a:r>
              <a:rPr lang="cs-CZ" b="1" dirty="0"/>
              <a:t> </a:t>
            </a:r>
            <a:r>
              <a:rPr lang="cs-CZ" b="1" dirty="0" err="1"/>
              <a:t>subjects</a:t>
            </a:r>
            <a:r>
              <a:rPr lang="cs-CZ" b="1" dirty="0"/>
              <a:t> </a:t>
            </a:r>
            <a:r>
              <a:rPr lang="cs-CZ" dirty="0"/>
              <a:t>in </a:t>
            </a:r>
            <a:r>
              <a:rPr lang="cs-CZ" dirty="0" err="1"/>
              <a:t>the</a:t>
            </a:r>
            <a:r>
              <a:rPr lang="cs-CZ" dirty="0"/>
              <a:t> FEP BE are </a:t>
            </a:r>
            <a:r>
              <a:rPr lang="cs-CZ" dirty="0" err="1"/>
              <a:t>subjects</a:t>
            </a:r>
            <a:r>
              <a:rPr lang="cs-CZ" dirty="0"/>
              <a:t> </a:t>
            </a:r>
            <a:r>
              <a:rPr lang="cs-CZ" dirty="0" err="1"/>
              <a:t>related</a:t>
            </a:r>
            <a:r>
              <a:rPr lang="cs-CZ" dirty="0"/>
              <a:t> to </a:t>
            </a:r>
            <a:r>
              <a:rPr lang="cs-CZ" dirty="0" err="1"/>
              <a:t>contemporary</a:t>
            </a:r>
            <a:r>
              <a:rPr lang="cs-CZ" dirty="0"/>
              <a:t> </a:t>
            </a:r>
            <a:r>
              <a:rPr lang="cs-CZ" dirty="0" err="1" smtClean="0"/>
              <a:t>present</a:t>
            </a:r>
            <a:r>
              <a:rPr lang="cs-CZ" dirty="0" smtClean="0"/>
              <a:t>-</a:t>
            </a:r>
            <a:r>
              <a:rPr lang="cs-CZ" dirty="0" err="1" smtClean="0"/>
              <a:t>day</a:t>
            </a:r>
            <a:r>
              <a:rPr lang="cs-CZ" dirty="0" smtClean="0"/>
              <a:t> </a:t>
            </a:r>
            <a:r>
              <a:rPr lang="cs-CZ" dirty="0" err="1" smtClean="0"/>
              <a:t>issues</a:t>
            </a:r>
            <a:r>
              <a:rPr lang="cs-CZ" dirty="0" smtClean="0"/>
              <a:t> </a:t>
            </a:r>
            <a:r>
              <a:rPr lang="cs-CZ" dirty="0" err="1"/>
              <a:t>and</a:t>
            </a:r>
            <a:r>
              <a:rPr lang="cs-CZ" dirty="0"/>
              <a:t> </a:t>
            </a:r>
            <a:r>
              <a:rPr lang="cs-CZ" dirty="0" err="1"/>
              <a:t>represent</a:t>
            </a:r>
            <a:r>
              <a:rPr lang="cs-CZ" dirty="0"/>
              <a:t> </a:t>
            </a:r>
            <a:r>
              <a:rPr lang="cs-CZ" dirty="0" err="1"/>
              <a:t>an</a:t>
            </a:r>
            <a:r>
              <a:rPr lang="cs-CZ" dirty="0"/>
              <a:t> </a:t>
            </a:r>
            <a:r>
              <a:rPr lang="cs-CZ" dirty="0" err="1"/>
              <a:t>important</a:t>
            </a:r>
            <a:r>
              <a:rPr lang="cs-CZ" dirty="0"/>
              <a:t> </a:t>
            </a:r>
            <a:r>
              <a:rPr lang="cs-CZ" dirty="0" err="1"/>
              <a:t>and</a:t>
            </a:r>
            <a:r>
              <a:rPr lang="cs-CZ" dirty="0"/>
              <a:t> </a:t>
            </a:r>
            <a:r>
              <a:rPr lang="cs-CZ" dirty="0" err="1"/>
              <a:t>inseparable</a:t>
            </a:r>
            <a:r>
              <a:rPr lang="cs-CZ" dirty="0"/>
              <a:t> part </a:t>
            </a:r>
            <a:r>
              <a:rPr lang="cs-CZ" dirty="0" err="1"/>
              <a:t>of</a:t>
            </a:r>
            <a:r>
              <a:rPr lang="cs-CZ" dirty="0"/>
              <a:t> basic </a:t>
            </a:r>
            <a:r>
              <a:rPr lang="cs-CZ" dirty="0" err="1"/>
              <a:t>education</a:t>
            </a:r>
            <a:r>
              <a:rPr lang="cs-CZ" dirty="0"/>
              <a:t>. </a:t>
            </a:r>
            <a:r>
              <a:rPr lang="cs-CZ" dirty="0" err="1"/>
              <a:t>They</a:t>
            </a:r>
            <a:r>
              <a:rPr lang="cs-CZ" dirty="0"/>
              <a:t> </a:t>
            </a:r>
            <a:r>
              <a:rPr lang="cs-CZ" dirty="0" err="1"/>
              <a:t>represent</a:t>
            </a:r>
            <a:r>
              <a:rPr lang="cs-CZ" dirty="0"/>
              <a:t> </a:t>
            </a:r>
            <a:r>
              <a:rPr lang="cs-CZ" dirty="0" err="1"/>
              <a:t>an</a:t>
            </a:r>
            <a:r>
              <a:rPr lang="cs-CZ" dirty="0"/>
              <a:t> </a:t>
            </a:r>
            <a:r>
              <a:rPr lang="cs-CZ" dirty="0" err="1" smtClean="0"/>
              <a:t>important</a:t>
            </a:r>
            <a:r>
              <a:rPr lang="cs-CZ" dirty="0" smtClean="0"/>
              <a:t> formative </a:t>
            </a:r>
            <a:r>
              <a:rPr lang="cs-CZ" dirty="0"/>
              <a:t>element </a:t>
            </a:r>
            <a:r>
              <a:rPr lang="cs-CZ" dirty="0" err="1"/>
              <a:t>of</a:t>
            </a:r>
            <a:r>
              <a:rPr lang="cs-CZ" dirty="0"/>
              <a:t> basic </a:t>
            </a:r>
            <a:r>
              <a:rPr lang="cs-CZ" dirty="0" err="1"/>
              <a:t>education</a:t>
            </a:r>
            <a:r>
              <a:rPr lang="cs-CZ" dirty="0"/>
              <a:t>. </a:t>
            </a:r>
          </a:p>
          <a:p>
            <a:endParaRPr lang="cs-CZ" dirty="0"/>
          </a:p>
          <a:p>
            <a:r>
              <a:rPr lang="cs-CZ" dirty="0" err="1"/>
              <a:t>This</a:t>
            </a:r>
            <a:r>
              <a:rPr lang="cs-CZ" dirty="0"/>
              <a:t> </a:t>
            </a:r>
            <a:r>
              <a:rPr lang="cs-CZ" dirty="0" err="1"/>
              <a:t>contributes</a:t>
            </a:r>
            <a:r>
              <a:rPr lang="cs-CZ" dirty="0"/>
              <a:t> to </a:t>
            </a:r>
            <a:r>
              <a:rPr lang="cs-CZ" dirty="0" err="1"/>
              <a:t>the</a:t>
            </a:r>
            <a:r>
              <a:rPr lang="cs-CZ" dirty="0"/>
              <a:t> </a:t>
            </a:r>
            <a:r>
              <a:rPr lang="cs-CZ" dirty="0" err="1"/>
              <a:t>pupils’</a:t>
            </a:r>
            <a:r>
              <a:rPr lang="cs-CZ" dirty="0"/>
              <a:t> </a:t>
            </a:r>
            <a:r>
              <a:rPr lang="cs-CZ" dirty="0" err="1"/>
              <a:t>comprehensive</a:t>
            </a:r>
            <a:r>
              <a:rPr lang="cs-CZ" dirty="0"/>
              <a:t> </a:t>
            </a:r>
            <a:r>
              <a:rPr lang="cs-CZ" dirty="0" err="1"/>
              <a:t>education</a:t>
            </a:r>
            <a:r>
              <a:rPr lang="cs-CZ" dirty="0"/>
              <a:t> </a:t>
            </a:r>
            <a:r>
              <a:rPr lang="cs-CZ" dirty="0" err="1"/>
              <a:t>and</a:t>
            </a:r>
            <a:r>
              <a:rPr lang="cs-CZ" dirty="0"/>
              <a:t> </a:t>
            </a:r>
            <a:r>
              <a:rPr lang="cs-CZ" dirty="0" err="1"/>
              <a:t>positively</a:t>
            </a:r>
            <a:r>
              <a:rPr lang="cs-CZ" dirty="0"/>
              <a:t> </a:t>
            </a:r>
            <a:r>
              <a:rPr lang="cs-CZ" dirty="0" err="1"/>
              <a:t>influences</a:t>
            </a:r>
            <a:r>
              <a:rPr lang="cs-CZ" dirty="0"/>
              <a:t> </a:t>
            </a:r>
            <a:r>
              <a:rPr lang="cs-CZ" dirty="0" err="1"/>
              <a:t>the</a:t>
            </a:r>
            <a:r>
              <a:rPr lang="cs-CZ" dirty="0"/>
              <a:t> </a:t>
            </a:r>
            <a:r>
              <a:rPr lang="cs-CZ" dirty="0" err="1"/>
              <a:t>formation</a:t>
            </a:r>
            <a:r>
              <a:rPr lang="cs-CZ" dirty="0"/>
              <a:t> </a:t>
            </a:r>
            <a:r>
              <a:rPr lang="cs-CZ" dirty="0" err="1"/>
              <a:t>and</a:t>
            </a:r>
            <a:r>
              <a:rPr lang="cs-CZ" dirty="0"/>
              <a:t> </a:t>
            </a:r>
            <a:r>
              <a:rPr lang="cs-CZ" dirty="0" err="1"/>
              <a:t>development</a:t>
            </a:r>
            <a:r>
              <a:rPr lang="cs-CZ" dirty="0"/>
              <a:t> </a:t>
            </a:r>
            <a:r>
              <a:rPr lang="cs-CZ" dirty="0" err="1"/>
              <a:t>of</a:t>
            </a:r>
            <a:r>
              <a:rPr lang="cs-CZ" dirty="0"/>
              <a:t> </a:t>
            </a:r>
            <a:r>
              <a:rPr lang="cs-CZ" dirty="0" err="1"/>
              <a:t>their</a:t>
            </a:r>
            <a:r>
              <a:rPr lang="cs-CZ" dirty="0"/>
              <a:t> </a:t>
            </a:r>
            <a:r>
              <a:rPr lang="cs-CZ" dirty="0" err="1"/>
              <a:t>key</a:t>
            </a:r>
            <a:r>
              <a:rPr lang="cs-CZ" dirty="0"/>
              <a:t> </a:t>
            </a:r>
            <a:r>
              <a:rPr lang="cs-CZ" dirty="0" err="1"/>
              <a:t>competencies</a:t>
            </a:r>
            <a:r>
              <a:rPr lang="cs-CZ" dirty="0"/>
              <a:t>.</a:t>
            </a:r>
          </a:p>
          <a:p>
            <a:endParaRPr lang="cs-CZ" dirty="0"/>
          </a:p>
          <a:p>
            <a:r>
              <a:rPr lang="cs-CZ" dirty="0" err="1"/>
              <a:t>Cross</a:t>
            </a:r>
            <a:r>
              <a:rPr lang="cs-CZ" dirty="0"/>
              <a:t>-</a:t>
            </a:r>
            <a:r>
              <a:rPr lang="cs-CZ" dirty="0" err="1"/>
              <a:t>curricular</a:t>
            </a:r>
            <a:r>
              <a:rPr lang="cs-CZ" dirty="0"/>
              <a:t> </a:t>
            </a:r>
            <a:r>
              <a:rPr lang="cs-CZ" dirty="0" err="1"/>
              <a:t>subjects</a:t>
            </a:r>
            <a:r>
              <a:rPr lang="cs-CZ" dirty="0"/>
              <a:t> </a:t>
            </a:r>
            <a:r>
              <a:rPr lang="cs-CZ" dirty="0" err="1"/>
              <a:t>represent</a:t>
            </a:r>
            <a:r>
              <a:rPr lang="cs-CZ" dirty="0"/>
              <a:t> a </a:t>
            </a:r>
            <a:r>
              <a:rPr lang="cs-CZ" i="1" dirty="0" err="1"/>
              <a:t>mandatory</a:t>
            </a:r>
            <a:r>
              <a:rPr lang="cs-CZ" i="1" dirty="0"/>
              <a:t> part </a:t>
            </a:r>
            <a:r>
              <a:rPr lang="cs-CZ" i="1" dirty="0" err="1"/>
              <a:t>of</a:t>
            </a:r>
            <a:r>
              <a:rPr lang="cs-CZ" i="1" dirty="0"/>
              <a:t> basic </a:t>
            </a:r>
            <a:r>
              <a:rPr lang="cs-CZ" i="1" dirty="0" err="1"/>
              <a:t>education</a:t>
            </a:r>
            <a:r>
              <a:rPr lang="cs-CZ" dirty="0"/>
              <a:t>. </a:t>
            </a:r>
            <a:r>
              <a:rPr lang="cs-CZ" dirty="0" err="1"/>
              <a:t>Schools</a:t>
            </a:r>
            <a:r>
              <a:rPr lang="cs-CZ" dirty="0"/>
              <a:t> </a:t>
            </a:r>
            <a:r>
              <a:rPr lang="cs-CZ" dirty="0" err="1"/>
              <a:t>must</a:t>
            </a:r>
            <a:r>
              <a:rPr lang="cs-CZ" dirty="0"/>
              <a:t> </a:t>
            </a:r>
            <a:r>
              <a:rPr lang="cs-CZ" dirty="0" err="1" smtClean="0"/>
              <a:t>include</a:t>
            </a:r>
            <a:r>
              <a:rPr lang="cs-CZ" dirty="0" smtClean="0"/>
              <a:t> </a:t>
            </a:r>
            <a:r>
              <a:rPr lang="cs-CZ" dirty="0" err="1" smtClean="0"/>
              <a:t>all</a:t>
            </a:r>
            <a:r>
              <a:rPr lang="cs-CZ" dirty="0" smtClean="0"/>
              <a:t> </a:t>
            </a:r>
            <a:r>
              <a:rPr lang="cs-CZ" dirty="0" err="1"/>
              <a:t>cross</a:t>
            </a:r>
            <a:r>
              <a:rPr lang="cs-CZ" dirty="0"/>
              <a:t>-</a:t>
            </a:r>
            <a:r>
              <a:rPr lang="cs-CZ" dirty="0" err="1"/>
              <a:t>curricular</a:t>
            </a:r>
            <a:r>
              <a:rPr lang="cs-CZ" dirty="0"/>
              <a:t> </a:t>
            </a:r>
            <a:r>
              <a:rPr lang="cs-CZ" dirty="0" err="1"/>
              <a:t>subjects</a:t>
            </a:r>
            <a:r>
              <a:rPr lang="cs-CZ" dirty="0"/>
              <a:t> </a:t>
            </a:r>
            <a:r>
              <a:rPr lang="cs-CZ" dirty="0" err="1"/>
              <a:t>contained</a:t>
            </a:r>
            <a:r>
              <a:rPr lang="cs-CZ" dirty="0"/>
              <a:t> in </a:t>
            </a:r>
            <a:r>
              <a:rPr lang="cs-CZ" dirty="0" err="1"/>
              <a:t>the</a:t>
            </a:r>
            <a:r>
              <a:rPr lang="cs-CZ" dirty="0"/>
              <a:t> FEP BE10 </a:t>
            </a:r>
            <a:r>
              <a:rPr lang="cs-CZ" dirty="0" err="1"/>
              <a:t>into</a:t>
            </a:r>
            <a:r>
              <a:rPr lang="cs-CZ" dirty="0"/>
              <a:t> </a:t>
            </a:r>
            <a:r>
              <a:rPr lang="cs-CZ" dirty="0" err="1"/>
              <a:t>Stages</a:t>
            </a:r>
            <a:r>
              <a:rPr lang="cs-CZ" dirty="0"/>
              <a:t> 1 </a:t>
            </a:r>
            <a:r>
              <a:rPr lang="cs-CZ" dirty="0" err="1"/>
              <a:t>and</a:t>
            </a:r>
            <a:r>
              <a:rPr lang="cs-CZ" dirty="0"/>
              <a:t> 2 </a:t>
            </a:r>
            <a:r>
              <a:rPr lang="cs-CZ" dirty="0" err="1"/>
              <a:t>of</a:t>
            </a:r>
            <a:r>
              <a:rPr lang="cs-CZ" dirty="0"/>
              <a:t> </a:t>
            </a:r>
            <a:r>
              <a:rPr lang="cs-CZ" dirty="0" err="1"/>
              <a:t>education</a:t>
            </a:r>
            <a:r>
              <a:rPr lang="cs-CZ" dirty="0"/>
              <a:t>. Not </a:t>
            </a:r>
            <a:r>
              <a:rPr lang="cs-CZ" dirty="0" err="1"/>
              <a:t>all</a:t>
            </a:r>
            <a:r>
              <a:rPr lang="cs-CZ" dirty="0"/>
              <a:t> </a:t>
            </a:r>
            <a:r>
              <a:rPr lang="cs-CZ" dirty="0" err="1"/>
              <a:t>crosscurricular</a:t>
            </a:r>
            <a:r>
              <a:rPr lang="cs-CZ" dirty="0"/>
              <a:t> </a:t>
            </a:r>
            <a:r>
              <a:rPr lang="cs-CZ" dirty="0" err="1"/>
              <a:t>subjects</a:t>
            </a:r>
            <a:r>
              <a:rPr lang="cs-CZ" dirty="0"/>
              <a:t>, </a:t>
            </a:r>
            <a:r>
              <a:rPr lang="cs-CZ" dirty="0" err="1"/>
              <a:t>however</a:t>
            </a:r>
            <a:r>
              <a:rPr lang="cs-CZ" dirty="0"/>
              <a:t>, </a:t>
            </a:r>
            <a:r>
              <a:rPr lang="cs-CZ" dirty="0" err="1"/>
              <a:t>must</a:t>
            </a:r>
            <a:r>
              <a:rPr lang="cs-CZ" dirty="0"/>
              <a:t> </a:t>
            </a:r>
            <a:r>
              <a:rPr lang="cs-CZ" dirty="0" err="1"/>
              <a:t>be</a:t>
            </a:r>
            <a:r>
              <a:rPr lang="cs-CZ" dirty="0"/>
              <a:t> </a:t>
            </a:r>
            <a:r>
              <a:rPr lang="cs-CZ" dirty="0" err="1"/>
              <a:t>represented</a:t>
            </a:r>
            <a:r>
              <a:rPr lang="cs-CZ" dirty="0"/>
              <a:t> </a:t>
            </a:r>
            <a:r>
              <a:rPr lang="cs-CZ" dirty="0" err="1"/>
              <a:t>at</a:t>
            </a:r>
            <a:r>
              <a:rPr lang="cs-CZ" dirty="0"/>
              <a:t> </a:t>
            </a:r>
            <a:r>
              <a:rPr lang="cs-CZ" dirty="0" err="1"/>
              <a:t>each</a:t>
            </a:r>
            <a:r>
              <a:rPr lang="cs-CZ" dirty="0"/>
              <a:t> grade </a:t>
            </a:r>
            <a:r>
              <a:rPr lang="cs-CZ" dirty="0" err="1"/>
              <a:t>level</a:t>
            </a:r>
            <a:r>
              <a:rPr lang="cs-CZ" dirty="0"/>
              <a:t>. </a:t>
            </a:r>
            <a:r>
              <a:rPr lang="cs-CZ" dirty="0" err="1"/>
              <a:t>It</a:t>
            </a:r>
            <a:r>
              <a:rPr lang="cs-CZ" dirty="0"/>
              <a:t> </a:t>
            </a:r>
            <a:r>
              <a:rPr lang="cs-CZ" dirty="0" err="1"/>
              <a:t>is</a:t>
            </a:r>
            <a:r>
              <a:rPr lang="cs-CZ" dirty="0"/>
              <a:t> </a:t>
            </a:r>
            <a:r>
              <a:rPr lang="cs-CZ" dirty="0" err="1"/>
              <a:t>the</a:t>
            </a:r>
            <a:r>
              <a:rPr lang="cs-CZ" dirty="0"/>
              <a:t> </a:t>
            </a:r>
            <a:r>
              <a:rPr lang="cs-CZ" dirty="0" err="1"/>
              <a:t>school’s</a:t>
            </a:r>
            <a:r>
              <a:rPr lang="cs-CZ" dirty="0"/>
              <a:t> </a:t>
            </a:r>
            <a:r>
              <a:rPr lang="cs-CZ" dirty="0" err="1"/>
              <a:t>responsibility</a:t>
            </a:r>
            <a:r>
              <a:rPr lang="cs-CZ" dirty="0"/>
              <a:t> to, </a:t>
            </a:r>
            <a:r>
              <a:rPr lang="cs-CZ" dirty="0" err="1"/>
              <a:t>over</a:t>
            </a:r>
            <a:r>
              <a:rPr lang="cs-CZ" dirty="0"/>
              <a:t> </a:t>
            </a:r>
            <a:r>
              <a:rPr lang="cs-CZ" dirty="0" err="1"/>
              <a:t>the</a:t>
            </a:r>
            <a:r>
              <a:rPr lang="cs-CZ" dirty="0"/>
              <a:t> </a:t>
            </a:r>
            <a:r>
              <a:rPr lang="cs-CZ" dirty="0" err="1"/>
              <a:t>course</a:t>
            </a:r>
            <a:r>
              <a:rPr lang="cs-CZ" dirty="0"/>
              <a:t> </a:t>
            </a:r>
            <a:r>
              <a:rPr lang="cs-CZ" dirty="0" err="1"/>
              <a:t>of</a:t>
            </a:r>
            <a:r>
              <a:rPr lang="cs-CZ" dirty="0"/>
              <a:t> basic </a:t>
            </a:r>
            <a:r>
              <a:rPr lang="cs-CZ" dirty="0" err="1"/>
              <a:t>education</a:t>
            </a:r>
            <a:r>
              <a:rPr lang="cs-CZ" dirty="0"/>
              <a:t>, </a:t>
            </a:r>
            <a:r>
              <a:rPr lang="cs-CZ" dirty="0" err="1"/>
              <a:t>gradually</a:t>
            </a:r>
            <a:r>
              <a:rPr lang="cs-CZ" dirty="0"/>
              <a:t> </a:t>
            </a:r>
            <a:r>
              <a:rPr lang="cs-CZ" dirty="0" err="1"/>
              <a:t>offer</a:t>
            </a:r>
            <a:r>
              <a:rPr lang="cs-CZ" dirty="0"/>
              <a:t> </a:t>
            </a:r>
            <a:r>
              <a:rPr lang="cs-CZ" dirty="0" err="1"/>
              <a:t>pupils</a:t>
            </a:r>
            <a:r>
              <a:rPr lang="cs-CZ" dirty="0"/>
              <a:t> </a:t>
            </a:r>
            <a:r>
              <a:rPr lang="cs-CZ" dirty="0" err="1"/>
              <a:t>all</a:t>
            </a:r>
            <a:r>
              <a:rPr lang="cs-CZ" dirty="0"/>
              <a:t> </a:t>
            </a:r>
            <a:r>
              <a:rPr lang="cs-CZ" dirty="0" err="1"/>
              <a:t>thematic</a:t>
            </a:r>
            <a:r>
              <a:rPr lang="cs-CZ" dirty="0"/>
              <a:t> </a:t>
            </a:r>
            <a:r>
              <a:rPr lang="cs-CZ" dirty="0" err="1"/>
              <a:t>areas</a:t>
            </a:r>
            <a:r>
              <a:rPr lang="cs-CZ" dirty="0"/>
              <a:t> </a:t>
            </a:r>
            <a:r>
              <a:rPr lang="cs-CZ" dirty="0" err="1"/>
              <a:t>contained</a:t>
            </a:r>
            <a:r>
              <a:rPr lang="cs-CZ" dirty="0"/>
              <a:t> in </a:t>
            </a:r>
            <a:r>
              <a:rPr lang="cs-CZ" dirty="0" err="1"/>
              <a:t>the</a:t>
            </a:r>
            <a:r>
              <a:rPr lang="cs-CZ" dirty="0"/>
              <a:t> </a:t>
            </a:r>
            <a:r>
              <a:rPr lang="cs-CZ" dirty="0" err="1"/>
              <a:t>individual</a:t>
            </a:r>
            <a:r>
              <a:rPr lang="cs-CZ" dirty="0"/>
              <a:t> </a:t>
            </a:r>
            <a:r>
              <a:rPr lang="cs-CZ" dirty="0" err="1"/>
              <a:t>cross</a:t>
            </a:r>
            <a:r>
              <a:rPr lang="cs-CZ" dirty="0"/>
              <a:t>-</a:t>
            </a:r>
            <a:r>
              <a:rPr lang="cs-CZ" dirty="0" err="1"/>
              <a:t>curricular</a:t>
            </a:r>
            <a:r>
              <a:rPr lang="cs-CZ" dirty="0"/>
              <a:t> </a:t>
            </a:r>
            <a:r>
              <a:rPr lang="cs-CZ" dirty="0" err="1"/>
              <a:t>subjects</a:t>
            </a:r>
            <a:r>
              <a:rPr lang="cs-CZ" dirty="0"/>
              <a:t>.</a:t>
            </a:r>
          </a:p>
          <a:p>
            <a:endParaRPr lang="cs-CZ" dirty="0"/>
          </a:p>
        </p:txBody>
      </p:sp>
    </p:spTree>
    <p:extLst>
      <p:ext uri="{BB962C8B-B14F-4D97-AF65-F5344CB8AC3E}">
        <p14:creationId xmlns:p14="http://schemas.microsoft.com/office/powerpoint/2010/main" val="3748552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Cross</a:t>
            </a:r>
            <a:r>
              <a:rPr lang="cs-CZ" b="1" dirty="0"/>
              <a:t>-</a:t>
            </a:r>
            <a:r>
              <a:rPr lang="cs-CZ" b="1" dirty="0" err="1"/>
              <a:t>curricular</a:t>
            </a:r>
            <a:r>
              <a:rPr lang="cs-CZ" b="1" dirty="0"/>
              <a:t> </a:t>
            </a:r>
            <a:r>
              <a:rPr lang="cs-CZ" b="1" dirty="0" err="1"/>
              <a:t>subjects</a:t>
            </a:r>
            <a:r>
              <a:rPr lang="cs-CZ" b="1" dirty="0"/>
              <a:t> </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sz="2800" dirty="0" err="1"/>
              <a:t>Personal</a:t>
            </a:r>
            <a:r>
              <a:rPr lang="cs-CZ" sz="2800" dirty="0"/>
              <a:t> </a:t>
            </a:r>
            <a:r>
              <a:rPr lang="cs-CZ" sz="2800" dirty="0" err="1"/>
              <a:t>and</a:t>
            </a:r>
            <a:r>
              <a:rPr lang="cs-CZ" sz="2800" dirty="0"/>
              <a:t> </a:t>
            </a:r>
            <a:r>
              <a:rPr lang="cs-CZ" sz="2800" dirty="0" err="1"/>
              <a:t>Social</a:t>
            </a:r>
            <a:r>
              <a:rPr lang="cs-CZ" sz="2800" dirty="0"/>
              <a:t> </a:t>
            </a:r>
            <a:r>
              <a:rPr lang="cs-CZ" sz="2800" dirty="0" err="1"/>
              <a:t>Education</a:t>
            </a:r>
            <a:endParaRPr lang="cs-CZ" sz="2800" dirty="0"/>
          </a:p>
          <a:p>
            <a:pPr>
              <a:buFont typeface="Wingdings" panose="05000000000000000000" pitchFamily="2" charset="2"/>
              <a:buChar char="§"/>
            </a:pPr>
            <a:r>
              <a:rPr lang="cs-CZ" sz="2800" dirty="0" err="1"/>
              <a:t>Democratic</a:t>
            </a:r>
            <a:r>
              <a:rPr lang="cs-CZ" sz="2800" dirty="0"/>
              <a:t> </a:t>
            </a:r>
            <a:r>
              <a:rPr lang="cs-CZ" sz="2800" dirty="0" err="1"/>
              <a:t>Citizenship</a:t>
            </a:r>
            <a:endParaRPr lang="cs-CZ" sz="2800" dirty="0"/>
          </a:p>
          <a:p>
            <a:pPr>
              <a:buFont typeface="Wingdings" panose="05000000000000000000" pitchFamily="2" charset="2"/>
              <a:buChar char="§"/>
            </a:pPr>
            <a:r>
              <a:rPr lang="cs-CZ" sz="2800" dirty="0" err="1"/>
              <a:t>Education</a:t>
            </a:r>
            <a:r>
              <a:rPr lang="cs-CZ" sz="2800" dirty="0"/>
              <a:t> </a:t>
            </a:r>
            <a:r>
              <a:rPr lang="cs-CZ" sz="2800" dirty="0" err="1"/>
              <a:t>towards</a:t>
            </a:r>
            <a:r>
              <a:rPr lang="cs-CZ" sz="2800" dirty="0"/>
              <a:t> </a:t>
            </a:r>
            <a:r>
              <a:rPr lang="cs-CZ" sz="2800" dirty="0" err="1"/>
              <a:t>Thinking</a:t>
            </a:r>
            <a:r>
              <a:rPr lang="cs-CZ" sz="2800" dirty="0"/>
              <a:t> in </a:t>
            </a:r>
            <a:r>
              <a:rPr lang="cs-CZ" sz="2800" dirty="0" err="1"/>
              <a:t>European</a:t>
            </a:r>
            <a:r>
              <a:rPr lang="cs-CZ" sz="2800" dirty="0"/>
              <a:t> </a:t>
            </a:r>
            <a:r>
              <a:rPr lang="cs-CZ" sz="2800" dirty="0" err="1"/>
              <a:t>and</a:t>
            </a:r>
            <a:r>
              <a:rPr lang="cs-CZ" sz="2800" dirty="0"/>
              <a:t> </a:t>
            </a:r>
            <a:r>
              <a:rPr lang="cs-CZ" sz="2800" dirty="0" err="1"/>
              <a:t>Global</a:t>
            </a:r>
            <a:r>
              <a:rPr lang="cs-CZ" sz="2800" dirty="0"/>
              <a:t> </a:t>
            </a:r>
            <a:r>
              <a:rPr lang="cs-CZ" sz="2800" dirty="0" err="1"/>
              <a:t>Contexts</a:t>
            </a:r>
            <a:endParaRPr lang="cs-CZ" sz="2800" dirty="0"/>
          </a:p>
          <a:p>
            <a:pPr>
              <a:buFont typeface="Wingdings" panose="05000000000000000000" pitchFamily="2" charset="2"/>
              <a:buChar char="§"/>
            </a:pPr>
            <a:r>
              <a:rPr lang="cs-CZ" sz="2800" dirty="0" err="1"/>
              <a:t>Multicultural</a:t>
            </a:r>
            <a:r>
              <a:rPr lang="cs-CZ" sz="2800" dirty="0"/>
              <a:t> Edu </a:t>
            </a:r>
            <a:r>
              <a:rPr lang="cs-CZ" sz="2800" dirty="0" err="1"/>
              <a:t>cation</a:t>
            </a:r>
            <a:endParaRPr lang="cs-CZ" sz="2800" dirty="0"/>
          </a:p>
          <a:p>
            <a:pPr>
              <a:buFont typeface="Wingdings" panose="05000000000000000000" pitchFamily="2" charset="2"/>
              <a:buChar char="§"/>
            </a:pPr>
            <a:r>
              <a:rPr lang="cs-CZ" sz="2800" dirty="0" err="1"/>
              <a:t>Environmental</a:t>
            </a:r>
            <a:r>
              <a:rPr lang="cs-CZ" sz="2800" dirty="0"/>
              <a:t> </a:t>
            </a:r>
            <a:r>
              <a:rPr lang="cs-CZ" sz="2800" dirty="0" err="1"/>
              <a:t>Education</a:t>
            </a:r>
            <a:endParaRPr lang="cs-CZ" sz="2800" dirty="0"/>
          </a:p>
          <a:p>
            <a:pPr>
              <a:buFont typeface="Wingdings" panose="05000000000000000000" pitchFamily="2" charset="2"/>
              <a:buChar char="§"/>
            </a:pPr>
            <a:r>
              <a:rPr lang="cs-CZ" sz="2800" dirty="0"/>
              <a:t>Media </a:t>
            </a:r>
            <a:r>
              <a:rPr lang="cs-CZ" sz="2800" dirty="0" err="1"/>
              <a:t>Education</a:t>
            </a:r>
            <a:endParaRPr lang="cs-CZ" sz="2800" dirty="0"/>
          </a:p>
          <a:p>
            <a:endParaRPr lang="cs-CZ" dirty="0"/>
          </a:p>
        </p:txBody>
      </p:sp>
    </p:spTree>
    <p:extLst>
      <p:ext uri="{BB962C8B-B14F-4D97-AF65-F5344CB8AC3E}">
        <p14:creationId xmlns:p14="http://schemas.microsoft.com/office/powerpoint/2010/main" val="2170367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Learning</a:t>
            </a:r>
            <a:r>
              <a:rPr lang="cs-CZ" dirty="0"/>
              <a:t> </a:t>
            </a:r>
            <a:r>
              <a:rPr lang="cs-CZ" dirty="0" err="1"/>
              <a:t>outcomes</a:t>
            </a:r>
            <a:r>
              <a:rPr lang="cs-CZ" dirty="0"/>
              <a:t>:</a:t>
            </a:r>
          </a:p>
        </p:txBody>
      </p:sp>
      <p:sp>
        <p:nvSpPr>
          <p:cNvPr id="3" name="Zástupný symbol pro obsah 2"/>
          <p:cNvSpPr>
            <a:spLocks noGrp="1"/>
          </p:cNvSpPr>
          <p:nvPr>
            <p:ph idx="1"/>
          </p:nvPr>
        </p:nvSpPr>
        <p:spPr/>
        <p:txBody>
          <a:bodyPr>
            <a:normAutofit fontScale="92500" lnSpcReduction="10000"/>
          </a:bodyPr>
          <a:lstStyle/>
          <a:p>
            <a:r>
              <a:rPr lang="en-US" dirty="0"/>
              <a:t/>
            </a:r>
            <a:br>
              <a:rPr lang="en-US" dirty="0"/>
            </a:br>
            <a:r>
              <a:rPr lang="en-US" dirty="0"/>
              <a:t>After completing the course, the student will be able to: </a:t>
            </a:r>
            <a:endParaRPr lang="cs-CZ" dirty="0" smtClean="0"/>
          </a:p>
          <a:p>
            <a:r>
              <a:rPr lang="en-US" dirty="0" smtClean="0"/>
              <a:t>• </a:t>
            </a:r>
            <a:r>
              <a:rPr lang="en-US" dirty="0"/>
              <a:t>understand the basics and terminology of education and psychology;</a:t>
            </a:r>
            <a:br>
              <a:rPr lang="en-US" dirty="0"/>
            </a:br>
            <a:r>
              <a:rPr lang="en-US" dirty="0"/>
              <a:t>• read common educational and psychological texts for teacher, understand them and think about them creatively;</a:t>
            </a:r>
            <a:br>
              <a:rPr lang="en-US" dirty="0"/>
            </a:br>
            <a:r>
              <a:rPr lang="en-US" dirty="0"/>
              <a:t>• distinguish between academic education and psychology knowledge and common popular education and psychology knowledge</a:t>
            </a:r>
            <a:r>
              <a:rPr lang="en-US" dirty="0" smtClean="0"/>
              <a:t>.</a:t>
            </a:r>
            <a:endParaRPr lang="cs-CZ" dirty="0" smtClean="0"/>
          </a:p>
          <a:p>
            <a:r>
              <a:rPr lang="cs-CZ" b="1" dirty="0" err="1" smtClean="0"/>
              <a:t>Literature</a:t>
            </a:r>
            <a:endParaRPr lang="cs-CZ" b="1" dirty="0"/>
          </a:p>
          <a:p>
            <a:r>
              <a:rPr lang="en-US" dirty="0"/>
              <a:t>Wood, K. (2012). </a:t>
            </a:r>
            <a:r>
              <a:rPr lang="en-US" i="1" dirty="0"/>
              <a:t>Education: the basics</a:t>
            </a:r>
            <a:r>
              <a:rPr lang="en-US" dirty="0"/>
              <a:t>. Routledge.</a:t>
            </a:r>
          </a:p>
          <a:p>
            <a:r>
              <a:rPr lang="en-US" i="1" dirty="0"/>
              <a:t>International handbook of teacher education.</a:t>
            </a:r>
            <a:r>
              <a:rPr lang="en-US" dirty="0"/>
              <a:t> Edited by John </a:t>
            </a:r>
            <a:r>
              <a:rPr lang="en-US" dirty="0" err="1"/>
              <a:t>Loughran</a:t>
            </a:r>
            <a:r>
              <a:rPr lang="en-US" dirty="0"/>
              <a:t> - Mary Lynn Hamilton. Singapore: Springer, 2016. </a:t>
            </a:r>
            <a:endParaRPr lang="cs-CZ" dirty="0" smtClean="0"/>
          </a:p>
          <a:p>
            <a:r>
              <a:rPr lang="cs-CZ" i="1" dirty="0" err="1" smtClean="0"/>
              <a:t>The</a:t>
            </a:r>
            <a:r>
              <a:rPr lang="cs-CZ" i="1" dirty="0" smtClean="0"/>
              <a:t> </a:t>
            </a:r>
            <a:r>
              <a:rPr lang="cs-CZ" i="1" dirty="0" err="1"/>
              <a:t>Sage</a:t>
            </a:r>
            <a:r>
              <a:rPr lang="cs-CZ" i="1" dirty="0"/>
              <a:t> handbook </a:t>
            </a:r>
            <a:r>
              <a:rPr lang="cs-CZ" i="1" dirty="0" err="1"/>
              <a:t>of</a:t>
            </a:r>
            <a:r>
              <a:rPr lang="cs-CZ" i="1" dirty="0"/>
              <a:t> curriculum, pedagogy and </a:t>
            </a:r>
            <a:r>
              <a:rPr lang="cs-CZ" i="1" dirty="0" err="1"/>
              <a:t>assessment</a:t>
            </a:r>
            <a:r>
              <a:rPr lang="cs-CZ" i="1" dirty="0"/>
              <a:t>.</a:t>
            </a:r>
            <a:r>
              <a:rPr lang="cs-CZ" dirty="0"/>
              <a:t> </a:t>
            </a:r>
            <a:r>
              <a:rPr lang="cs-CZ" dirty="0" err="1"/>
              <a:t>Edited</a:t>
            </a:r>
            <a:r>
              <a:rPr lang="cs-CZ" dirty="0"/>
              <a:t> by </a:t>
            </a:r>
            <a:r>
              <a:rPr lang="cs-CZ" dirty="0" err="1"/>
              <a:t>Dominic</a:t>
            </a:r>
            <a:r>
              <a:rPr lang="cs-CZ" dirty="0"/>
              <a:t> Wyse - Louise </a:t>
            </a:r>
            <a:r>
              <a:rPr lang="cs-CZ" dirty="0" err="1"/>
              <a:t>Hayward</a:t>
            </a:r>
            <a:r>
              <a:rPr lang="cs-CZ" dirty="0"/>
              <a:t> - Jessica </a:t>
            </a:r>
            <a:r>
              <a:rPr lang="cs-CZ" dirty="0" err="1"/>
              <a:t>Zacher</a:t>
            </a:r>
            <a:r>
              <a:rPr lang="cs-CZ" dirty="0"/>
              <a:t> </a:t>
            </a:r>
            <a:r>
              <a:rPr lang="cs-CZ" dirty="0" err="1"/>
              <a:t>Pandya</a:t>
            </a:r>
            <a:r>
              <a:rPr lang="cs-CZ" dirty="0"/>
              <a:t>. Los Angeles: </a:t>
            </a:r>
            <a:r>
              <a:rPr lang="cs-CZ" dirty="0" err="1"/>
              <a:t>Sage</a:t>
            </a:r>
            <a:r>
              <a:rPr lang="cs-CZ" dirty="0"/>
              <a:t> Reference, </a:t>
            </a:r>
            <a:r>
              <a:rPr lang="cs-CZ" dirty="0" smtClean="0"/>
              <a:t>2016.</a:t>
            </a:r>
            <a:endParaRPr lang="cs-CZ" dirty="0"/>
          </a:p>
        </p:txBody>
      </p:sp>
    </p:spTree>
    <p:extLst>
      <p:ext uri="{BB962C8B-B14F-4D97-AF65-F5344CB8AC3E}">
        <p14:creationId xmlns:p14="http://schemas.microsoft.com/office/powerpoint/2010/main" val="3200556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8539" y="859648"/>
            <a:ext cx="10877939" cy="1325563"/>
          </a:xfrm>
        </p:spPr>
        <p:txBody>
          <a:bodyPr>
            <a:normAutofit fontScale="90000"/>
          </a:bodyPr>
          <a:lstStyle/>
          <a:p>
            <a:r>
              <a:rPr lang="cs-CZ" dirty="0" err="1" smtClean="0"/>
              <a:t>What</a:t>
            </a:r>
            <a:r>
              <a:rPr lang="cs-CZ" dirty="0" smtClean="0"/>
              <a:t> are </a:t>
            </a:r>
            <a:r>
              <a:rPr lang="cs-CZ" dirty="0" err="1" smtClean="0"/>
              <a:t>the</a:t>
            </a:r>
            <a:r>
              <a:rPr lang="cs-CZ" dirty="0" smtClean="0"/>
              <a:t> up-to </a:t>
            </a:r>
            <a:r>
              <a:rPr lang="cs-CZ" dirty="0" err="1" smtClean="0"/>
              <a:t>date</a:t>
            </a:r>
            <a:r>
              <a:rPr lang="cs-CZ" dirty="0" smtClean="0"/>
              <a:t> </a:t>
            </a:r>
            <a:r>
              <a:rPr lang="cs-CZ" dirty="0" err="1" smtClean="0"/>
              <a:t>topics</a:t>
            </a:r>
            <a:r>
              <a:rPr lang="cs-CZ" dirty="0" smtClean="0"/>
              <a:t> </a:t>
            </a:r>
            <a:r>
              <a:rPr lang="cs-CZ" dirty="0" err="1" smtClean="0"/>
              <a:t>of</a:t>
            </a:r>
            <a:r>
              <a:rPr lang="cs-CZ" dirty="0" smtClean="0"/>
              <a:t> </a:t>
            </a:r>
            <a:r>
              <a:rPr lang="cs-CZ" dirty="0" err="1" smtClean="0"/>
              <a:t>educational</a:t>
            </a:r>
            <a:r>
              <a:rPr lang="cs-CZ" dirty="0" smtClean="0"/>
              <a:t> </a:t>
            </a:r>
            <a:r>
              <a:rPr lang="cs-CZ" dirty="0" err="1" smtClean="0"/>
              <a:t>research</a:t>
            </a:r>
            <a:r>
              <a:rPr lang="cs-CZ" dirty="0" smtClean="0"/>
              <a:t>? – chce </a:t>
            </a:r>
            <a:r>
              <a:rPr lang="cs-CZ" dirty="0" err="1" smtClean="0"/>
              <a:t>educational</a:t>
            </a:r>
            <a:r>
              <a:rPr lang="cs-CZ" dirty="0" smtClean="0"/>
              <a:t> </a:t>
            </a:r>
            <a:r>
              <a:rPr lang="cs-CZ" dirty="0" err="1" smtClean="0"/>
              <a:t>journals</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92500" lnSpcReduction="20000"/>
          </a:bodyPr>
          <a:lstStyle/>
          <a:p>
            <a:endParaRPr lang="cs-CZ" dirty="0"/>
          </a:p>
          <a:p>
            <a:pPr marL="0" indent="0">
              <a:buNone/>
            </a:pPr>
            <a:r>
              <a:rPr lang="cs-CZ" i="1" dirty="0" smtClean="0"/>
              <a:t>Czech </a:t>
            </a:r>
            <a:r>
              <a:rPr lang="cs-CZ" i="1" dirty="0" err="1" smtClean="0"/>
              <a:t>educational</a:t>
            </a:r>
            <a:r>
              <a:rPr lang="cs-CZ" i="1" dirty="0" smtClean="0"/>
              <a:t> </a:t>
            </a:r>
            <a:r>
              <a:rPr lang="cs-CZ" i="1" dirty="0" err="1" smtClean="0"/>
              <a:t>journals</a:t>
            </a:r>
            <a:r>
              <a:rPr lang="cs-CZ" i="1" dirty="0" smtClean="0"/>
              <a:t> (</a:t>
            </a:r>
            <a:r>
              <a:rPr lang="cs-CZ" i="1" dirty="0" err="1" smtClean="0"/>
              <a:t>read</a:t>
            </a:r>
            <a:r>
              <a:rPr lang="cs-CZ" i="1" dirty="0" smtClean="0"/>
              <a:t> </a:t>
            </a:r>
            <a:r>
              <a:rPr lang="cs-CZ" i="1" dirty="0" err="1" smtClean="0"/>
              <a:t>English</a:t>
            </a:r>
            <a:r>
              <a:rPr lang="cs-CZ" i="1" dirty="0" smtClean="0"/>
              <a:t> </a:t>
            </a:r>
            <a:r>
              <a:rPr lang="cs-CZ" i="1" dirty="0" err="1" smtClean="0"/>
              <a:t>issues</a:t>
            </a:r>
            <a:r>
              <a:rPr lang="cs-CZ" i="1" dirty="0" smtClean="0"/>
              <a:t>):</a:t>
            </a:r>
          </a:p>
          <a:p>
            <a:pPr marL="0" indent="0">
              <a:buNone/>
            </a:pPr>
            <a:r>
              <a:rPr lang="cs-CZ" b="1" dirty="0" smtClean="0"/>
              <a:t>Pedagogika: </a:t>
            </a:r>
          </a:p>
          <a:p>
            <a:pPr marL="0" indent="0">
              <a:buNone/>
            </a:pPr>
            <a:r>
              <a:rPr lang="cs-CZ" dirty="0" smtClean="0"/>
              <a:t>http://pages.pedf.cuni.cz/pedagogika/?lang=cs</a:t>
            </a:r>
          </a:p>
          <a:p>
            <a:pPr marL="0" indent="0">
              <a:buNone/>
            </a:pPr>
            <a:r>
              <a:rPr lang="cs-CZ" b="1" dirty="0" smtClean="0"/>
              <a:t>Pedagogická orientace:</a:t>
            </a:r>
          </a:p>
          <a:p>
            <a:pPr marL="0" indent="0">
              <a:buNone/>
            </a:pPr>
            <a:r>
              <a:rPr lang="cs-CZ" dirty="0" smtClean="0"/>
              <a:t>https://journals.muni.cz/pedor</a:t>
            </a:r>
          </a:p>
          <a:p>
            <a:pPr marL="0" indent="0">
              <a:buNone/>
            </a:pPr>
            <a:r>
              <a:rPr lang="cs-CZ" b="1" dirty="0" smtClean="0"/>
              <a:t>Studia </a:t>
            </a:r>
            <a:r>
              <a:rPr lang="cs-CZ" b="1" dirty="0" err="1" smtClean="0"/>
              <a:t>paedagogica</a:t>
            </a:r>
            <a:r>
              <a:rPr lang="cs-CZ" b="1" dirty="0" smtClean="0"/>
              <a:t>: </a:t>
            </a:r>
          </a:p>
          <a:p>
            <a:pPr marL="0" indent="0">
              <a:buNone/>
            </a:pPr>
            <a:r>
              <a:rPr lang="cs-CZ" dirty="0" smtClean="0"/>
              <a:t>http://www.phil.muni.cz/journals/studia-paedagogica</a:t>
            </a:r>
          </a:p>
          <a:p>
            <a:pPr marL="0" indent="0">
              <a:buNone/>
            </a:pPr>
            <a:r>
              <a:rPr lang="cs-CZ" b="1" dirty="0" smtClean="0"/>
              <a:t>Orbis </a:t>
            </a:r>
            <a:r>
              <a:rPr lang="cs-CZ" b="1" dirty="0" err="1" smtClean="0"/>
              <a:t>Scholae</a:t>
            </a:r>
            <a:r>
              <a:rPr lang="cs-CZ" b="1" dirty="0" smtClean="0"/>
              <a:t>: </a:t>
            </a:r>
          </a:p>
          <a:p>
            <a:pPr marL="0" indent="0">
              <a:buNone/>
            </a:pPr>
            <a:r>
              <a:rPr lang="cs-CZ" dirty="0" smtClean="0"/>
              <a:t>http://www.orbisscholae.cz/</a:t>
            </a:r>
          </a:p>
          <a:p>
            <a:pPr marL="0" indent="0">
              <a:buNone/>
            </a:pPr>
            <a:endParaRPr lang="cs-CZ" dirty="0"/>
          </a:p>
        </p:txBody>
      </p:sp>
    </p:spTree>
    <p:extLst>
      <p:ext uri="{BB962C8B-B14F-4D97-AF65-F5344CB8AC3E}">
        <p14:creationId xmlns:p14="http://schemas.microsoft.com/office/powerpoint/2010/main" val="2715010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Educational</a:t>
            </a:r>
            <a:r>
              <a:rPr lang="cs-CZ" dirty="0" smtClean="0"/>
              <a:t> </a:t>
            </a:r>
            <a:r>
              <a:rPr lang="cs-CZ" dirty="0" err="1" smtClean="0"/>
              <a:t>sciences</a:t>
            </a:r>
            <a:endParaRPr lang="cs-CZ" dirty="0"/>
          </a:p>
        </p:txBody>
      </p:sp>
      <p:sp>
        <p:nvSpPr>
          <p:cNvPr id="3" name="Zástupný symbol pro obsah 2"/>
          <p:cNvSpPr>
            <a:spLocks noGrp="1"/>
          </p:cNvSpPr>
          <p:nvPr>
            <p:ph idx="1"/>
          </p:nvPr>
        </p:nvSpPr>
        <p:spPr/>
        <p:txBody>
          <a:bodyPr>
            <a:normAutofit/>
          </a:bodyPr>
          <a:lstStyle/>
          <a:p>
            <a:r>
              <a:rPr lang="cs-CZ" dirty="0" err="1" smtClean="0"/>
              <a:t>What</a:t>
            </a:r>
            <a:r>
              <a:rPr lang="cs-CZ" dirty="0" smtClean="0"/>
              <a:t> </a:t>
            </a:r>
            <a:r>
              <a:rPr lang="cs-CZ" dirty="0" err="1" smtClean="0"/>
              <a:t>is</a:t>
            </a:r>
            <a:r>
              <a:rPr lang="cs-CZ" dirty="0" smtClean="0"/>
              <a:t> </a:t>
            </a:r>
            <a:r>
              <a:rPr lang="cs-CZ" dirty="0" err="1" smtClean="0"/>
              <a:t>the</a:t>
            </a:r>
            <a:r>
              <a:rPr lang="cs-CZ" dirty="0" smtClean="0"/>
              <a:t> </a:t>
            </a:r>
            <a:r>
              <a:rPr lang="cs-CZ" dirty="0" err="1" smtClean="0"/>
              <a:t>subject</a:t>
            </a:r>
            <a:r>
              <a:rPr lang="cs-CZ" dirty="0" smtClean="0"/>
              <a:t> </a:t>
            </a:r>
            <a:r>
              <a:rPr lang="cs-CZ" dirty="0" err="1" smtClean="0"/>
              <a:t>of</a:t>
            </a:r>
            <a:r>
              <a:rPr lang="cs-CZ" dirty="0" smtClean="0"/>
              <a:t> </a:t>
            </a:r>
            <a:r>
              <a:rPr lang="cs-CZ" dirty="0" err="1" smtClean="0"/>
              <a:t>educational</a:t>
            </a:r>
            <a:r>
              <a:rPr lang="cs-CZ" dirty="0" smtClean="0"/>
              <a:t> </a:t>
            </a:r>
            <a:r>
              <a:rPr lang="cs-CZ" dirty="0" err="1" smtClean="0"/>
              <a:t>sciences</a:t>
            </a:r>
            <a:r>
              <a:rPr lang="cs-CZ" dirty="0" smtClean="0"/>
              <a:t>?</a:t>
            </a:r>
          </a:p>
          <a:p>
            <a:endParaRPr lang="cs-CZ" dirty="0"/>
          </a:p>
          <a:p>
            <a:r>
              <a:rPr lang="cs-CZ" dirty="0" err="1" smtClean="0"/>
              <a:t>Subject</a:t>
            </a:r>
            <a:r>
              <a:rPr lang="cs-CZ" dirty="0" smtClean="0"/>
              <a:t>: </a:t>
            </a:r>
            <a:r>
              <a:rPr lang="cs-CZ" dirty="0" err="1" smtClean="0"/>
              <a:t>educational</a:t>
            </a:r>
            <a:r>
              <a:rPr lang="cs-CZ" dirty="0" smtClean="0"/>
              <a:t> reality</a:t>
            </a:r>
          </a:p>
          <a:p>
            <a:pPr marL="0" indent="0">
              <a:buNone/>
            </a:pPr>
            <a:r>
              <a:rPr lang="cs-CZ" b="1" dirty="0" err="1" smtClean="0"/>
              <a:t>Educational</a:t>
            </a:r>
            <a:r>
              <a:rPr lang="cs-CZ" b="1" dirty="0" smtClean="0"/>
              <a:t> reality </a:t>
            </a:r>
            <a:r>
              <a:rPr lang="cs-CZ" b="1" dirty="0" err="1" smtClean="0"/>
              <a:t>includes</a:t>
            </a:r>
            <a:r>
              <a:rPr lang="cs-CZ" b="1" dirty="0" smtClean="0"/>
              <a:t> </a:t>
            </a:r>
            <a:r>
              <a:rPr lang="cs-CZ" b="1" dirty="0" err="1" smtClean="0"/>
              <a:t>its</a:t>
            </a:r>
            <a:r>
              <a:rPr lang="cs-CZ" b="1" dirty="0" smtClean="0"/>
              <a:t>:</a:t>
            </a:r>
            <a:endParaRPr lang="cs-CZ" b="1" dirty="0"/>
          </a:p>
          <a:p>
            <a:pPr>
              <a:buFont typeface="Arial" panose="020B0604020202020204" pitchFamily="34" charset="0"/>
              <a:buChar char="•"/>
            </a:pPr>
            <a:r>
              <a:rPr lang="cs-CZ" dirty="0" err="1"/>
              <a:t>d</a:t>
            </a:r>
            <a:r>
              <a:rPr lang="cs-CZ" dirty="0" err="1" smtClean="0"/>
              <a:t>eterminants</a:t>
            </a:r>
            <a:endParaRPr lang="cs-CZ" dirty="0" smtClean="0"/>
          </a:p>
          <a:p>
            <a:pPr>
              <a:buFont typeface="Arial" panose="020B0604020202020204" pitchFamily="34" charset="0"/>
              <a:buChar char="•"/>
            </a:pPr>
            <a:r>
              <a:rPr lang="cs-CZ" dirty="0" err="1"/>
              <a:t>p</a:t>
            </a:r>
            <a:r>
              <a:rPr lang="cs-CZ" dirty="0" err="1" smtClean="0"/>
              <a:t>rocess</a:t>
            </a:r>
            <a:endParaRPr lang="cs-CZ" dirty="0" smtClean="0"/>
          </a:p>
          <a:p>
            <a:pPr>
              <a:buFont typeface="Arial" panose="020B0604020202020204" pitchFamily="34" charset="0"/>
              <a:buChar char="•"/>
            </a:pPr>
            <a:r>
              <a:rPr lang="cs-CZ" dirty="0" err="1"/>
              <a:t>o</a:t>
            </a:r>
            <a:r>
              <a:rPr lang="cs-CZ" dirty="0" err="1" smtClean="0"/>
              <a:t>utcomes</a:t>
            </a:r>
            <a:endParaRPr lang="cs-CZ" dirty="0" smtClean="0"/>
          </a:p>
          <a:p>
            <a:pPr>
              <a:buFont typeface="Arial" panose="020B0604020202020204" pitchFamily="34" charset="0"/>
              <a:buChar char="•"/>
            </a:pPr>
            <a:r>
              <a:rPr lang="cs-CZ" dirty="0" err="1" smtClean="0"/>
              <a:t>effects</a:t>
            </a:r>
            <a:endParaRPr lang="cs-CZ" dirty="0"/>
          </a:p>
        </p:txBody>
      </p:sp>
    </p:spTree>
    <p:extLst>
      <p:ext uri="{BB962C8B-B14F-4D97-AF65-F5344CB8AC3E}">
        <p14:creationId xmlns:p14="http://schemas.microsoft.com/office/powerpoint/2010/main" val="11949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Educational</a:t>
            </a:r>
            <a:r>
              <a:rPr lang="cs-CZ" dirty="0" smtClean="0"/>
              <a:t> science x Pedagogy</a:t>
            </a:r>
            <a:endParaRPr lang="cs-CZ" dirty="0"/>
          </a:p>
        </p:txBody>
      </p:sp>
      <p:sp>
        <p:nvSpPr>
          <p:cNvPr id="3" name="Zástupný symbol pro obsah 2"/>
          <p:cNvSpPr>
            <a:spLocks noGrp="1"/>
          </p:cNvSpPr>
          <p:nvPr>
            <p:ph idx="1"/>
          </p:nvPr>
        </p:nvSpPr>
        <p:spPr/>
        <p:txBody>
          <a:bodyPr/>
          <a:lstStyle/>
          <a:p>
            <a:pPr marL="0" indent="0">
              <a:buNone/>
            </a:pPr>
            <a:r>
              <a:rPr lang="cs-CZ" u="sng" dirty="0" smtClean="0"/>
              <a:t>Pedagogy - etymology</a:t>
            </a:r>
          </a:p>
          <a:p>
            <a:endParaRPr lang="cs-CZ" dirty="0" smtClean="0"/>
          </a:p>
          <a:p>
            <a:r>
              <a:rPr lang="en-US" dirty="0" smtClean="0"/>
              <a:t>from </a:t>
            </a:r>
            <a:r>
              <a:rPr lang="en-US" dirty="0"/>
              <a:t>Greek </a:t>
            </a:r>
            <a:r>
              <a:rPr lang="en-US" i="1" dirty="0" err="1" smtClean="0"/>
              <a:t>paidagogos</a:t>
            </a:r>
            <a:r>
              <a:rPr lang="cs-CZ" i="1" dirty="0" smtClean="0"/>
              <a:t>:</a:t>
            </a:r>
            <a:r>
              <a:rPr lang="en-US" dirty="0"/>
              <a:t> </a:t>
            </a:r>
            <a:endParaRPr lang="cs-CZ" dirty="0" smtClean="0"/>
          </a:p>
          <a:p>
            <a:r>
              <a:rPr lang="en-US" dirty="0" smtClean="0"/>
              <a:t>"</a:t>
            </a:r>
            <a:r>
              <a:rPr lang="en-US" dirty="0"/>
              <a:t>slave who escorts boys to school and generally </a:t>
            </a:r>
            <a:endParaRPr lang="cs-CZ" dirty="0" smtClean="0"/>
          </a:p>
          <a:p>
            <a:r>
              <a:rPr lang="en-US" dirty="0" smtClean="0"/>
              <a:t>supervises them</a:t>
            </a:r>
            <a:r>
              <a:rPr lang="cs-CZ" dirty="0" smtClean="0"/>
              <a:t>“</a:t>
            </a:r>
          </a:p>
          <a:p>
            <a:endParaRPr lang="cs-CZ" dirty="0"/>
          </a:p>
          <a:p>
            <a:endParaRPr lang="cs-CZ" dirty="0"/>
          </a:p>
        </p:txBody>
      </p:sp>
      <p:pic>
        <p:nvPicPr>
          <p:cNvPr id="4" name="Obrázek 3"/>
          <p:cNvPicPr>
            <a:picLocks noChangeAspect="1"/>
          </p:cNvPicPr>
          <p:nvPr/>
        </p:nvPicPr>
        <p:blipFill rotWithShape="1">
          <a:blip r:embed="rId2"/>
          <a:srcRect l="27634" r="16085"/>
          <a:stretch/>
        </p:blipFill>
        <p:spPr>
          <a:xfrm>
            <a:off x="7740203" y="1737360"/>
            <a:ext cx="4288665" cy="4838700"/>
          </a:xfrm>
          <a:prstGeom prst="rect">
            <a:avLst/>
          </a:prstGeom>
        </p:spPr>
      </p:pic>
    </p:spTree>
    <p:extLst>
      <p:ext uri="{BB962C8B-B14F-4D97-AF65-F5344CB8AC3E}">
        <p14:creationId xmlns:p14="http://schemas.microsoft.com/office/powerpoint/2010/main" val="1872345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a:t>
            </a:r>
            <a:r>
              <a:rPr lang="cs-CZ" dirty="0" err="1" smtClean="0"/>
              <a:t>brief</a:t>
            </a:r>
            <a:r>
              <a:rPr lang="cs-CZ" dirty="0" smtClean="0"/>
              <a:t> </a:t>
            </a:r>
            <a:r>
              <a:rPr lang="cs-CZ" dirty="0" err="1" smtClean="0"/>
              <a:t>historical</a:t>
            </a:r>
            <a:r>
              <a:rPr lang="cs-CZ" dirty="0" smtClean="0"/>
              <a:t> </a:t>
            </a:r>
            <a:r>
              <a:rPr lang="cs-CZ" dirty="0" err="1" smtClean="0"/>
              <a:t>overview</a:t>
            </a:r>
            <a:endParaRPr lang="cs-CZ" dirty="0"/>
          </a:p>
        </p:txBody>
      </p:sp>
      <p:sp>
        <p:nvSpPr>
          <p:cNvPr id="3" name="Zástupný symbol pro obsah 2"/>
          <p:cNvSpPr>
            <a:spLocks noGrp="1"/>
          </p:cNvSpPr>
          <p:nvPr>
            <p:ph idx="1"/>
          </p:nvPr>
        </p:nvSpPr>
        <p:spPr>
          <a:xfrm>
            <a:off x="1097280" y="1827073"/>
            <a:ext cx="10058400" cy="4023360"/>
          </a:xfrm>
        </p:spPr>
        <p:txBody>
          <a:bodyPr>
            <a:normAutofit fontScale="92500" lnSpcReduction="20000"/>
          </a:bodyPr>
          <a:lstStyle/>
          <a:p>
            <a:pPr>
              <a:buFont typeface="Wingdings" panose="05000000000000000000" pitchFamily="2" charset="2"/>
              <a:buChar char="q"/>
            </a:pPr>
            <a:r>
              <a:rPr lang="cs-CZ" sz="2400" dirty="0" smtClean="0"/>
              <a:t> up to </a:t>
            </a:r>
            <a:r>
              <a:rPr lang="cs-CZ" sz="2400" dirty="0" err="1" smtClean="0"/>
              <a:t>the</a:t>
            </a:r>
            <a:r>
              <a:rPr lang="cs-CZ" sz="2400" dirty="0" smtClean="0"/>
              <a:t> end </a:t>
            </a:r>
            <a:r>
              <a:rPr lang="cs-CZ" sz="2400" dirty="0" err="1" smtClean="0"/>
              <a:t>of</a:t>
            </a:r>
            <a:r>
              <a:rPr lang="cs-CZ" sz="2400" dirty="0" smtClean="0"/>
              <a:t> </a:t>
            </a:r>
            <a:r>
              <a:rPr lang="cs-CZ" sz="2400" dirty="0" err="1" smtClean="0"/>
              <a:t>the</a:t>
            </a:r>
            <a:r>
              <a:rPr lang="cs-CZ" sz="2400" dirty="0" smtClean="0"/>
              <a:t> 19th </a:t>
            </a:r>
            <a:r>
              <a:rPr lang="cs-CZ" sz="2400" dirty="0" err="1" smtClean="0"/>
              <a:t>century</a:t>
            </a:r>
            <a:r>
              <a:rPr lang="cs-CZ" sz="2400" dirty="0" smtClean="0"/>
              <a:t>, </a:t>
            </a:r>
            <a:r>
              <a:rPr lang="cs-CZ" sz="2400" dirty="0" err="1" smtClean="0"/>
              <a:t>pedagogical</a:t>
            </a:r>
            <a:r>
              <a:rPr lang="cs-CZ" sz="2400" dirty="0" smtClean="0"/>
              <a:t> </a:t>
            </a:r>
            <a:r>
              <a:rPr lang="cs-CZ" sz="2400" dirty="0" err="1" smtClean="0"/>
              <a:t>thoughts</a:t>
            </a:r>
            <a:r>
              <a:rPr lang="cs-CZ" sz="2400" dirty="0" smtClean="0"/>
              <a:t> </a:t>
            </a:r>
            <a:r>
              <a:rPr lang="cs-CZ" sz="2400" dirty="0" err="1" smtClean="0"/>
              <a:t>were</a:t>
            </a:r>
            <a:r>
              <a:rPr lang="cs-CZ" sz="2400" dirty="0" smtClean="0"/>
              <a:t> </a:t>
            </a:r>
            <a:r>
              <a:rPr lang="cs-CZ" sz="2400" dirty="0" err="1" smtClean="0"/>
              <a:t>totally</a:t>
            </a:r>
            <a:r>
              <a:rPr lang="cs-CZ" sz="2400" dirty="0" smtClean="0"/>
              <a:t> </a:t>
            </a:r>
            <a:r>
              <a:rPr lang="cs-CZ" sz="2400" dirty="0" err="1" smtClean="0"/>
              <a:t>embeded</a:t>
            </a:r>
            <a:r>
              <a:rPr lang="cs-CZ" sz="2400" dirty="0" smtClean="0"/>
              <a:t> in </a:t>
            </a:r>
            <a:r>
              <a:rPr lang="cs-CZ" sz="2400" dirty="0" err="1" smtClean="0"/>
              <a:t>Philoshopy</a:t>
            </a:r>
            <a:r>
              <a:rPr lang="cs-CZ" sz="2400" dirty="0" smtClean="0"/>
              <a:t> (</a:t>
            </a:r>
            <a:r>
              <a:rPr lang="cs-CZ" sz="2400" dirty="0" err="1" smtClean="0"/>
              <a:t>cf</a:t>
            </a:r>
            <a:r>
              <a:rPr lang="cs-CZ" sz="2400" dirty="0" smtClean="0"/>
              <a:t>. Plato, </a:t>
            </a:r>
            <a:r>
              <a:rPr lang="cs-CZ" sz="2400" dirty="0" err="1" smtClean="0"/>
              <a:t>Aristotle</a:t>
            </a:r>
            <a:r>
              <a:rPr lang="cs-CZ" sz="2400" dirty="0" smtClean="0"/>
              <a:t>, Jean-Jacques Rousseau, John Locke…)</a:t>
            </a:r>
          </a:p>
          <a:p>
            <a:pPr marL="0" lvl="2" indent="0">
              <a:spcBef>
                <a:spcPts val="1000"/>
              </a:spcBef>
              <a:buNone/>
            </a:pPr>
            <a:r>
              <a:rPr lang="cs-CZ" sz="2400" dirty="0" smtClean="0"/>
              <a:t>	</a:t>
            </a:r>
            <a:r>
              <a:rPr lang="cs-CZ" sz="2400" dirty="0" err="1" smtClean="0"/>
              <a:t>Reading</a:t>
            </a:r>
            <a:r>
              <a:rPr lang="cs-CZ" sz="2400" dirty="0"/>
              <a:t>: </a:t>
            </a:r>
            <a:r>
              <a:rPr lang="en-US" sz="2400" dirty="0"/>
              <a:t> Jean-Jacques </a:t>
            </a:r>
            <a:r>
              <a:rPr lang="en-US" sz="2400" dirty="0" smtClean="0"/>
              <a:t>Rousseau</a:t>
            </a:r>
            <a:r>
              <a:rPr lang="cs-CZ" sz="2400" dirty="0" smtClean="0"/>
              <a:t>: </a:t>
            </a:r>
            <a:r>
              <a:rPr lang="en-US" sz="2400" i="1" dirty="0" smtClean="0"/>
              <a:t>Emile, or On Education </a:t>
            </a:r>
            <a:endParaRPr lang="cs-CZ" sz="2400" i="1" dirty="0"/>
          </a:p>
          <a:p>
            <a:pPr>
              <a:buFont typeface="Wingdings" panose="05000000000000000000" pitchFamily="2" charset="2"/>
              <a:buChar char="q"/>
            </a:pPr>
            <a:r>
              <a:rPr lang="cs-CZ" sz="2400" dirty="0" smtClean="0"/>
              <a:t> Jon Amos </a:t>
            </a:r>
            <a:r>
              <a:rPr lang="cs-CZ" sz="2400" dirty="0" err="1" smtClean="0"/>
              <a:t>Comenius</a:t>
            </a:r>
            <a:r>
              <a:rPr lang="cs-CZ" sz="2400" dirty="0" smtClean="0"/>
              <a:t> (</a:t>
            </a:r>
            <a:r>
              <a:rPr lang="cs-CZ" sz="2400" dirty="0"/>
              <a:t>1592 </a:t>
            </a:r>
            <a:r>
              <a:rPr lang="cs-CZ" sz="2400" dirty="0" smtClean="0"/>
              <a:t>– 1670) - </a:t>
            </a:r>
            <a:r>
              <a:rPr lang="en-US" sz="2400" dirty="0"/>
              <a:t> </a:t>
            </a:r>
            <a:r>
              <a:rPr lang="en-US" sz="2400" dirty="0" err="1" smtClean="0"/>
              <a:t>formulat</a:t>
            </a:r>
            <a:r>
              <a:rPr lang="cs-CZ" sz="2400" dirty="0" err="1" smtClean="0"/>
              <a:t>ed</a:t>
            </a:r>
            <a:r>
              <a:rPr lang="en-US" sz="2400" dirty="0" smtClean="0"/>
              <a:t> </a:t>
            </a:r>
            <a:r>
              <a:rPr lang="en-US" sz="2400" dirty="0"/>
              <a:t>the general theory of education</a:t>
            </a:r>
            <a:endParaRPr lang="cs-CZ" sz="2400" dirty="0" smtClean="0"/>
          </a:p>
          <a:p>
            <a:pPr marL="0" indent="0">
              <a:buNone/>
            </a:pPr>
            <a:r>
              <a:rPr lang="cs-CZ" sz="2400" dirty="0"/>
              <a:t>	</a:t>
            </a:r>
            <a:r>
              <a:rPr lang="cs-CZ" sz="2400" dirty="0" err="1"/>
              <a:t>R</a:t>
            </a:r>
            <a:r>
              <a:rPr lang="cs-CZ" sz="2400" dirty="0" err="1" smtClean="0"/>
              <a:t>eading</a:t>
            </a:r>
            <a:r>
              <a:rPr lang="cs-CZ" sz="2400" dirty="0" smtClean="0"/>
              <a:t>: </a:t>
            </a:r>
            <a:r>
              <a:rPr lang="cs-CZ" sz="2400" i="1" dirty="0" err="1"/>
              <a:t>Didactica</a:t>
            </a:r>
            <a:r>
              <a:rPr lang="cs-CZ" sz="2400" i="1" dirty="0"/>
              <a:t> </a:t>
            </a:r>
            <a:r>
              <a:rPr lang="cs-CZ" sz="2400" i="1" dirty="0" smtClean="0"/>
              <a:t>Magna/Great </a:t>
            </a:r>
            <a:r>
              <a:rPr lang="cs-CZ" sz="2400" i="1" dirty="0" err="1" smtClean="0"/>
              <a:t>Didactic</a:t>
            </a:r>
            <a:r>
              <a:rPr lang="cs-CZ" sz="2400" i="1" dirty="0" smtClean="0"/>
              <a:t>: </a:t>
            </a:r>
            <a:r>
              <a:rPr lang="cs-CZ" sz="1700" dirty="0" smtClean="0">
                <a:hlinkClick r:id="rId2"/>
              </a:rPr>
              <a:t>https</a:t>
            </a:r>
            <a:r>
              <a:rPr lang="cs-CZ" sz="1700" dirty="0">
                <a:hlinkClick r:id="rId2"/>
              </a:rPr>
              <a:t>://</a:t>
            </a:r>
            <a:r>
              <a:rPr lang="cs-CZ" sz="1700" dirty="0" smtClean="0">
                <a:hlinkClick r:id="rId2"/>
              </a:rPr>
              <a:t>archive.org/</a:t>
            </a:r>
            <a:r>
              <a:rPr lang="cs-CZ" sz="1700" dirty="0" err="1" smtClean="0">
                <a:hlinkClick r:id="rId2"/>
              </a:rPr>
              <a:t>details</a:t>
            </a:r>
            <a:r>
              <a:rPr lang="cs-CZ" sz="1700" dirty="0" smtClean="0">
                <a:hlinkClick r:id="rId2"/>
              </a:rPr>
              <a:t>/cu31924031053709/</a:t>
            </a:r>
            <a:r>
              <a:rPr lang="cs-CZ" sz="1700" dirty="0" err="1" smtClean="0">
                <a:hlinkClick r:id="rId2"/>
              </a:rPr>
              <a:t>page</a:t>
            </a:r>
            <a:r>
              <a:rPr lang="cs-CZ" sz="1700" dirty="0" smtClean="0">
                <a:hlinkClick r:id="rId2"/>
              </a:rPr>
              <a:t>/n17</a:t>
            </a:r>
            <a:r>
              <a:rPr lang="cs-CZ" sz="1700" dirty="0" smtClean="0"/>
              <a:t>, </a:t>
            </a:r>
            <a:r>
              <a:rPr lang="cs-CZ" sz="1700" dirty="0" err="1" smtClean="0"/>
              <a:t>chapter</a:t>
            </a:r>
            <a:r>
              <a:rPr lang="cs-CZ" sz="1700" dirty="0" smtClean="0"/>
              <a:t> IX, X, XII</a:t>
            </a:r>
          </a:p>
          <a:p>
            <a:pPr>
              <a:buFont typeface="Wingdings" panose="05000000000000000000" pitchFamily="2" charset="2"/>
              <a:buChar char="q"/>
            </a:pPr>
            <a:r>
              <a:rPr lang="cs-CZ" sz="2400" dirty="0" smtClean="0"/>
              <a:t> </a:t>
            </a:r>
            <a:r>
              <a:rPr lang="cs-CZ" sz="2400" dirty="0" err="1" smtClean="0"/>
              <a:t>german</a:t>
            </a:r>
            <a:r>
              <a:rPr lang="cs-CZ" sz="2400" dirty="0" smtClean="0"/>
              <a:t> </a:t>
            </a:r>
            <a:r>
              <a:rPr lang="cs-CZ" sz="2400" dirty="0" err="1"/>
              <a:t>philoshopher</a:t>
            </a:r>
            <a:r>
              <a:rPr lang="cs-CZ" sz="2400" dirty="0"/>
              <a:t> </a:t>
            </a:r>
            <a:r>
              <a:rPr lang="en-US" sz="2400" dirty="0"/>
              <a:t>Johann Friedrich Herbart (1776 –1841) </a:t>
            </a:r>
            <a:r>
              <a:rPr lang="cs-CZ" sz="2400" dirty="0" err="1"/>
              <a:t>can</a:t>
            </a:r>
            <a:r>
              <a:rPr lang="cs-CZ" sz="2400" dirty="0"/>
              <a:t> </a:t>
            </a:r>
            <a:r>
              <a:rPr lang="cs-CZ" sz="2400" dirty="0" err="1"/>
              <a:t>be</a:t>
            </a:r>
            <a:r>
              <a:rPr lang="cs-CZ" sz="2400" dirty="0"/>
              <a:t> </a:t>
            </a:r>
            <a:r>
              <a:rPr lang="cs-CZ" sz="2400" dirty="0" err="1"/>
              <a:t>considered</a:t>
            </a:r>
            <a:r>
              <a:rPr lang="cs-CZ" sz="2400" dirty="0"/>
              <a:t> as a </a:t>
            </a:r>
            <a:r>
              <a:rPr lang="en-US" sz="2400" dirty="0"/>
              <a:t>founder </a:t>
            </a:r>
            <a:r>
              <a:rPr lang="en-US" sz="2400" dirty="0" smtClean="0"/>
              <a:t>of</a:t>
            </a:r>
            <a:r>
              <a:rPr lang="cs-CZ" sz="2400" dirty="0" smtClean="0"/>
              <a:t> pedagogy </a:t>
            </a:r>
            <a:r>
              <a:rPr lang="en-US" sz="2400" dirty="0" smtClean="0"/>
              <a:t>as </a:t>
            </a:r>
            <a:r>
              <a:rPr lang="en-US" sz="2400" dirty="0"/>
              <a:t>an academic </a:t>
            </a:r>
            <a:r>
              <a:rPr lang="en-US" sz="2400" dirty="0" smtClean="0"/>
              <a:t>discipline</a:t>
            </a:r>
            <a:endParaRPr lang="cs-CZ" sz="2400" dirty="0" smtClean="0"/>
          </a:p>
          <a:p>
            <a:pPr>
              <a:buFont typeface="Wingdings" panose="05000000000000000000" pitchFamily="2" charset="2"/>
              <a:buChar char="q"/>
            </a:pPr>
            <a:r>
              <a:rPr lang="cs-CZ" sz="2400" dirty="0" smtClean="0"/>
              <a:t> </a:t>
            </a:r>
            <a:r>
              <a:rPr lang="en-US" sz="2400" dirty="0" smtClean="0"/>
              <a:t>G. A. Lindner</a:t>
            </a:r>
            <a:r>
              <a:rPr lang="cs-CZ" sz="2400" dirty="0" smtClean="0"/>
              <a:t> (1828-1887) </a:t>
            </a:r>
            <a:r>
              <a:rPr lang="en-US" sz="2400" dirty="0" smtClean="0"/>
              <a:t>the </a:t>
            </a:r>
            <a:r>
              <a:rPr lang="en-US" sz="2400" dirty="0"/>
              <a:t>first professor of pedagogy at the Czech Charles-Ferdinand </a:t>
            </a:r>
            <a:r>
              <a:rPr lang="en-US" sz="2400" dirty="0" smtClean="0"/>
              <a:t>University</a:t>
            </a:r>
            <a:r>
              <a:rPr lang="cs-CZ" sz="2400" dirty="0" smtClean="0"/>
              <a:t>, </a:t>
            </a:r>
            <a:r>
              <a:rPr lang="cs-CZ" sz="2400" dirty="0" err="1" smtClean="0"/>
              <a:t>since</a:t>
            </a:r>
            <a:r>
              <a:rPr lang="cs-CZ" sz="2400" dirty="0" smtClean="0"/>
              <a:t> </a:t>
            </a:r>
            <a:r>
              <a:rPr lang="cs-CZ" dirty="0" smtClean="0"/>
              <a:t>1882</a:t>
            </a:r>
          </a:p>
          <a:p>
            <a:pPr>
              <a:buFont typeface="Wingdings" panose="05000000000000000000" pitchFamily="2" charset="2"/>
              <a:buChar char="q"/>
            </a:pPr>
            <a:r>
              <a:rPr lang="cs-CZ" dirty="0" smtClean="0"/>
              <a:t> </a:t>
            </a:r>
            <a:r>
              <a:rPr lang="en-US" sz="2400" dirty="0"/>
              <a:t>John Dewey (1859 –</a:t>
            </a:r>
            <a:r>
              <a:rPr lang="cs-CZ" sz="2400" dirty="0"/>
              <a:t> </a:t>
            </a:r>
            <a:r>
              <a:rPr lang="en-US" sz="2400" dirty="0"/>
              <a:t>1952) an</a:t>
            </a:r>
            <a:r>
              <a:rPr lang="cs-CZ" sz="2400" dirty="0"/>
              <a:t> </a:t>
            </a:r>
            <a:r>
              <a:rPr lang="cs-CZ" sz="2400" dirty="0" err="1"/>
              <a:t>american</a:t>
            </a:r>
            <a:r>
              <a:rPr lang="cs-CZ" sz="2400" dirty="0"/>
              <a:t> </a:t>
            </a:r>
            <a:r>
              <a:rPr lang="cs-CZ" sz="2400" dirty="0" err="1"/>
              <a:t>philosopher</a:t>
            </a:r>
            <a:r>
              <a:rPr lang="cs-CZ" sz="2400" dirty="0"/>
              <a:t>, </a:t>
            </a:r>
            <a:r>
              <a:rPr lang="cs-CZ" sz="2400" dirty="0" err="1"/>
              <a:t>psychologist</a:t>
            </a:r>
            <a:r>
              <a:rPr lang="cs-CZ" sz="2400" dirty="0"/>
              <a:t> and </a:t>
            </a:r>
            <a:r>
              <a:rPr lang="cs-CZ" sz="2400" dirty="0" err="1"/>
              <a:t>educational</a:t>
            </a:r>
            <a:r>
              <a:rPr lang="cs-CZ" sz="2400" dirty="0"/>
              <a:t> </a:t>
            </a:r>
            <a:r>
              <a:rPr lang="cs-CZ" sz="2400" dirty="0" err="1"/>
              <a:t>reformer</a:t>
            </a:r>
            <a:r>
              <a:rPr lang="en-US" sz="2400" dirty="0"/>
              <a:t> </a:t>
            </a:r>
            <a:endParaRPr lang="cs-CZ" sz="2400" dirty="0"/>
          </a:p>
        </p:txBody>
      </p:sp>
    </p:spTree>
    <p:extLst>
      <p:ext uri="{BB962C8B-B14F-4D97-AF65-F5344CB8AC3E}">
        <p14:creationId xmlns:p14="http://schemas.microsoft.com/office/powerpoint/2010/main" val="1782658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a:t>
            </a:r>
            <a:r>
              <a:rPr lang="cs-CZ" dirty="0" err="1" smtClean="0"/>
              <a:t>brief</a:t>
            </a:r>
            <a:r>
              <a:rPr lang="cs-CZ" dirty="0" smtClean="0"/>
              <a:t> </a:t>
            </a:r>
            <a:r>
              <a:rPr lang="cs-CZ" dirty="0" err="1" smtClean="0"/>
              <a:t>historical</a:t>
            </a:r>
            <a:r>
              <a:rPr lang="cs-CZ" dirty="0" smtClean="0"/>
              <a:t> </a:t>
            </a:r>
            <a:r>
              <a:rPr lang="cs-CZ" dirty="0" err="1" smtClean="0"/>
              <a:t>overview</a:t>
            </a:r>
            <a:endParaRPr lang="cs-CZ" dirty="0"/>
          </a:p>
        </p:txBody>
      </p:sp>
      <p:sp>
        <p:nvSpPr>
          <p:cNvPr id="3" name="Zástupný symbol pro obsah 2"/>
          <p:cNvSpPr>
            <a:spLocks noGrp="1"/>
          </p:cNvSpPr>
          <p:nvPr>
            <p:ph idx="1"/>
          </p:nvPr>
        </p:nvSpPr>
        <p:spPr/>
        <p:txBody>
          <a:bodyPr>
            <a:normAutofit/>
          </a:bodyPr>
          <a:lstStyle/>
          <a:p>
            <a:r>
              <a:rPr lang="cs-CZ" b="1" dirty="0" smtClean="0"/>
              <a:t>Normative Pedagogy vs. </a:t>
            </a:r>
            <a:r>
              <a:rPr lang="cs-CZ" b="1" dirty="0" err="1" smtClean="0"/>
              <a:t>Exploratory</a:t>
            </a:r>
            <a:r>
              <a:rPr lang="cs-CZ" b="1" dirty="0" smtClean="0"/>
              <a:t> Pedagogy</a:t>
            </a:r>
          </a:p>
          <a:p>
            <a:r>
              <a:rPr lang="en-US" dirty="0"/>
              <a:t>Normative theories of education provide the norms, goals, and standards of </a:t>
            </a:r>
            <a:r>
              <a:rPr lang="en-US" dirty="0" err="1" smtClean="0"/>
              <a:t>educatio</a:t>
            </a:r>
            <a:r>
              <a:rPr lang="cs-CZ" dirty="0" smtClean="0"/>
              <a:t>n.</a:t>
            </a:r>
            <a:endParaRPr lang="cs-CZ" dirty="0"/>
          </a:p>
          <a:p>
            <a:r>
              <a:rPr lang="cs-CZ" dirty="0" err="1" smtClean="0"/>
              <a:t>From</a:t>
            </a:r>
            <a:r>
              <a:rPr lang="cs-CZ" dirty="0" smtClean="0"/>
              <a:t> </a:t>
            </a:r>
            <a:r>
              <a:rPr lang="cs-CZ" dirty="0" err="1" smtClean="0"/>
              <a:t>the</a:t>
            </a:r>
            <a:r>
              <a:rPr lang="cs-CZ" dirty="0" smtClean="0"/>
              <a:t> </a:t>
            </a:r>
            <a:r>
              <a:rPr lang="cs-CZ" dirty="0" err="1" smtClean="0"/>
              <a:t>twentieth</a:t>
            </a:r>
            <a:r>
              <a:rPr lang="cs-CZ" dirty="0" smtClean="0"/>
              <a:t> </a:t>
            </a:r>
            <a:r>
              <a:rPr lang="cs-CZ" dirty="0" err="1" smtClean="0"/>
              <a:t>century</a:t>
            </a:r>
            <a:r>
              <a:rPr lang="cs-CZ" dirty="0" smtClean="0"/>
              <a:t> </a:t>
            </a:r>
            <a:r>
              <a:rPr lang="cs-CZ" dirty="0" err="1" smtClean="0"/>
              <a:t>onwards</a:t>
            </a:r>
            <a:r>
              <a:rPr lang="cs-CZ" dirty="0" smtClean="0"/>
              <a:t>, </a:t>
            </a:r>
            <a:r>
              <a:rPr lang="cs-CZ" dirty="0" err="1" smtClean="0"/>
              <a:t>empirical</a:t>
            </a:r>
            <a:r>
              <a:rPr lang="cs-CZ" dirty="0" smtClean="0"/>
              <a:t> </a:t>
            </a:r>
            <a:r>
              <a:rPr lang="cs-CZ" dirty="0" err="1" smtClean="0"/>
              <a:t>research</a:t>
            </a:r>
            <a:r>
              <a:rPr lang="cs-CZ" dirty="0" smtClean="0"/>
              <a:t> </a:t>
            </a:r>
            <a:r>
              <a:rPr lang="cs-CZ" dirty="0" err="1" smtClean="0"/>
              <a:t>became</a:t>
            </a:r>
            <a:r>
              <a:rPr lang="cs-CZ" dirty="0" smtClean="0"/>
              <a:t> </a:t>
            </a:r>
            <a:r>
              <a:rPr lang="cs-CZ" dirty="0" err="1" smtClean="0"/>
              <a:t>one</a:t>
            </a:r>
            <a:r>
              <a:rPr lang="cs-CZ" dirty="0" smtClean="0"/>
              <a:t> </a:t>
            </a:r>
            <a:r>
              <a:rPr lang="cs-CZ" dirty="0" err="1" smtClean="0"/>
              <a:t>of</a:t>
            </a:r>
            <a:r>
              <a:rPr lang="cs-CZ" dirty="0" smtClean="0"/>
              <a:t> </a:t>
            </a:r>
            <a:r>
              <a:rPr lang="cs-CZ" dirty="0" err="1" smtClean="0"/>
              <a:t>the</a:t>
            </a:r>
            <a:r>
              <a:rPr lang="cs-CZ" dirty="0" smtClean="0"/>
              <a:t> </a:t>
            </a:r>
            <a:r>
              <a:rPr lang="cs-CZ" dirty="0" err="1" smtClean="0"/>
              <a:t>constitutive</a:t>
            </a:r>
            <a:r>
              <a:rPr lang="cs-CZ" dirty="0" smtClean="0"/>
              <a:t> </a:t>
            </a:r>
            <a:r>
              <a:rPr lang="cs-CZ" dirty="0" err="1" smtClean="0"/>
              <a:t>elements</a:t>
            </a:r>
            <a:r>
              <a:rPr lang="cs-CZ" dirty="0" smtClean="0"/>
              <a:t> </a:t>
            </a:r>
            <a:r>
              <a:rPr lang="cs-CZ" dirty="0" err="1" smtClean="0"/>
              <a:t>of</a:t>
            </a:r>
            <a:r>
              <a:rPr lang="cs-CZ" dirty="0" smtClean="0"/>
              <a:t> </a:t>
            </a:r>
            <a:r>
              <a:rPr lang="cs-CZ" dirty="0" err="1" smtClean="0"/>
              <a:t>educational</a:t>
            </a:r>
            <a:r>
              <a:rPr lang="cs-CZ" dirty="0" smtClean="0"/>
              <a:t> science.</a:t>
            </a:r>
          </a:p>
          <a:p>
            <a:endParaRPr lang="cs-CZ" dirty="0" smtClean="0"/>
          </a:p>
          <a:p>
            <a:endParaRPr lang="cs-CZ" dirty="0"/>
          </a:p>
          <a:p>
            <a:r>
              <a:rPr lang="cs-CZ" b="1" dirty="0" err="1" smtClean="0"/>
              <a:t>The</a:t>
            </a:r>
            <a:r>
              <a:rPr lang="cs-CZ" b="1" dirty="0" smtClean="0"/>
              <a:t> </a:t>
            </a:r>
            <a:r>
              <a:rPr lang="cs-CZ" b="1" dirty="0" err="1" smtClean="0"/>
              <a:t>turn</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paradigm</a:t>
            </a:r>
            <a:r>
              <a:rPr lang="cs-CZ" b="1" dirty="0" smtClean="0"/>
              <a:t>? </a:t>
            </a:r>
          </a:p>
          <a:p>
            <a:r>
              <a:rPr lang="cs-CZ" dirty="0"/>
              <a:t>S</a:t>
            </a:r>
            <a:r>
              <a:rPr lang="en-US" dirty="0" smtClean="0"/>
              <a:t>et </a:t>
            </a:r>
            <a:r>
              <a:rPr lang="en-US" dirty="0"/>
              <a:t>of concepts or thought patterns, including theories, research methods, postulates, and </a:t>
            </a:r>
            <a:r>
              <a:rPr lang="en-US" dirty="0" smtClean="0"/>
              <a:t>standards </a:t>
            </a:r>
            <a:r>
              <a:rPr lang="en-US" dirty="0"/>
              <a:t>for what constitutes legitimate contributions to a field</a:t>
            </a:r>
            <a:r>
              <a:rPr lang="en-US" dirty="0" smtClean="0"/>
              <a:t>.</a:t>
            </a:r>
            <a:endParaRPr lang="cs-CZ" dirty="0" smtClean="0"/>
          </a:p>
          <a:p>
            <a:pPr lvl="1"/>
            <a:r>
              <a:rPr lang="cs-CZ" b="1" dirty="0" err="1" smtClean="0"/>
              <a:t>Read</a:t>
            </a:r>
            <a:r>
              <a:rPr lang="cs-CZ" b="1" dirty="0" smtClean="0"/>
              <a:t>:</a:t>
            </a:r>
            <a:r>
              <a:rPr lang="cs-CZ" dirty="0" smtClean="0"/>
              <a:t> Kuhn: </a:t>
            </a:r>
            <a:r>
              <a:rPr lang="en-US" dirty="0" smtClean="0"/>
              <a:t>The </a:t>
            </a:r>
            <a:r>
              <a:rPr lang="en-US" dirty="0"/>
              <a:t>Structure of Scientific Revolutions</a:t>
            </a:r>
          </a:p>
          <a:p>
            <a:endParaRPr lang="cs-CZ" b="1" dirty="0"/>
          </a:p>
        </p:txBody>
      </p:sp>
    </p:spTree>
    <p:extLst>
      <p:ext uri="{BB962C8B-B14F-4D97-AF65-F5344CB8AC3E}">
        <p14:creationId xmlns:p14="http://schemas.microsoft.com/office/powerpoint/2010/main" val="1855658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181</TotalTime>
  <Words>3340</Words>
  <Application>Microsoft Office PowerPoint</Application>
  <PresentationFormat>Širokoúhlá obrazovka</PresentationFormat>
  <Paragraphs>403</Paragraphs>
  <Slides>58</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58</vt:i4>
      </vt:variant>
    </vt:vector>
  </HeadingPairs>
  <TitlesOfParts>
    <vt:vector size="64" baseType="lpstr">
      <vt:lpstr>Arial</vt:lpstr>
      <vt:lpstr>Calibri</vt:lpstr>
      <vt:lpstr>Calibri Light</vt:lpstr>
      <vt:lpstr>Times New Roman</vt:lpstr>
      <vt:lpstr>Wingdings</vt:lpstr>
      <vt:lpstr>Retrospektiva</vt:lpstr>
      <vt:lpstr>SZ6600/SZ6626  Introduction to Education and Psychology</vt:lpstr>
      <vt:lpstr>Welcome at Masaryk University!</vt:lpstr>
      <vt:lpstr>Psychology</vt:lpstr>
      <vt:lpstr>Final exam</vt:lpstr>
      <vt:lpstr>Lesson 1:</vt:lpstr>
      <vt:lpstr>Educational sciences</vt:lpstr>
      <vt:lpstr>Educational science x Pedagogy</vt:lpstr>
      <vt:lpstr>A brief historical overview</vt:lpstr>
      <vt:lpstr>A brief historical overview</vt:lpstr>
      <vt:lpstr>Educationalal sciences</vt:lpstr>
      <vt:lpstr>The Introduction into Education</vt:lpstr>
      <vt:lpstr>Teaching profession </vt:lpstr>
      <vt:lpstr>Teaching profession </vt:lpstr>
      <vt:lpstr>Teaching profession   </vt:lpstr>
      <vt:lpstr>Teaching profession</vt:lpstr>
      <vt:lpstr>Paraprofessionals in education</vt:lpstr>
      <vt:lpstr>Summary of research findings (Teachers' Qualifications and Their Impact on Student Achievement Findings from TIMSS-2003 Data in Israel )</vt:lpstr>
      <vt:lpstr>Teaching profession</vt:lpstr>
      <vt:lpstr>The Introduction into Education</vt:lpstr>
      <vt:lpstr>Reflection and self-reflection in teaching professions</vt:lpstr>
      <vt:lpstr>Why reflect?</vt:lpstr>
      <vt:lpstr>Why should be teacher a reflective practitioner?</vt:lpstr>
      <vt:lpstr>Tools of reflection </vt:lpstr>
      <vt:lpstr>How to reflect?</vt:lpstr>
      <vt:lpstr>Deepening Reflection</vt:lpstr>
      <vt:lpstr>Professional portfolio</vt:lpstr>
      <vt:lpstr>Student portfolio</vt:lpstr>
      <vt:lpstr>Student portfolio</vt:lpstr>
      <vt:lpstr>The Introduction into Education</vt:lpstr>
      <vt:lpstr>A matter of changed?</vt:lpstr>
      <vt:lpstr>Pedocentrism</vt:lpstr>
      <vt:lpstr>Pedocentrism</vt:lpstr>
      <vt:lpstr>Pedocentrism</vt:lpstr>
      <vt:lpstr>Structural Arrangements of Childhood</vt:lpstr>
      <vt:lpstr>Social and cultural background</vt:lpstr>
      <vt:lpstr>Social capital</vt:lpstr>
      <vt:lpstr>Cultural capital</vt:lpstr>
      <vt:lpstr>Why social backgound matters at school? </vt:lpstr>
      <vt:lpstr>Why social backgound matters at school?</vt:lpstr>
      <vt:lpstr>Why social backgound matters at school?</vt:lpstr>
      <vt:lpstr>Gender</vt:lpstr>
      <vt:lpstr>Gender differences between boys and girls at school</vt:lpstr>
      <vt:lpstr> Reasons of the Gender Gap</vt:lpstr>
      <vt:lpstr>Cultural clash</vt:lpstr>
      <vt:lpstr>Summary: discuss</vt:lpstr>
      <vt:lpstr>Educational System and Curriculum</vt:lpstr>
      <vt:lpstr>Basic facts – Czech educational system</vt:lpstr>
      <vt:lpstr>ISCED</vt:lpstr>
      <vt:lpstr>Basic education in the Czech Republic</vt:lpstr>
      <vt:lpstr>Framework Educational Programme for Basic Education </vt:lpstr>
      <vt:lpstr>Objectives of basic education</vt:lpstr>
      <vt:lpstr>Objectives of basic education</vt:lpstr>
      <vt:lpstr>Educational fields</vt:lpstr>
      <vt:lpstr>Key competencies </vt:lpstr>
      <vt:lpstr>Cross-Curricular Subjects </vt:lpstr>
      <vt:lpstr>Cross-curricular subjects </vt:lpstr>
      <vt:lpstr>Learning outcomes:</vt:lpstr>
      <vt:lpstr>What are the up-to date topics of educational research? – chce educational journals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SZ6600 The Introduction into Education and Psychology</dc:title>
  <dc:creator>Lojdova</dc:creator>
  <cp:lastModifiedBy>Lojdova</cp:lastModifiedBy>
  <cp:revision>22</cp:revision>
  <cp:lastPrinted>2016-10-05T08:14:20Z</cp:lastPrinted>
  <dcterms:created xsi:type="dcterms:W3CDTF">2016-10-05T06:29:35Z</dcterms:created>
  <dcterms:modified xsi:type="dcterms:W3CDTF">2019-09-27T14:19:16Z</dcterms:modified>
</cp:coreProperties>
</file>