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3383456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4752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92068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1741920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1496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3684130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2172999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114954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1634381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4A756C-2E6D-4096-B75F-D41A792CB6EC}" type="datetimeFigureOut">
              <a:rPr lang="sk-SK" smtClean="0"/>
              <a:t>27. 9. 2019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3902507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4A756C-2E6D-4096-B75F-D41A792CB6EC}" type="datetimeFigureOut">
              <a:rPr lang="sk-SK" smtClean="0"/>
              <a:t>27. 9. 2019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3842277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4A756C-2E6D-4096-B75F-D41A792CB6EC}" type="datetimeFigureOut">
              <a:rPr lang="sk-SK" smtClean="0"/>
              <a:t>27. 9. 2019</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24401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4A756C-2E6D-4096-B75F-D41A792CB6EC}" type="datetimeFigureOut">
              <a:rPr lang="sk-SK" smtClean="0"/>
              <a:t>27. 9. 2019</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3736552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4A756C-2E6D-4096-B75F-D41A792CB6EC}" type="datetimeFigureOut">
              <a:rPr lang="sk-SK" smtClean="0"/>
              <a:t>27. 9. 2019</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3176988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4A756C-2E6D-4096-B75F-D41A792CB6EC}" type="datetimeFigureOut">
              <a:rPr lang="sk-SK" smtClean="0"/>
              <a:t>27. 9. 2019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2115270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4A756C-2E6D-4096-B75F-D41A792CB6EC}" type="datetimeFigureOut">
              <a:rPr lang="sk-SK" smtClean="0"/>
              <a:t>27. 9. 2019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6B9150E-D763-48BD-BD85-8C803DD04B2B}" type="slidenum">
              <a:rPr lang="sk-SK" smtClean="0"/>
              <a:t>‹#›</a:t>
            </a:fld>
            <a:endParaRPr lang="sk-SK"/>
          </a:p>
        </p:txBody>
      </p:sp>
    </p:spTree>
    <p:extLst>
      <p:ext uri="{BB962C8B-B14F-4D97-AF65-F5344CB8AC3E}">
        <p14:creationId xmlns:p14="http://schemas.microsoft.com/office/powerpoint/2010/main" val="106059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4A756C-2E6D-4096-B75F-D41A792CB6EC}" type="datetimeFigureOut">
              <a:rPr lang="sk-SK" smtClean="0"/>
              <a:t>27. 9. 2019</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B9150E-D763-48BD-BD85-8C803DD04B2B}" type="slidenum">
              <a:rPr lang="sk-SK" smtClean="0"/>
              <a:t>‹#›</a:t>
            </a:fld>
            <a:endParaRPr lang="sk-SK"/>
          </a:p>
        </p:txBody>
      </p:sp>
    </p:spTree>
    <p:extLst>
      <p:ext uri="{BB962C8B-B14F-4D97-AF65-F5344CB8AC3E}">
        <p14:creationId xmlns:p14="http://schemas.microsoft.com/office/powerpoint/2010/main" val="473157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alpha val="88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cxnSp>
        <p:nvCxnSpPr>
          <p:cNvPr id="16" name="Straight Connector 15">
            <a:extLst>
              <a:ext uri="{FF2B5EF4-FFF2-40B4-BE49-F238E27FC236}">
                <a16:creationId xmlns:a16="http://schemas.microsoft.com/office/drawing/2014/main" id="{C5ECDEE1-7093-418F-9CF5-24EEB115C1C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045062AF-EB11-4651-BC4A-4DA21768DE8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744462C2-A3F0-4F53-93AF-60CB943C0C36}"/>
              </a:ext>
            </a:extLst>
          </p:cNvPr>
          <p:cNvSpPr>
            <a:spLocks noGrp="1"/>
          </p:cNvSpPr>
          <p:nvPr>
            <p:ph type="subTitle" idx="1"/>
          </p:nvPr>
        </p:nvSpPr>
        <p:spPr>
          <a:xfrm>
            <a:off x="1507067" y="4050833"/>
            <a:ext cx="7766936" cy="1096899"/>
          </a:xfrm>
        </p:spPr>
        <p:txBody>
          <a:bodyPr>
            <a:normAutofit/>
          </a:bodyPr>
          <a:lstStyle/>
          <a:p>
            <a:endParaRPr lang="sk-SK"/>
          </a:p>
        </p:txBody>
      </p:sp>
      <p:sp>
        <p:nvSpPr>
          <p:cNvPr id="2" name="Title 1">
            <a:extLst>
              <a:ext uri="{FF2B5EF4-FFF2-40B4-BE49-F238E27FC236}">
                <a16:creationId xmlns:a16="http://schemas.microsoft.com/office/drawing/2014/main" id="{6939FD2F-7A0D-4983-8B0D-A2976D4F7BC7}"/>
              </a:ext>
            </a:extLst>
          </p:cNvPr>
          <p:cNvSpPr>
            <a:spLocks noGrp="1"/>
          </p:cNvSpPr>
          <p:nvPr>
            <p:ph type="ctrTitle"/>
          </p:nvPr>
        </p:nvSpPr>
        <p:spPr>
          <a:xfrm>
            <a:off x="1507067" y="1397000"/>
            <a:ext cx="7766936" cy="2653836"/>
          </a:xfrm>
        </p:spPr>
        <p:txBody>
          <a:bodyPr>
            <a:normAutofit/>
          </a:bodyPr>
          <a:lstStyle/>
          <a:p>
            <a:r>
              <a:rPr lang="sk-SK" dirty="0" err="1"/>
              <a:t>School</a:t>
            </a:r>
            <a:r>
              <a:rPr lang="sk-SK" dirty="0"/>
              <a:t> </a:t>
            </a:r>
            <a:r>
              <a:rPr lang="sk-SK" dirty="0" err="1"/>
              <a:t>education</a:t>
            </a:r>
            <a:r>
              <a:rPr lang="sk-SK" dirty="0"/>
              <a:t>: </a:t>
            </a:r>
            <a:r>
              <a:rPr lang="sk-SK" dirty="0" err="1"/>
              <a:t>organisational</a:t>
            </a:r>
            <a:r>
              <a:rPr lang="sk-SK" dirty="0"/>
              <a:t> </a:t>
            </a:r>
            <a:r>
              <a:rPr lang="sk-SK" dirty="0" err="1"/>
              <a:t>information</a:t>
            </a:r>
            <a:endParaRPr lang="sk-SK" dirty="0"/>
          </a:p>
        </p:txBody>
      </p:sp>
    </p:spTree>
    <p:extLst>
      <p:ext uri="{BB962C8B-B14F-4D97-AF65-F5344CB8AC3E}">
        <p14:creationId xmlns:p14="http://schemas.microsoft.com/office/powerpoint/2010/main" val="100563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E79BC-7C7A-4AA8-81C3-B2FA9A04D5DE}"/>
              </a:ext>
            </a:extLst>
          </p:cNvPr>
          <p:cNvSpPr>
            <a:spLocks noGrp="1"/>
          </p:cNvSpPr>
          <p:nvPr>
            <p:ph type="title"/>
          </p:nvPr>
        </p:nvSpPr>
        <p:spPr/>
        <p:txBody>
          <a:bodyPr/>
          <a:lstStyle/>
          <a:p>
            <a:r>
              <a:rPr lang="cs-CZ" dirty="0" err="1"/>
              <a:t>Thematic</a:t>
            </a:r>
            <a:r>
              <a:rPr lang="cs-CZ" dirty="0"/>
              <a:t> </a:t>
            </a:r>
            <a:r>
              <a:rPr lang="cs-CZ" dirty="0" err="1"/>
              <a:t>areas</a:t>
            </a:r>
            <a:r>
              <a:rPr lang="cs-CZ" dirty="0"/>
              <a:t> to study</a:t>
            </a:r>
            <a:endParaRPr lang="sk-SK" dirty="0"/>
          </a:p>
        </p:txBody>
      </p:sp>
      <p:sp>
        <p:nvSpPr>
          <p:cNvPr id="3" name="Content Placeholder 2">
            <a:extLst>
              <a:ext uri="{FF2B5EF4-FFF2-40B4-BE49-F238E27FC236}">
                <a16:creationId xmlns:a16="http://schemas.microsoft.com/office/drawing/2014/main" id="{93F8C0EA-D276-440F-AD1B-F91F1E45E399}"/>
              </a:ext>
            </a:extLst>
          </p:cNvPr>
          <p:cNvSpPr>
            <a:spLocks noGrp="1"/>
          </p:cNvSpPr>
          <p:nvPr>
            <p:ph idx="1"/>
          </p:nvPr>
        </p:nvSpPr>
        <p:spPr>
          <a:xfrm>
            <a:off x="677334" y="1404731"/>
            <a:ext cx="8596668" cy="4636632"/>
          </a:xfrm>
        </p:spPr>
        <p:txBody>
          <a:bodyPr>
            <a:normAutofit lnSpcReduction="10000"/>
          </a:bodyPr>
          <a:lstStyle/>
          <a:p>
            <a:pPr marL="0" indent="0">
              <a:buNone/>
            </a:pPr>
            <a:r>
              <a:rPr lang="sk-SK" dirty="0"/>
              <a:t>1. </a:t>
            </a:r>
            <a:r>
              <a:rPr lang="en-US" dirty="0"/>
              <a:t>School </a:t>
            </a:r>
            <a:r>
              <a:rPr lang="cs-CZ" dirty="0" err="1"/>
              <a:t>education</a:t>
            </a:r>
            <a:r>
              <a:rPr lang="en-US" dirty="0"/>
              <a:t> as a key discipline of the teaching profession.</a:t>
            </a:r>
            <a:endParaRPr lang="sk-SK" dirty="0"/>
          </a:p>
          <a:p>
            <a:pPr marL="0" indent="0">
              <a:buNone/>
            </a:pPr>
            <a:r>
              <a:rPr lang="sk-SK" dirty="0"/>
              <a:t>2. </a:t>
            </a:r>
            <a:r>
              <a:rPr lang="en-US" dirty="0"/>
              <a:t>Educational and curricular policy, curricular documents</a:t>
            </a:r>
            <a:r>
              <a:rPr lang="sk-SK" dirty="0"/>
              <a:t>. </a:t>
            </a:r>
          </a:p>
          <a:p>
            <a:pPr marL="0" indent="0">
              <a:buNone/>
            </a:pPr>
            <a:r>
              <a:rPr lang="sk-SK" dirty="0"/>
              <a:t>3. </a:t>
            </a:r>
            <a:r>
              <a:rPr lang="sk-SK" dirty="0" err="1"/>
              <a:t>Teaching</a:t>
            </a:r>
            <a:r>
              <a:rPr lang="sk-SK" dirty="0"/>
              <a:t> </a:t>
            </a:r>
            <a:r>
              <a:rPr lang="sk-SK" dirty="0" err="1"/>
              <a:t>methods</a:t>
            </a:r>
            <a:r>
              <a:rPr lang="sk-SK" dirty="0"/>
              <a:t> and </a:t>
            </a:r>
            <a:r>
              <a:rPr lang="sk-SK" dirty="0" err="1"/>
              <a:t>forms</a:t>
            </a:r>
            <a:r>
              <a:rPr lang="sk-SK" dirty="0"/>
              <a:t>.</a:t>
            </a:r>
          </a:p>
          <a:p>
            <a:pPr marL="0" indent="0">
              <a:buNone/>
            </a:pPr>
            <a:r>
              <a:rPr lang="sk-SK" dirty="0"/>
              <a:t>4. </a:t>
            </a:r>
            <a:r>
              <a:rPr lang="en-US" dirty="0"/>
              <a:t>Educational and school system, school as an institution and organization</a:t>
            </a:r>
            <a:r>
              <a:rPr lang="sk-SK" dirty="0"/>
              <a:t>. </a:t>
            </a:r>
          </a:p>
          <a:p>
            <a:pPr marL="0" indent="0">
              <a:buNone/>
            </a:pPr>
            <a:r>
              <a:rPr lang="sk-SK" dirty="0"/>
              <a:t>5. </a:t>
            </a:r>
            <a:r>
              <a:rPr lang="en-US" dirty="0"/>
              <a:t>Development of the Czech school. School for the future: the future for school.</a:t>
            </a:r>
            <a:endParaRPr lang="cs-CZ" dirty="0"/>
          </a:p>
          <a:p>
            <a:pPr marL="0" indent="0">
              <a:buNone/>
            </a:pPr>
            <a:r>
              <a:rPr lang="sk-SK" dirty="0"/>
              <a:t>6. </a:t>
            </a:r>
            <a:r>
              <a:rPr lang="en-US" dirty="0"/>
              <a:t>School as a learning organization: evaluation, development, quality.</a:t>
            </a:r>
            <a:endParaRPr lang="cs-CZ" dirty="0"/>
          </a:p>
          <a:p>
            <a:pPr marL="0" indent="0">
              <a:buNone/>
            </a:pPr>
            <a:r>
              <a:rPr lang="sk-SK" dirty="0"/>
              <a:t>7. </a:t>
            </a:r>
            <a:r>
              <a:rPr lang="en-US" dirty="0"/>
              <a:t>Textbooks and other didactic media</a:t>
            </a:r>
            <a:r>
              <a:rPr lang="sk-SK" dirty="0"/>
              <a:t>. </a:t>
            </a:r>
          </a:p>
          <a:p>
            <a:pPr marL="0" indent="0">
              <a:buNone/>
            </a:pPr>
            <a:r>
              <a:rPr lang="sk-SK" dirty="0"/>
              <a:t>8. </a:t>
            </a:r>
            <a:r>
              <a:rPr lang="en-US" dirty="0"/>
              <a:t>Assessment of pupil performance: forms and assessment requirements.</a:t>
            </a:r>
            <a:endParaRPr lang="sk-SK" dirty="0"/>
          </a:p>
          <a:p>
            <a:pPr marL="0" indent="0">
              <a:buNone/>
            </a:pPr>
            <a:r>
              <a:rPr lang="sk-SK" dirty="0"/>
              <a:t>9. </a:t>
            </a:r>
            <a:r>
              <a:rPr lang="en-US" dirty="0"/>
              <a:t>Teaching: teaching and learning, actors and </a:t>
            </a:r>
            <a:r>
              <a:rPr lang="cs-CZ" dirty="0" err="1"/>
              <a:t>instruction</a:t>
            </a:r>
            <a:r>
              <a:rPr lang="en-US" dirty="0"/>
              <a:t> processes.</a:t>
            </a:r>
            <a:endParaRPr lang="sk-SK" dirty="0"/>
          </a:p>
          <a:p>
            <a:pPr marL="0" indent="0">
              <a:buNone/>
            </a:pPr>
            <a:r>
              <a:rPr lang="sk-SK" dirty="0"/>
              <a:t>10. </a:t>
            </a:r>
            <a:r>
              <a:rPr lang="en-US" dirty="0"/>
              <a:t>Curriculum: aims and contents</a:t>
            </a:r>
            <a:r>
              <a:rPr lang="cs-CZ" dirty="0"/>
              <a:t>.</a:t>
            </a:r>
            <a:r>
              <a:rPr lang="en-US" dirty="0"/>
              <a:t> </a:t>
            </a:r>
            <a:r>
              <a:rPr lang="cs-CZ" dirty="0"/>
              <a:t>C</a:t>
            </a:r>
            <a:r>
              <a:rPr lang="en-US" dirty="0" err="1"/>
              <a:t>ontents</a:t>
            </a:r>
            <a:r>
              <a:rPr lang="en-US" dirty="0"/>
              <a:t> of school education and their transformation</a:t>
            </a:r>
            <a:r>
              <a:rPr lang="cs-CZ" dirty="0"/>
              <a:t>.</a:t>
            </a:r>
            <a:endParaRPr lang="sk-SK" dirty="0"/>
          </a:p>
          <a:p>
            <a:pPr marL="0" indent="0">
              <a:buNone/>
            </a:pPr>
            <a:r>
              <a:rPr lang="sk-SK" dirty="0"/>
              <a:t>11. </a:t>
            </a:r>
            <a:r>
              <a:rPr lang="en-US" dirty="0"/>
              <a:t>Evaluation of pupils‘</a:t>
            </a:r>
            <a:r>
              <a:rPr lang="cs-CZ" dirty="0"/>
              <a:t> </a:t>
            </a:r>
            <a:r>
              <a:rPr lang="en-US" dirty="0"/>
              <a:t>learning process and pupils' results - types and functions.</a:t>
            </a:r>
            <a:endParaRPr lang="sk-SK" dirty="0"/>
          </a:p>
        </p:txBody>
      </p:sp>
    </p:spTree>
    <p:extLst>
      <p:ext uri="{BB962C8B-B14F-4D97-AF65-F5344CB8AC3E}">
        <p14:creationId xmlns:p14="http://schemas.microsoft.com/office/powerpoint/2010/main" val="73221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C2ED-2698-44E0-B868-115905355657}"/>
              </a:ext>
            </a:extLst>
          </p:cNvPr>
          <p:cNvSpPr>
            <a:spLocks noGrp="1"/>
          </p:cNvSpPr>
          <p:nvPr>
            <p:ph type="title"/>
          </p:nvPr>
        </p:nvSpPr>
        <p:spPr/>
        <p:txBody>
          <a:bodyPr/>
          <a:lstStyle/>
          <a:p>
            <a:r>
              <a:rPr lang="cs-CZ" b="1" dirty="0" err="1"/>
              <a:t>Exam</a:t>
            </a:r>
            <a:endParaRPr lang="sk-SK" b="1" dirty="0"/>
          </a:p>
        </p:txBody>
      </p:sp>
      <p:sp>
        <p:nvSpPr>
          <p:cNvPr id="3" name="Content Placeholder 2">
            <a:extLst>
              <a:ext uri="{FF2B5EF4-FFF2-40B4-BE49-F238E27FC236}">
                <a16:creationId xmlns:a16="http://schemas.microsoft.com/office/drawing/2014/main" id="{BDCBFD33-8488-4B45-9966-90B4AADCEC64}"/>
              </a:ext>
            </a:extLst>
          </p:cNvPr>
          <p:cNvSpPr>
            <a:spLocks noGrp="1"/>
          </p:cNvSpPr>
          <p:nvPr>
            <p:ph idx="1"/>
          </p:nvPr>
        </p:nvSpPr>
        <p:spPr>
          <a:xfrm>
            <a:off x="677334" y="1338470"/>
            <a:ext cx="8596668" cy="4702892"/>
          </a:xfrm>
        </p:spPr>
        <p:txBody>
          <a:bodyPr>
            <a:normAutofit/>
          </a:bodyPr>
          <a:lstStyle/>
          <a:p>
            <a:pPr algn="just"/>
            <a:r>
              <a:rPr lang="cs-CZ" sz="2000" dirty="0"/>
              <a:t>Full-</a:t>
            </a:r>
            <a:r>
              <a:rPr lang="cs-CZ" sz="2000" dirty="0" err="1"/>
              <a:t>time</a:t>
            </a:r>
            <a:r>
              <a:rPr lang="cs-CZ" sz="2000" dirty="0"/>
              <a:t> </a:t>
            </a:r>
            <a:r>
              <a:rPr lang="cs-CZ" sz="2000" dirty="0" err="1"/>
              <a:t>students</a:t>
            </a:r>
            <a:r>
              <a:rPr lang="cs-CZ" sz="2000" dirty="0"/>
              <a:t> </a:t>
            </a:r>
            <a:r>
              <a:rPr lang="cs-CZ" sz="2000" dirty="0" err="1"/>
              <a:t>will</a:t>
            </a:r>
            <a:r>
              <a:rPr lang="cs-CZ" sz="2000" dirty="0"/>
              <a:t> </a:t>
            </a:r>
            <a:r>
              <a:rPr lang="cs-CZ" sz="2000" dirty="0" err="1"/>
              <a:t>be</a:t>
            </a:r>
            <a:r>
              <a:rPr lang="cs-CZ" sz="2000" dirty="0"/>
              <a:t> </a:t>
            </a:r>
            <a:r>
              <a:rPr lang="cs-CZ" sz="2000" dirty="0" err="1"/>
              <a:t>allowed</a:t>
            </a:r>
            <a:r>
              <a:rPr lang="cs-CZ" sz="2000" dirty="0"/>
              <a:t> to </a:t>
            </a:r>
            <a:r>
              <a:rPr lang="cs-CZ" sz="2000" dirty="0" err="1"/>
              <a:t>take</a:t>
            </a:r>
            <a:r>
              <a:rPr lang="cs-CZ" sz="2000" dirty="0"/>
              <a:t> </a:t>
            </a:r>
            <a:r>
              <a:rPr lang="cs-CZ" sz="2000" dirty="0" err="1"/>
              <a:t>exam</a:t>
            </a:r>
            <a:r>
              <a:rPr lang="cs-CZ" sz="2000" dirty="0"/>
              <a:t> </a:t>
            </a:r>
            <a:r>
              <a:rPr lang="cs-CZ" sz="2000" dirty="0" err="1"/>
              <a:t>only</a:t>
            </a:r>
            <a:r>
              <a:rPr lang="cs-CZ" sz="2000" dirty="0"/>
              <a:t> </a:t>
            </a:r>
            <a:r>
              <a:rPr lang="cs-CZ" sz="2000" dirty="0" err="1"/>
              <a:t>after</a:t>
            </a:r>
            <a:r>
              <a:rPr lang="cs-CZ" sz="2000" dirty="0"/>
              <a:t> </a:t>
            </a:r>
            <a:r>
              <a:rPr lang="cs-CZ" sz="2000" dirty="0" err="1"/>
              <a:t>they</a:t>
            </a:r>
            <a:r>
              <a:rPr lang="cs-CZ" sz="2000" dirty="0"/>
              <a:t> are </a:t>
            </a:r>
            <a:r>
              <a:rPr lang="cs-CZ" sz="2000" dirty="0" err="1"/>
              <a:t>granted</a:t>
            </a:r>
            <a:r>
              <a:rPr lang="cs-CZ" sz="2000" dirty="0"/>
              <a:t> </a:t>
            </a:r>
            <a:r>
              <a:rPr lang="cs-CZ" sz="2000" dirty="0" err="1"/>
              <a:t>credits</a:t>
            </a:r>
            <a:r>
              <a:rPr lang="cs-CZ" sz="2000" dirty="0"/>
              <a:t> </a:t>
            </a:r>
            <a:r>
              <a:rPr lang="cs-CZ" sz="2000" dirty="0" err="1"/>
              <a:t>from</a:t>
            </a:r>
            <a:r>
              <a:rPr lang="cs-CZ" sz="2000" dirty="0"/>
              <a:t> </a:t>
            </a:r>
            <a:r>
              <a:rPr lang="cs-CZ" sz="2000" dirty="0" err="1"/>
              <a:t>the</a:t>
            </a:r>
            <a:r>
              <a:rPr lang="cs-CZ" sz="2000" dirty="0"/>
              <a:t> </a:t>
            </a:r>
            <a:r>
              <a:rPr lang="cs-CZ" sz="2000" dirty="0" err="1"/>
              <a:t>seminar</a:t>
            </a:r>
            <a:r>
              <a:rPr lang="cs-CZ" sz="2000" dirty="0"/>
              <a:t>. </a:t>
            </a:r>
          </a:p>
          <a:p>
            <a:pPr algn="just"/>
            <a:r>
              <a:rPr lang="en-US" sz="2000" dirty="0"/>
              <a:t>On the exam day, student</a:t>
            </a:r>
            <a:r>
              <a:rPr lang="cs-CZ" sz="2000" dirty="0"/>
              <a:t>s</a:t>
            </a:r>
            <a:r>
              <a:rPr lang="en-US" sz="2000" dirty="0"/>
              <a:t> first pass a written test. Successful completion on the same day is followed by an oral examination</a:t>
            </a:r>
            <a:r>
              <a:rPr lang="cs-CZ" sz="2000" dirty="0"/>
              <a:t> </a:t>
            </a:r>
            <a:r>
              <a:rPr lang="en-US" sz="2000" dirty="0"/>
              <a:t>on the same day</a:t>
            </a:r>
            <a:r>
              <a:rPr lang="cs-CZ" sz="2000" dirty="0"/>
              <a:t>.</a:t>
            </a:r>
          </a:p>
          <a:p>
            <a:pPr algn="just"/>
            <a:r>
              <a:rPr lang="en-US" sz="2000" dirty="0"/>
              <a:t>When </a:t>
            </a:r>
            <a:r>
              <a:rPr lang="cs-CZ" sz="2000" dirty="0" err="1"/>
              <a:t>being</a:t>
            </a:r>
            <a:r>
              <a:rPr lang="cs-CZ" sz="2000" dirty="0"/>
              <a:t> </a:t>
            </a:r>
            <a:r>
              <a:rPr lang="en-US" sz="2000" dirty="0" err="1"/>
              <a:t>evaluat</a:t>
            </a:r>
            <a:r>
              <a:rPr lang="cs-CZ" sz="2000" dirty="0" err="1"/>
              <a:t>ed</a:t>
            </a:r>
            <a:r>
              <a:rPr lang="en-US" sz="2000" dirty="0"/>
              <a:t> with an F mark</a:t>
            </a:r>
            <a:r>
              <a:rPr lang="cs-CZ" sz="2000" dirty="0"/>
              <a:t> </a:t>
            </a:r>
            <a:r>
              <a:rPr lang="cs-CZ" sz="2000" dirty="0" err="1"/>
              <a:t>from</a:t>
            </a:r>
            <a:r>
              <a:rPr lang="cs-CZ" sz="2000" dirty="0"/>
              <a:t> </a:t>
            </a:r>
            <a:r>
              <a:rPr lang="cs-CZ" sz="2000" dirty="0" err="1"/>
              <a:t>either</a:t>
            </a:r>
            <a:r>
              <a:rPr lang="cs-CZ" sz="2000" dirty="0"/>
              <a:t> </a:t>
            </a:r>
            <a:r>
              <a:rPr lang="cs-CZ" sz="2000" dirty="0" err="1"/>
              <a:t>written</a:t>
            </a:r>
            <a:r>
              <a:rPr lang="cs-CZ" sz="2000" dirty="0"/>
              <a:t> </a:t>
            </a:r>
            <a:r>
              <a:rPr lang="cs-CZ" sz="2000" dirty="0" err="1"/>
              <a:t>or</a:t>
            </a:r>
            <a:r>
              <a:rPr lang="cs-CZ" sz="2000" dirty="0"/>
              <a:t> oral part </a:t>
            </a:r>
            <a:r>
              <a:rPr lang="cs-CZ" sz="2000" dirty="0" err="1"/>
              <a:t>of</a:t>
            </a:r>
            <a:r>
              <a:rPr lang="cs-CZ" sz="2000" dirty="0"/>
              <a:t> </a:t>
            </a:r>
            <a:r>
              <a:rPr lang="cs-CZ" sz="2000" dirty="0" err="1"/>
              <a:t>the</a:t>
            </a:r>
            <a:r>
              <a:rPr lang="cs-CZ" sz="2000" dirty="0"/>
              <a:t> </a:t>
            </a:r>
            <a:r>
              <a:rPr lang="cs-CZ" sz="2000" dirty="0" err="1"/>
              <a:t>exam</a:t>
            </a:r>
            <a:r>
              <a:rPr lang="en-US" sz="2000" dirty="0"/>
              <a:t>, the student is obliged to apply for a correction term</a:t>
            </a:r>
            <a:r>
              <a:rPr lang="cs-CZ" sz="2000" dirty="0"/>
              <a:t> and </a:t>
            </a:r>
            <a:r>
              <a:rPr lang="cs-CZ" sz="2000" dirty="0" err="1"/>
              <a:t>take</a:t>
            </a:r>
            <a:r>
              <a:rPr lang="cs-CZ" sz="2000" dirty="0"/>
              <a:t> </a:t>
            </a:r>
            <a:r>
              <a:rPr lang="cs-CZ" sz="2000" dirty="0" err="1"/>
              <a:t>both</a:t>
            </a:r>
            <a:r>
              <a:rPr lang="cs-CZ" sz="2000" dirty="0"/>
              <a:t> </a:t>
            </a:r>
            <a:r>
              <a:rPr lang="cs-CZ" sz="2000" dirty="0" err="1"/>
              <a:t>parts</a:t>
            </a:r>
            <a:r>
              <a:rPr lang="cs-CZ" sz="2000" dirty="0"/>
              <a:t> </a:t>
            </a:r>
            <a:r>
              <a:rPr lang="cs-CZ" sz="2000" dirty="0" err="1"/>
              <a:t>of</a:t>
            </a:r>
            <a:r>
              <a:rPr lang="cs-CZ" sz="2000" dirty="0"/>
              <a:t> </a:t>
            </a:r>
            <a:r>
              <a:rPr lang="cs-CZ" sz="2000" dirty="0" err="1"/>
              <a:t>the</a:t>
            </a:r>
            <a:r>
              <a:rPr lang="cs-CZ" sz="2000" dirty="0"/>
              <a:t> </a:t>
            </a:r>
            <a:r>
              <a:rPr lang="cs-CZ" sz="2000" dirty="0" err="1"/>
              <a:t>exam</a:t>
            </a:r>
            <a:r>
              <a:rPr lang="cs-CZ" sz="2000" dirty="0"/>
              <a:t> </a:t>
            </a:r>
            <a:r>
              <a:rPr lang="cs-CZ" sz="2000" dirty="0" err="1"/>
              <a:t>again</a:t>
            </a:r>
            <a:r>
              <a:rPr lang="en-US" sz="2000" dirty="0"/>
              <a:t>.</a:t>
            </a:r>
            <a:endParaRPr lang="cs-CZ" sz="2000" dirty="0"/>
          </a:p>
          <a:p>
            <a:pPr algn="just"/>
            <a:r>
              <a:rPr lang="cs-CZ" sz="2000" dirty="0" err="1"/>
              <a:t>Taking</a:t>
            </a:r>
            <a:r>
              <a:rPr lang="en-US" sz="2000" dirty="0"/>
              <a:t> the oral exam, the student</a:t>
            </a:r>
            <a:r>
              <a:rPr lang="cs-CZ" sz="2000" dirty="0"/>
              <a:t> </a:t>
            </a:r>
            <a:r>
              <a:rPr lang="cs-CZ" sz="2000" dirty="0" err="1"/>
              <a:t>draws</a:t>
            </a:r>
            <a:r>
              <a:rPr lang="en-US" sz="2000" dirty="0"/>
              <a:t> </a:t>
            </a:r>
            <a:r>
              <a:rPr lang="cs-CZ" sz="2000" dirty="0" err="1"/>
              <a:t>three</a:t>
            </a:r>
            <a:r>
              <a:rPr lang="en-US" sz="2000" dirty="0"/>
              <a:t> question</a:t>
            </a:r>
            <a:r>
              <a:rPr lang="cs-CZ" sz="2000" dirty="0"/>
              <a:t>s</a:t>
            </a:r>
            <a:r>
              <a:rPr lang="en-US" sz="2000" dirty="0"/>
              <a:t> and proves knowledge and orientation in all areas of school </a:t>
            </a:r>
            <a:r>
              <a:rPr lang="cs-CZ" sz="2000" dirty="0" err="1"/>
              <a:t>education</a:t>
            </a:r>
            <a:r>
              <a:rPr lang="en-US" sz="2000" dirty="0"/>
              <a:t> </a:t>
            </a:r>
            <a:r>
              <a:rPr lang="cs-CZ" sz="2000" dirty="0"/>
              <a:t>(</a:t>
            </a:r>
            <a:r>
              <a:rPr lang="cs-CZ" sz="2000" dirty="0" err="1"/>
              <a:t>theory</a:t>
            </a:r>
            <a:r>
              <a:rPr lang="cs-CZ" sz="2000" dirty="0"/>
              <a:t> and </a:t>
            </a:r>
            <a:r>
              <a:rPr lang="cs-CZ" sz="2000" dirty="0" err="1"/>
              <a:t>practice</a:t>
            </a:r>
            <a:r>
              <a:rPr lang="cs-CZ" sz="2000" dirty="0"/>
              <a:t> </a:t>
            </a:r>
            <a:r>
              <a:rPr lang="cs-CZ" sz="2000" dirty="0" err="1"/>
              <a:t>of</a:t>
            </a:r>
            <a:r>
              <a:rPr lang="cs-CZ" sz="2000" dirty="0"/>
              <a:t> </a:t>
            </a:r>
            <a:r>
              <a:rPr lang="cs-CZ" sz="2000" dirty="0" err="1"/>
              <a:t>school</a:t>
            </a:r>
            <a:r>
              <a:rPr lang="cs-CZ" sz="2000" dirty="0"/>
              <a:t>, </a:t>
            </a:r>
            <a:r>
              <a:rPr lang="cs-CZ" sz="2000" dirty="0" err="1"/>
              <a:t>theory</a:t>
            </a:r>
            <a:r>
              <a:rPr lang="cs-CZ" sz="2000" dirty="0"/>
              <a:t> and </a:t>
            </a:r>
            <a:r>
              <a:rPr lang="cs-CZ" sz="2000" dirty="0" err="1"/>
              <a:t>practice</a:t>
            </a:r>
            <a:r>
              <a:rPr lang="cs-CZ" sz="2000" dirty="0"/>
              <a:t> </a:t>
            </a:r>
            <a:r>
              <a:rPr lang="cs-CZ" sz="2000" dirty="0" err="1"/>
              <a:t>of</a:t>
            </a:r>
            <a:r>
              <a:rPr lang="cs-CZ" sz="2000" dirty="0"/>
              <a:t> </a:t>
            </a:r>
            <a:r>
              <a:rPr lang="cs-CZ" sz="2000" dirty="0" err="1"/>
              <a:t>instruction</a:t>
            </a:r>
            <a:r>
              <a:rPr lang="cs-CZ" sz="2000" dirty="0"/>
              <a:t>, </a:t>
            </a:r>
            <a:r>
              <a:rPr lang="cs-CZ" sz="2000" dirty="0" err="1"/>
              <a:t>theory</a:t>
            </a:r>
            <a:r>
              <a:rPr lang="cs-CZ" sz="2000" dirty="0"/>
              <a:t> and </a:t>
            </a:r>
            <a:r>
              <a:rPr lang="cs-CZ" sz="2000" dirty="0" err="1"/>
              <a:t>practice</a:t>
            </a:r>
            <a:r>
              <a:rPr lang="cs-CZ" sz="2000" dirty="0"/>
              <a:t> </a:t>
            </a:r>
            <a:r>
              <a:rPr lang="cs-CZ" sz="2000" dirty="0" err="1"/>
              <a:t>of</a:t>
            </a:r>
            <a:r>
              <a:rPr lang="cs-CZ" sz="2000" dirty="0"/>
              <a:t> curriculum).</a:t>
            </a:r>
          </a:p>
        </p:txBody>
      </p:sp>
    </p:spTree>
    <p:extLst>
      <p:ext uri="{BB962C8B-B14F-4D97-AF65-F5344CB8AC3E}">
        <p14:creationId xmlns:p14="http://schemas.microsoft.com/office/powerpoint/2010/main" val="1354490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1C792-7328-4E3D-A272-37A63C2112B3}"/>
              </a:ext>
            </a:extLst>
          </p:cNvPr>
          <p:cNvSpPr>
            <a:spLocks noGrp="1"/>
          </p:cNvSpPr>
          <p:nvPr>
            <p:ph type="title"/>
          </p:nvPr>
        </p:nvSpPr>
        <p:spPr/>
        <p:txBody>
          <a:bodyPr/>
          <a:lstStyle/>
          <a:p>
            <a:r>
              <a:rPr lang="cs-CZ" dirty="0"/>
              <a:t>Portfolio </a:t>
            </a:r>
            <a:r>
              <a:rPr lang="cs-CZ" dirty="0" err="1"/>
              <a:t>task</a:t>
            </a:r>
            <a:endParaRPr lang="sk-SK" dirty="0"/>
          </a:p>
        </p:txBody>
      </p:sp>
      <p:sp>
        <p:nvSpPr>
          <p:cNvPr id="3" name="Content Placeholder 2">
            <a:extLst>
              <a:ext uri="{FF2B5EF4-FFF2-40B4-BE49-F238E27FC236}">
                <a16:creationId xmlns:a16="http://schemas.microsoft.com/office/drawing/2014/main" id="{F6D6C4B2-2237-4C4D-8C04-A87EA20E3D4A}"/>
              </a:ext>
            </a:extLst>
          </p:cNvPr>
          <p:cNvSpPr>
            <a:spLocks noGrp="1"/>
          </p:cNvSpPr>
          <p:nvPr>
            <p:ph idx="1"/>
          </p:nvPr>
        </p:nvSpPr>
        <p:spPr>
          <a:xfrm>
            <a:off x="677334" y="1192696"/>
            <a:ext cx="8596668" cy="5539407"/>
          </a:xfrm>
        </p:spPr>
        <p:txBody>
          <a:bodyPr>
            <a:normAutofit fontScale="92500" lnSpcReduction="10000"/>
          </a:bodyPr>
          <a:lstStyle/>
          <a:p>
            <a:pPr marL="0" indent="0">
              <a:buNone/>
            </a:pPr>
            <a:r>
              <a:rPr lang="cs-CZ" b="1" dirty="0"/>
              <a:t>1. </a:t>
            </a:r>
            <a:r>
              <a:rPr lang="en-US" b="1" dirty="0"/>
              <a:t>Study the SEP of the selected school and characterize the declared principles / strategies on which the school builds the SEP.</a:t>
            </a:r>
            <a:endParaRPr lang="cs-CZ" b="1" dirty="0"/>
          </a:p>
          <a:p>
            <a:pPr marL="0" indent="0">
              <a:buNone/>
            </a:pPr>
            <a:r>
              <a:rPr lang="cs-CZ" b="1" dirty="0"/>
              <a:t>2. </a:t>
            </a:r>
            <a:r>
              <a:rPr lang="en-US" b="1" dirty="0"/>
              <a:t>Choose one thematic unit within one year of the selected school type and find out how the school curriculum delimits the curriculum and outcomes for one of your subjects and how it corresponds </a:t>
            </a:r>
            <a:r>
              <a:rPr lang="cs-CZ" b="1" dirty="0" err="1"/>
              <a:t>with</a:t>
            </a:r>
            <a:r>
              <a:rPr lang="en-US" b="1" dirty="0"/>
              <a:t> the philosophy of education</a:t>
            </a:r>
            <a:r>
              <a:rPr lang="cs-CZ" b="1" dirty="0"/>
              <a:t> by</a:t>
            </a:r>
            <a:r>
              <a:rPr lang="en-US" b="1" dirty="0"/>
              <a:t> </a:t>
            </a:r>
            <a:r>
              <a:rPr lang="en-US" b="1" dirty="0" err="1"/>
              <a:t>Pasche</a:t>
            </a:r>
            <a:r>
              <a:rPr lang="en-US" b="1" dirty="0"/>
              <a:t> et al.</a:t>
            </a:r>
            <a:endParaRPr lang="cs-CZ" b="1" dirty="0"/>
          </a:p>
          <a:p>
            <a:pPr marL="0" indent="0">
              <a:buNone/>
            </a:pPr>
            <a:r>
              <a:rPr lang="sk-SK" b="1" dirty="0"/>
              <a:t>3.  </a:t>
            </a:r>
            <a:r>
              <a:rPr lang="en-US" b="1" dirty="0"/>
              <a:t>Perform didactic analysis of the curriculum of the selected thematic unit (concepts, learning tasks, cross-curricular relations).</a:t>
            </a:r>
            <a:endParaRPr lang="sk-SK" b="1" dirty="0"/>
          </a:p>
          <a:p>
            <a:pPr marL="0" indent="0">
              <a:buNone/>
            </a:pPr>
            <a:r>
              <a:rPr lang="sk-SK" b="1" dirty="0"/>
              <a:t>4. </a:t>
            </a:r>
            <a:r>
              <a:rPr lang="en-US" b="1" dirty="0"/>
              <a:t>Formulate</a:t>
            </a:r>
            <a:r>
              <a:rPr lang="cs-CZ" b="1" dirty="0"/>
              <a:t> </a:t>
            </a:r>
            <a:r>
              <a:rPr lang="en-US" b="1" dirty="0"/>
              <a:t>general objectives for the selected thematic unit.</a:t>
            </a:r>
            <a:endParaRPr lang="sk-SK" b="1" dirty="0"/>
          </a:p>
          <a:p>
            <a:pPr marL="0" indent="0">
              <a:buNone/>
            </a:pPr>
            <a:r>
              <a:rPr lang="sk-SK" b="1" dirty="0"/>
              <a:t>5. </a:t>
            </a:r>
            <a:r>
              <a:rPr lang="en-US" b="1" dirty="0"/>
              <a:t>Schedule the whole unit into several lessons.</a:t>
            </a:r>
            <a:endParaRPr lang="sk-SK" b="1" dirty="0"/>
          </a:p>
          <a:p>
            <a:pPr marL="0" indent="0">
              <a:buNone/>
            </a:pPr>
            <a:r>
              <a:rPr lang="sk-SK" b="1" dirty="0"/>
              <a:t>6. </a:t>
            </a:r>
            <a:r>
              <a:rPr lang="en-US" b="1" dirty="0"/>
              <a:t>For each teaching unit, formulate sub-objectives derived from the more general objectives and propose the activities (learning tasks) and the assessment method</a:t>
            </a:r>
            <a:r>
              <a:rPr lang="cs-CZ" b="1" dirty="0"/>
              <a:t>s </a:t>
            </a:r>
            <a:r>
              <a:rPr lang="en-US" b="1" dirty="0"/>
              <a:t>accordingly.</a:t>
            </a:r>
            <a:endParaRPr lang="sk-SK" b="1" dirty="0"/>
          </a:p>
          <a:p>
            <a:pPr marL="0" indent="0">
              <a:buNone/>
            </a:pPr>
            <a:r>
              <a:rPr lang="sk-SK" b="1" dirty="0"/>
              <a:t>7. </a:t>
            </a:r>
            <a:r>
              <a:rPr lang="en-US" b="1" dirty="0"/>
              <a:t>Based on </a:t>
            </a:r>
            <a:r>
              <a:rPr lang="cs-CZ" b="1" dirty="0" err="1"/>
              <a:t>your</a:t>
            </a:r>
            <a:r>
              <a:rPr lang="cs-CZ" b="1" dirty="0"/>
              <a:t> </a:t>
            </a:r>
            <a:r>
              <a:rPr lang="en-US" b="1" dirty="0"/>
              <a:t>practical experience, consider teaching with regard to pupils' capabilities (e</a:t>
            </a:r>
            <a:r>
              <a:rPr lang="cs-CZ" b="1" dirty="0"/>
              <a:t>.</a:t>
            </a:r>
            <a:r>
              <a:rPr lang="en-US" b="1" dirty="0"/>
              <a:t>g</a:t>
            </a:r>
            <a:r>
              <a:rPr lang="cs-CZ" b="1" dirty="0"/>
              <a:t>.</a:t>
            </a:r>
            <a:r>
              <a:rPr lang="en-US" b="1" dirty="0"/>
              <a:t> gifted pupils, with SEN).</a:t>
            </a:r>
            <a:endParaRPr lang="sk-SK" b="1" dirty="0"/>
          </a:p>
          <a:p>
            <a:pPr marL="0" indent="0">
              <a:buNone/>
            </a:pPr>
            <a:r>
              <a:rPr lang="cs-CZ" b="1" dirty="0" err="1"/>
              <a:t>Organize</a:t>
            </a:r>
            <a:r>
              <a:rPr lang="en-US" b="1" dirty="0"/>
              <a:t> </a:t>
            </a:r>
            <a:r>
              <a:rPr lang="cs-CZ" b="1" dirty="0" err="1"/>
              <a:t>your</a:t>
            </a:r>
            <a:r>
              <a:rPr lang="en-US" b="1" dirty="0"/>
              <a:t> output</a:t>
            </a:r>
            <a:r>
              <a:rPr lang="cs-CZ" b="1" dirty="0"/>
              <a:t>s</a:t>
            </a:r>
            <a:r>
              <a:rPr lang="en-US" b="1" dirty="0"/>
              <a:t> clearly in</a:t>
            </a:r>
            <a:r>
              <a:rPr lang="cs-CZ" b="1" dirty="0"/>
              <a:t>to</a:t>
            </a:r>
            <a:r>
              <a:rPr lang="en-US" b="1" dirty="0"/>
              <a:t> one file in MS Word format, giving your name</a:t>
            </a:r>
            <a:r>
              <a:rPr lang="cs-CZ" b="1" dirty="0"/>
              <a:t>.</a:t>
            </a:r>
            <a:r>
              <a:rPr lang="en-US" b="1" dirty="0"/>
              <a:t> </a:t>
            </a:r>
            <a:r>
              <a:rPr lang="cs-CZ" b="1" dirty="0"/>
              <a:t>Do not </a:t>
            </a:r>
            <a:r>
              <a:rPr lang="cs-CZ" b="1" dirty="0" err="1"/>
              <a:t>forget</a:t>
            </a:r>
            <a:r>
              <a:rPr lang="cs-CZ" b="1" dirty="0"/>
              <a:t> to use </a:t>
            </a:r>
            <a:r>
              <a:rPr lang="en-US" b="1" dirty="0"/>
              <a:t>citations. Submit the assignment to the appropriate </a:t>
            </a:r>
            <a:r>
              <a:rPr lang="cs-CZ" b="1" dirty="0" err="1"/>
              <a:t>Homework</a:t>
            </a:r>
            <a:r>
              <a:rPr lang="cs-CZ" b="1" dirty="0"/>
              <a:t> </a:t>
            </a:r>
            <a:r>
              <a:rPr lang="cs-CZ" b="1" dirty="0" err="1"/>
              <a:t>vaults</a:t>
            </a:r>
            <a:r>
              <a:rPr lang="cs-CZ" b="1" dirty="0"/>
              <a:t> </a:t>
            </a:r>
            <a:r>
              <a:rPr lang="cs-CZ" b="1" dirty="0" err="1"/>
              <a:t>folder</a:t>
            </a:r>
            <a:r>
              <a:rPr lang="en-US" b="1" dirty="0"/>
              <a:t> (the date will be specified by the teacher).</a:t>
            </a:r>
            <a:endParaRPr lang="sk-SK" b="1" dirty="0"/>
          </a:p>
        </p:txBody>
      </p:sp>
    </p:spTree>
    <p:extLst>
      <p:ext uri="{BB962C8B-B14F-4D97-AF65-F5344CB8AC3E}">
        <p14:creationId xmlns:p14="http://schemas.microsoft.com/office/powerpoint/2010/main" val="152430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61349-9034-425F-84BD-28ED0FC3273B}"/>
              </a:ext>
            </a:extLst>
          </p:cNvPr>
          <p:cNvSpPr>
            <a:spLocks noGrp="1"/>
          </p:cNvSpPr>
          <p:nvPr>
            <p:ph type="title"/>
          </p:nvPr>
        </p:nvSpPr>
        <p:spPr/>
        <p:txBody>
          <a:bodyPr/>
          <a:lstStyle/>
          <a:p>
            <a:r>
              <a:rPr lang="cs-CZ" dirty="0" err="1"/>
              <a:t>Literature</a:t>
            </a:r>
            <a:r>
              <a:rPr lang="cs-CZ" dirty="0"/>
              <a:t> and </a:t>
            </a:r>
            <a:r>
              <a:rPr lang="cs-CZ" dirty="0" err="1"/>
              <a:t>sources</a:t>
            </a:r>
            <a:r>
              <a:rPr lang="cs-CZ" dirty="0"/>
              <a:t> to study</a:t>
            </a:r>
            <a:endParaRPr lang="sk-SK" dirty="0"/>
          </a:p>
        </p:txBody>
      </p:sp>
      <p:sp>
        <p:nvSpPr>
          <p:cNvPr id="3" name="Content Placeholder 2">
            <a:extLst>
              <a:ext uri="{FF2B5EF4-FFF2-40B4-BE49-F238E27FC236}">
                <a16:creationId xmlns:a16="http://schemas.microsoft.com/office/drawing/2014/main" id="{112627D5-BC03-49C9-B8A2-C3FA6B6B91EB}"/>
              </a:ext>
            </a:extLst>
          </p:cNvPr>
          <p:cNvSpPr>
            <a:spLocks noGrp="1"/>
          </p:cNvSpPr>
          <p:nvPr>
            <p:ph idx="1"/>
          </p:nvPr>
        </p:nvSpPr>
        <p:spPr/>
        <p:txBody>
          <a:bodyPr/>
          <a:lstStyle/>
          <a:p>
            <a:r>
              <a:rPr lang="sk-SK" dirty="0" err="1"/>
              <a:t>Pasch</a:t>
            </a:r>
            <a:r>
              <a:rPr lang="sk-SK" dirty="0"/>
              <a:t>, M., et al.(1995). </a:t>
            </a:r>
            <a:r>
              <a:rPr lang="sk-SK" dirty="0" err="1"/>
              <a:t>Teaching</a:t>
            </a:r>
            <a:r>
              <a:rPr lang="sk-SK" dirty="0"/>
              <a:t> as </a:t>
            </a:r>
            <a:r>
              <a:rPr lang="sk-SK" dirty="0" err="1"/>
              <a:t>Decision</a:t>
            </a:r>
            <a:r>
              <a:rPr lang="sk-SK" dirty="0"/>
              <a:t> </a:t>
            </a:r>
            <a:r>
              <a:rPr lang="sk-SK" dirty="0" err="1"/>
              <a:t>Making</a:t>
            </a:r>
            <a:r>
              <a:rPr lang="sk-SK" dirty="0"/>
              <a:t>. </a:t>
            </a:r>
            <a:r>
              <a:rPr lang="sk-SK" dirty="0" err="1"/>
              <a:t>Addison-Wesley</a:t>
            </a:r>
            <a:r>
              <a:rPr lang="sk-SK" dirty="0"/>
              <a:t>: </a:t>
            </a:r>
            <a:r>
              <a:rPr lang="sk-SK" dirty="0" err="1"/>
              <a:t>Longman</a:t>
            </a:r>
            <a:r>
              <a:rPr lang="sk-SK" dirty="0"/>
              <a:t>. </a:t>
            </a:r>
          </a:p>
          <a:p>
            <a:r>
              <a:rPr lang="sk-SK" dirty="0" err="1"/>
              <a:t>Pasch</a:t>
            </a:r>
            <a:r>
              <a:rPr lang="sk-SK" dirty="0"/>
              <a:t>, M., et al. (1998). Od </a:t>
            </a:r>
            <a:r>
              <a:rPr lang="sk-SK" dirty="0" err="1"/>
              <a:t>vzdělávacího</a:t>
            </a:r>
            <a:r>
              <a:rPr lang="sk-SK" dirty="0"/>
              <a:t> programu k vyučovací </a:t>
            </a:r>
            <a:r>
              <a:rPr lang="sk-SK" dirty="0" err="1"/>
              <a:t>hodině.Praha</a:t>
            </a:r>
            <a:r>
              <a:rPr lang="sk-SK" dirty="0"/>
              <a:t>: Portál. Kniha je k </a:t>
            </a:r>
            <a:r>
              <a:rPr lang="sk-SK" dirty="0" err="1"/>
              <a:t>dispozici</a:t>
            </a:r>
            <a:r>
              <a:rPr lang="sk-SK" dirty="0"/>
              <a:t> v </a:t>
            </a:r>
            <a:r>
              <a:rPr lang="sk-SK" dirty="0" err="1"/>
              <a:t>knihovnách</a:t>
            </a:r>
            <a:r>
              <a:rPr lang="sk-SK" dirty="0"/>
              <a:t> MU. (</a:t>
            </a:r>
            <a:r>
              <a:rPr lang="sk-SK" dirty="0" err="1"/>
              <a:t>for</a:t>
            </a:r>
            <a:r>
              <a:rPr lang="sk-SK" dirty="0"/>
              <a:t> </a:t>
            </a:r>
            <a:r>
              <a:rPr lang="sk-SK" dirty="0" err="1"/>
              <a:t>students</a:t>
            </a:r>
            <a:r>
              <a:rPr lang="sk-SK" dirty="0"/>
              <a:t> </a:t>
            </a:r>
            <a:r>
              <a:rPr lang="sk-SK" dirty="0" err="1"/>
              <a:t>who</a:t>
            </a:r>
            <a:r>
              <a:rPr lang="sk-SK" dirty="0"/>
              <a:t> </a:t>
            </a:r>
            <a:r>
              <a:rPr lang="sk-SK" dirty="0" err="1"/>
              <a:t>will</a:t>
            </a:r>
            <a:r>
              <a:rPr lang="sk-SK" dirty="0"/>
              <a:t> </a:t>
            </a:r>
            <a:r>
              <a:rPr lang="sk-SK" dirty="0" err="1"/>
              <a:t>be</a:t>
            </a:r>
            <a:r>
              <a:rPr lang="sk-SK" dirty="0"/>
              <a:t> </a:t>
            </a:r>
            <a:r>
              <a:rPr lang="sk-SK" dirty="0" err="1"/>
              <a:t>taking</a:t>
            </a:r>
            <a:r>
              <a:rPr lang="sk-SK" dirty="0"/>
              <a:t> </a:t>
            </a:r>
            <a:r>
              <a:rPr lang="sk-SK" dirty="0" err="1"/>
              <a:t>final</a:t>
            </a:r>
            <a:r>
              <a:rPr lang="sk-SK" dirty="0"/>
              <a:t> </a:t>
            </a:r>
            <a:r>
              <a:rPr lang="sk-SK" dirty="0" err="1"/>
              <a:t>exams</a:t>
            </a:r>
            <a:r>
              <a:rPr lang="sk-SK" dirty="0"/>
              <a:t> in </a:t>
            </a:r>
            <a:r>
              <a:rPr lang="sk-SK" dirty="0" err="1"/>
              <a:t>Czech</a:t>
            </a:r>
            <a:r>
              <a:rPr lang="sk-SK" dirty="0"/>
              <a:t> and </a:t>
            </a:r>
            <a:r>
              <a:rPr lang="sk-SK" dirty="0" err="1"/>
              <a:t>will</a:t>
            </a:r>
            <a:r>
              <a:rPr lang="sk-SK" dirty="0"/>
              <a:t> </a:t>
            </a:r>
            <a:r>
              <a:rPr lang="sk-SK" dirty="0" err="1"/>
              <a:t>need</a:t>
            </a:r>
            <a:r>
              <a:rPr lang="sk-SK" dirty="0"/>
              <a:t> to </a:t>
            </a:r>
            <a:r>
              <a:rPr lang="sk-SK" dirty="0" err="1"/>
              <a:t>acknowledge</a:t>
            </a:r>
            <a:r>
              <a:rPr lang="sk-SK" dirty="0"/>
              <a:t> </a:t>
            </a:r>
            <a:r>
              <a:rPr lang="sk-SK" dirty="0" err="1"/>
              <a:t>Czech</a:t>
            </a:r>
            <a:r>
              <a:rPr lang="sk-SK" dirty="0"/>
              <a:t> </a:t>
            </a:r>
            <a:r>
              <a:rPr lang="sk-SK" dirty="0" err="1"/>
              <a:t>terminology</a:t>
            </a:r>
            <a:r>
              <a:rPr lang="sk-SK" dirty="0"/>
              <a:t>)</a:t>
            </a:r>
          </a:p>
          <a:p>
            <a:r>
              <a:rPr lang="sk-SK" dirty="0" err="1"/>
              <a:t>Petty</a:t>
            </a:r>
            <a:r>
              <a:rPr lang="sk-SK" dirty="0"/>
              <a:t>, G. (2009). </a:t>
            </a:r>
            <a:r>
              <a:rPr lang="sk-SK" dirty="0" err="1"/>
              <a:t>Evidence-based</a:t>
            </a:r>
            <a:r>
              <a:rPr lang="sk-SK" dirty="0"/>
              <a:t> </a:t>
            </a:r>
            <a:r>
              <a:rPr lang="sk-SK" dirty="0" err="1"/>
              <a:t>teaching</a:t>
            </a:r>
            <a:r>
              <a:rPr lang="sk-SK" dirty="0"/>
              <a:t>. </a:t>
            </a:r>
            <a:r>
              <a:rPr lang="sk-SK" dirty="0" err="1"/>
              <a:t>Cheltenham</a:t>
            </a:r>
            <a:r>
              <a:rPr lang="sk-SK" dirty="0"/>
              <a:t>: Nelson </a:t>
            </a:r>
            <a:r>
              <a:rPr lang="sk-SK" dirty="0" err="1"/>
              <a:t>Thornes</a:t>
            </a:r>
            <a:r>
              <a:rPr lang="sk-SK" dirty="0"/>
              <a:t>.</a:t>
            </a:r>
          </a:p>
        </p:txBody>
      </p:sp>
    </p:spTree>
    <p:extLst>
      <p:ext uri="{BB962C8B-B14F-4D97-AF65-F5344CB8AC3E}">
        <p14:creationId xmlns:p14="http://schemas.microsoft.com/office/powerpoint/2010/main" val="275517839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167</TotalTime>
  <Words>578</Words>
  <Application>Microsoft Office PowerPoint</Application>
  <PresentationFormat>Širokoúhlá obrazovka</PresentationFormat>
  <Paragraphs>31</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Trebuchet MS</vt:lpstr>
      <vt:lpstr>Wingdings 3</vt:lpstr>
      <vt:lpstr>Facet</vt:lpstr>
      <vt:lpstr>School education: organisational information</vt:lpstr>
      <vt:lpstr>Thematic areas to study</vt:lpstr>
      <vt:lpstr>Exam</vt:lpstr>
      <vt:lpstr>Portfolio task</vt:lpstr>
      <vt:lpstr>Literature and sources to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education: organisational information</dc:title>
  <dc:creator>Jarmila</dc:creator>
  <cp:lastModifiedBy>Uživatel systému Windows</cp:lastModifiedBy>
  <cp:revision>8</cp:revision>
  <dcterms:created xsi:type="dcterms:W3CDTF">2019-09-26T18:11:09Z</dcterms:created>
  <dcterms:modified xsi:type="dcterms:W3CDTF">2019-09-27T07:40:52Z</dcterms:modified>
</cp:coreProperties>
</file>