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05" r:id="rId3"/>
    <p:sldId id="267" r:id="rId4"/>
    <p:sldId id="270" r:id="rId5"/>
    <p:sldId id="268" r:id="rId6"/>
    <p:sldId id="407" r:id="rId7"/>
    <p:sldId id="358" r:id="rId8"/>
    <p:sldId id="369" r:id="rId9"/>
    <p:sldId id="406" r:id="rId10"/>
    <p:sldId id="360" r:id="rId11"/>
    <p:sldId id="408" r:id="rId12"/>
    <p:sldId id="357" r:id="rId13"/>
    <p:sldId id="280" r:id="rId14"/>
    <p:sldId id="272" r:id="rId15"/>
    <p:sldId id="350" r:id="rId16"/>
    <p:sldId id="412" r:id="rId17"/>
    <p:sldId id="413" r:id="rId18"/>
    <p:sldId id="414" r:id="rId19"/>
    <p:sldId id="304" r:id="rId20"/>
    <p:sldId id="383" r:id="rId21"/>
    <p:sldId id="372" r:id="rId22"/>
    <p:sldId id="353" r:id="rId23"/>
    <p:sldId id="354" r:id="rId24"/>
    <p:sldId id="403" r:id="rId25"/>
    <p:sldId id="370" r:id="rId26"/>
    <p:sldId id="364" r:id="rId27"/>
    <p:sldId id="371" r:id="rId28"/>
    <p:sldId id="348" r:id="rId29"/>
    <p:sldId id="419" r:id="rId30"/>
    <p:sldId id="349" r:id="rId31"/>
    <p:sldId id="394" r:id="rId32"/>
    <p:sldId id="401" r:id="rId33"/>
    <p:sldId id="395" r:id="rId34"/>
    <p:sldId id="404" r:id="rId35"/>
    <p:sldId id="400" r:id="rId36"/>
    <p:sldId id="375" r:id="rId37"/>
    <p:sldId id="363" r:id="rId38"/>
    <p:sldId id="396" r:id="rId39"/>
    <p:sldId id="397" r:id="rId40"/>
    <p:sldId id="398" r:id="rId41"/>
    <p:sldId id="420" r:id="rId42"/>
    <p:sldId id="416" r:id="rId43"/>
    <p:sldId id="399" r:id="rId44"/>
    <p:sldId id="402" r:id="rId45"/>
    <p:sldId id="374" r:id="rId46"/>
    <p:sldId id="356" r:id="rId47"/>
    <p:sldId id="288" r:id="rId48"/>
    <p:sldId id="367" r:id="rId49"/>
    <p:sldId id="415" r:id="rId50"/>
    <p:sldId id="376" r:id="rId51"/>
    <p:sldId id="346" r:id="rId52"/>
    <p:sldId id="343" r:id="rId53"/>
    <p:sldId id="347" r:id="rId54"/>
    <p:sldId id="426" r:id="rId55"/>
    <p:sldId id="275" r:id="rId56"/>
    <p:sldId id="351" r:id="rId57"/>
    <p:sldId id="422" r:id="rId58"/>
    <p:sldId id="378" r:id="rId59"/>
    <p:sldId id="352" r:id="rId60"/>
    <p:sldId id="379" r:id="rId61"/>
    <p:sldId id="281" r:id="rId62"/>
    <p:sldId id="380" r:id="rId63"/>
    <p:sldId id="424" r:id="rId64"/>
    <p:sldId id="282" r:id="rId65"/>
    <p:sldId id="423" r:id="rId66"/>
    <p:sldId id="427" r:id="rId67"/>
    <p:sldId id="391" r:id="rId68"/>
    <p:sldId id="418" r:id="rId69"/>
    <p:sldId id="425" r:id="rId70"/>
    <p:sldId id="417" r:id="rId71"/>
    <p:sldId id="277" r:id="rId72"/>
    <p:sldId id="382" r:id="rId73"/>
    <p:sldId id="381" r:id="rId74"/>
    <p:sldId id="340" r:id="rId75"/>
    <p:sldId id="283" r:id="rId76"/>
    <p:sldId id="409" r:id="rId77"/>
    <p:sldId id="278" r:id="rId78"/>
    <p:sldId id="411" r:id="rId79"/>
    <p:sldId id="410" r:id="rId80"/>
    <p:sldId id="431" r:id="rId81"/>
    <p:sldId id="421" r:id="rId82"/>
    <p:sldId id="428" r:id="rId83"/>
    <p:sldId id="430" r:id="rId84"/>
    <p:sldId id="429" r:id="rId85"/>
    <p:sldId id="279" r:id="rId86"/>
    <p:sldId id="300" r:id="rId87"/>
    <p:sldId id="361" r:id="rId8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ois.ois.muni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jUuW_gaB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GazyH6fQQ4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j0F1X4bLQ" TargetMode="External"/><Relationship Id="rId2" Type="http://schemas.openxmlformats.org/officeDocument/2006/relationships/hyperlink" Target="https://www.youtube.com/watch?v=20Smx_nD9cw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mBVWQmGos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  <a:br>
              <a:rPr lang="cs-CZ" dirty="0"/>
            </a:br>
            <a:r>
              <a:rPr lang="cs-CZ" dirty="0"/>
              <a:t>Socializace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 (každého žáka) tak po stránce </a:t>
            </a:r>
            <a:r>
              <a:rPr lang="cs-CZ" b="1" dirty="0"/>
              <a:t>sociálně-psychologické </a:t>
            </a:r>
            <a:r>
              <a:rPr lang="cs-CZ" dirty="0"/>
              <a:t>(znát všechny jménem, </a:t>
            </a:r>
            <a:r>
              <a:rPr lang="cs-CZ" b="1" dirty="0"/>
              <a:t>znát soc. procesy a jevy</a:t>
            </a:r>
            <a:r>
              <a:rPr lang="cs-CZ" dirty="0"/>
              <a:t>, soc. </a:t>
            </a:r>
            <a:r>
              <a:rPr lang="cs-CZ" b="1" dirty="0"/>
              <a:t>systém třídy </a:t>
            </a:r>
            <a:r>
              <a:rPr lang="cs-CZ" dirty="0"/>
              <a:t>a jednotlivé žáky). </a:t>
            </a:r>
          </a:p>
          <a:p>
            <a:pPr marL="118872" indent="0">
              <a:buNone/>
            </a:pPr>
            <a:r>
              <a:rPr lang="cs-CZ" dirty="0"/>
              <a:t>Aktivita: Co vím o sourozencích svých žáků? O koníčcích, o zaměstnání rodičů…</a:t>
            </a:r>
          </a:p>
          <a:p>
            <a:pPr marL="118872" indent="0">
              <a:buNone/>
            </a:pPr>
            <a:r>
              <a:rPr lang="cs-CZ" dirty="0"/>
              <a:t>PS: učitel zná většinou třídu lépe než kdokoli jiný, musí si však osvojit psychologickou terminologii a psychologické uvažování, aby ji dokázal vhodně mentálně reprezentovat, popsat a uvažovat o ní.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Úvaha nad změnami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8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Def1: </a:t>
            </a:r>
          </a:p>
          <a:p>
            <a:pPr marL="118872" indent="0">
              <a:buNone/>
            </a:pPr>
            <a:r>
              <a:rPr lang="cs-CZ" dirty="0"/>
              <a:t>Sociální psychologie studuje </a:t>
            </a:r>
            <a:r>
              <a:rPr lang="cs-CZ" b="1" dirty="0"/>
              <a:t>sociální interakce v</a:t>
            </a:r>
            <a:r>
              <a:rPr lang="cs-CZ" dirty="0"/>
              <a:t> různých </a:t>
            </a:r>
            <a:r>
              <a:rPr lang="cs-CZ" b="1" dirty="0"/>
              <a:t>a mezi </a:t>
            </a:r>
            <a:r>
              <a:rPr lang="cs-CZ" dirty="0"/>
              <a:t>různými sociálními útvary (</a:t>
            </a:r>
            <a:r>
              <a:rPr lang="cs-CZ" b="1" dirty="0"/>
              <a:t>soc. skupinami</a:t>
            </a:r>
            <a:r>
              <a:rPr lang="cs-CZ" dirty="0"/>
              <a:t>, </a:t>
            </a:r>
            <a:r>
              <a:rPr lang="cs-CZ" b="1" dirty="0"/>
              <a:t>agregáty, institucemi</a:t>
            </a:r>
            <a:r>
              <a:rPr lang="cs-CZ" dirty="0"/>
              <a:t> ad.) a snaží se popsat jejich kognitivní, emoční a somatické předpoklady a zákonitosti jejich fungování. (</a:t>
            </a:r>
            <a:r>
              <a:rPr lang="cs-CZ" dirty="0" err="1"/>
              <a:t>Hunt</a:t>
            </a:r>
            <a:r>
              <a:rPr lang="cs-CZ" dirty="0"/>
              <a:t>, 2015)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Def2: Sociální psychologie studuje, jak jsou chování, prožívání, myšlení, pocity a tělesné procesy ovlivňovány </a:t>
            </a:r>
            <a:r>
              <a:rPr lang="cs-CZ" b="1" dirty="0"/>
              <a:t>reálnou</a:t>
            </a:r>
            <a:r>
              <a:rPr lang="cs-CZ" dirty="0"/>
              <a:t>, </a:t>
            </a:r>
            <a:r>
              <a:rPr lang="cs-CZ" b="1" dirty="0"/>
              <a:t>zprostředkovanou</a:t>
            </a:r>
            <a:r>
              <a:rPr lang="cs-CZ" dirty="0"/>
              <a:t> nebo jen </a:t>
            </a:r>
            <a:r>
              <a:rPr lang="cs-CZ" b="1" dirty="0"/>
              <a:t>představovanou</a:t>
            </a:r>
            <a:r>
              <a:rPr lang="cs-CZ" dirty="0"/>
              <a:t> přítomností druhých.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err="1"/>
              <a:t>SocPs</a:t>
            </a:r>
            <a:r>
              <a:rPr lang="cs-CZ" dirty="0"/>
              <a:t> jakožto </a:t>
            </a:r>
            <a:r>
              <a:rPr lang="cs-CZ" b="1" dirty="0"/>
              <a:t>empirická věda </a:t>
            </a:r>
            <a:r>
              <a:rPr lang="cs-CZ" dirty="0"/>
              <a:t>ovlivňuje mnoho dalších </a:t>
            </a:r>
            <a:r>
              <a:rPr lang="cs-CZ" b="1" dirty="0"/>
              <a:t>společenských</a:t>
            </a:r>
            <a:r>
              <a:rPr lang="cs-CZ" dirty="0"/>
              <a:t> věd (filosofii, sociologii, historii, politologii…), i mnoho </a:t>
            </a:r>
            <a:r>
              <a:rPr lang="cs-CZ" b="1" dirty="0"/>
              <a:t>přírodních</a:t>
            </a:r>
            <a:r>
              <a:rPr lang="cs-CZ" dirty="0"/>
              <a:t> věd (etologii, biologii, genetiku), ale i </a:t>
            </a:r>
            <a:r>
              <a:rPr lang="cs-CZ" b="1" dirty="0"/>
              <a:t>techniku</a:t>
            </a:r>
            <a:r>
              <a:rPr lang="cs-CZ" dirty="0"/>
              <a:t> (ve smyslu ergonomie a sociálního rozměru práce a techniky).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přednášek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Pohled</a:t>
            </a:r>
            <a:r>
              <a:rPr lang="cs-CZ" b="1" dirty="0"/>
              <a:t> </a:t>
            </a:r>
            <a:r>
              <a:rPr lang="cs-CZ" dirty="0"/>
              <a:t>evoluční, komparativní a kognitivní psychologie na sociální procesy a jevy.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Jak se náš mozek vyvinul do dnešní podoby? Aneb proč je mozek moderního člověka spíš </a:t>
            </a:r>
            <a:r>
              <a:rPr lang="cs-CZ" b="1" dirty="0" err="1"/>
              <a:t>fušeřina</a:t>
            </a:r>
            <a:r>
              <a:rPr lang="cs-CZ" b="1" dirty="0"/>
              <a:t> 1. </a:t>
            </a:r>
            <a:r>
              <a:rPr lang="cs-CZ" i="1" dirty="0"/>
              <a:t>Modularita mysli. Kognitivní moduly a jejich evoluce. Kognitivní moduly v sociální oblasti.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Vnímání druhých lidí, budování dojmu o druhých, teorie mysli (</a:t>
            </a:r>
            <a:r>
              <a:rPr lang="cs-CZ" b="1" dirty="0"/>
              <a:t>sociální kognice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 a vývoj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1. SOCIALIZACE</a:t>
            </a:r>
          </a:p>
        </p:txBody>
      </p:sp>
      <p:pic>
        <p:nvPicPr>
          <p:cNvPr id="1028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176"/>
            <a:ext cx="7200800" cy="54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socializace?</a:t>
            </a:r>
          </a:p>
          <a:p>
            <a:r>
              <a:rPr lang="cs-CZ" dirty="0"/>
              <a:t>Čím je lidská socializace unikátní?</a:t>
            </a:r>
          </a:p>
          <a:p>
            <a:r>
              <a:rPr lang="cs-CZ" dirty="0"/>
              <a:t>Jaké místo má v lidském životě učení?</a:t>
            </a:r>
          </a:p>
          <a:p>
            <a:r>
              <a:rPr lang="cs-CZ" dirty="0" smtClean="0"/>
              <a:t>Čím </a:t>
            </a:r>
            <a:r>
              <a:rPr lang="cs-CZ" dirty="0"/>
              <a:t>je lidské učení naprosto unikátní</a:t>
            </a:r>
            <a:r>
              <a:rPr lang="cs-CZ" dirty="0" smtClean="0"/>
              <a:t>?</a:t>
            </a:r>
          </a:p>
          <a:p>
            <a:r>
              <a:rPr lang="cs-CZ" dirty="0"/>
              <a:t>Jaké místo má v lidském životě pochvala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/>
              <a:t>Jak uspořádání lidského společenství (struktura rodiny) ovlivňuje socializaci?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4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Socializace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300" b="1" dirty="0"/>
              <a:t>Socializace</a:t>
            </a:r>
            <a:r>
              <a:rPr lang="cs-CZ" sz="2300" dirty="0"/>
              <a:t> = proces osvojování si kulturně sdílených poznatků, postojů (ideálů), jednání, vzorců chování, norem a </a:t>
            </a:r>
            <a:r>
              <a:rPr lang="cs-CZ" sz="2300" dirty="0" smtClean="0"/>
              <a:t>zákazů</a:t>
            </a:r>
            <a:r>
              <a:rPr lang="cs-CZ" sz="2300" dirty="0"/>
              <a:t> </a:t>
            </a:r>
            <a:r>
              <a:rPr lang="cs-CZ" sz="2300" dirty="0" smtClean="0"/>
              <a:t>atd.</a:t>
            </a:r>
            <a:endParaRPr lang="cs-CZ" sz="2300" dirty="0"/>
          </a:p>
          <a:p>
            <a:pPr marL="137160" indent="0">
              <a:buNone/>
            </a:pPr>
            <a:endParaRPr lang="cs-CZ" sz="2300" b="1" dirty="0"/>
          </a:p>
          <a:p>
            <a:pPr marL="137160" indent="0">
              <a:buNone/>
            </a:pPr>
            <a:r>
              <a:rPr lang="cs-CZ" sz="2300" b="1" dirty="0"/>
              <a:t>Kultura</a:t>
            </a:r>
            <a:r>
              <a:rPr lang="cs-CZ" sz="2300" dirty="0"/>
              <a:t> představuje od dědičnosti odlišný způsob přenosu a kumulace informace. Kulturu se </a:t>
            </a:r>
            <a:r>
              <a:rPr lang="cs-CZ" sz="2300" b="1" dirty="0"/>
              <a:t>učíme</a:t>
            </a:r>
            <a:r>
              <a:rPr lang="cs-CZ" sz="2300" dirty="0"/>
              <a:t> (geny dědíme).</a:t>
            </a:r>
          </a:p>
          <a:p>
            <a:pPr marL="137160" indent="0">
              <a:buNone/>
            </a:pPr>
            <a:r>
              <a:rPr lang="cs-CZ" sz="2300" dirty="0"/>
              <a:t>Téma </a:t>
            </a:r>
            <a:r>
              <a:rPr lang="cs-CZ" sz="2300" i="1" dirty="0"/>
              <a:t>příroda</a:t>
            </a:r>
            <a:r>
              <a:rPr lang="cs-CZ" sz="2300" dirty="0"/>
              <a:t> proti </a:t>
            </a:r>
            <a:r>
              <a:rPr lang="cs-CZ" sz="2300" i="1" dirty="0"/>
              <a:t>kultuře</a:t>
            </a:r>
            <a:r>
              <a:rPr lang="cs-CZ" sz="2300" dirty="0"/>
              <a:t> (</a:t>
            </a:r>
            <a:r>
              <a:rPr lang="cs-CZ" sz="2300" i="1" dirty="0"/>
              <a:t>natura</a:t>
            </a:r>
            <a:r>
              <a:rPr lang="cs-CZ" sz="2300" dirty="0"/>
              <a:t> vs. </a:t>
            </a:r>
            <a:r>
              <a:rPr lang="cs-CZ" sz="2300" i="1" dirty="0" err="1"/>
              <a:t>cultura</a:t>
            </a:r>
            <a:r>
              <a:rPr lang="cs-CZ" sz="2300" dirty="0"/>
              <a:t>) je filosoficky velmi plodné (srov. </a:t>
            </a:r>
            <a:r>
              <a:rPr lang="cs-CZ" sz="2300" i="1" dirty="0" err="1"/>
              <a:t>fýzis</a:t>
            </a:r>
            <a:r>
              <a:rPr lang="cs-CZ" sz="2300" dirty="0"/>
              <a:t> x </a:t>
            </a:r>
            <a:r>
              <a:rPr lang="cs-CZ" sz="2300" i="1" dirty="0" err="1"/>
              <a:t>nómos</a:t>
            </a:r>
            <a:r>
              <a:rPr lang="cs-CZ" sz="2300" dirty="0"/>
              <a:t> antické filosofie; </a:t>
            </a:r>
            <a:r>
              <a:rPr lang="cs-CZ" sz="2300" dirty="0" err="1"/>
              <a:t>Šmajs</a:t>
            </a:r>
            <a:r>
              <a:rPr lang="cs-CZ" sz="2300" dirty="0"/>
              <a:t>, 2003 aj.)</a:t>
            </a:r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Srov. </a:t>
            </a:r>
            <a:r>
              <a:rPr lang="cs-CZ" sz="2300" b="1" i="1" dirty="0"/>
              <a:t>vlčí děti </a:t>
            </a:r>
            <a:r>
              <a:rPr lang="cs-CZ" sz="2300" dirty="0"/>
              <a:t>- kam by to dotáhl člověk bez péče druhých</a:t>
            </a:r>
          </a:p>
          <a:p>
            <a:pPr marL="137160" indent="0">
              <a:buNone/>
            </a:pPr>
            <a:r>
              <a:rPr lang="cs-CZ" sz="2300" dirty="0">
                <a:hlinkClick r:id="rId2"/>
              </a:rPr>
              <a:t>https://www.youtube.com/watch?v=VLXI7-vmFAY</a:t>
            </a:r>
            <a:endParaRPr lang="cs-CZ" sz="2300" dirty="0"/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Pudy (společné všem) vedou jedince k určitým typickým událostem, které v jedinci vylaďují příští vývoj dané schopnosti (modulu). Proto mohou opakované špatné/dobré zkušenosti především v raném věku významně změnit chování jedince!</a:t>
            </a:r>
          </a:p>
        </p:txBody>
      </p:sp>
    </p:spTree>
    <p:extLst>
      <p:ext uri="{BB962C8B-B14F-4D97-AF65-F5344CB8AC3E}">
        <p14:creationId xmlns:p14="http://schemas.microsoft.com/office/powerpoint/2010/main" val="259856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69269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0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 (= sociální vliv = vliv socializace).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3. </a:t>
            </a:r>
            <a:r>
              <a:rPr lang="cs-CZ" dirty="0"/>
              <a:t>Odlišnosti v reagování na tytéž zkušenosti</a:t>
            </a:r>
            <a:endParaRPr lang="en-US" dirty="0"/>
          </a:p>
          <a:p>
            <a:pPr>
              <a:buNone/>
            </a:pPr>
            <a:r>
              <a:rPr lang="en-US" b="1" dirty="0"/>
              <a:t>4. </a:t>
            </a:r>
            <a:r>
              <a:rPr lang="cs-CZ" dirty="0"/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Erasmus +</a:t>
            </a:r>
            <a:br>
              <a:rPr lang="cs-CZ"/>
            </a:br>
            <a:r>
              <a:rPr lang="cs-CZ"/>
              <a:t> zahraniční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err="1"/>
              <a:t>Outgoing</a:t>
            </a:r>
            <a:r>
              <a:rPr lang="cs-CZ" dirty="0"/>
              <a:t> mobility pro studenty </a:t>
            </a:r>
            <a:r>
              <a:rPr lang="cs-CZ" dirty="0" err="1"/>
              <a:t>PdF</a:t>
            </a:r>
            <a:r>
              <a:rPr lang="cs-CZ" dirty="0"/>
              <a:t> MU </a:t>
            </a:r>
          </a:p>
          <a:p>
            <a:pPr lvl="0"/>
            <a:r>
              <a:rPr lang="cs-CZ" dirty="0"/>
              <a:t>Otevření přihlášek od </a:t>
            </a:r>
            <a:r>
              <a:rPr lang="cs-CZ" b="1" dirty="0"/>
              <a:t>29.1. do 2.3. </a:t>
            </a:r>
          </a:p>
          <a:p>
            <a:pPr lvl="0"/>
            <a:r>
              <a:rPr lang="cs-CZ" dirty="0"/>
              <a:t>Katedra psychologie nabízí studium na Pedagogické fakultě, Univerzity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Ljubjana</a:t>
            </a:r>
            <a:r>
              <a:rPr lang="cs-CZ" dirty="0"/>
              <a:t>, Slovinsko</a:t>
            </a:r>
          </a:p>
          <a:p>
            <a:pPr lvl="0"/>
            <a:r>
              <a:rPr lang="cs-CZ" b="1" dirty="0"/>
              <a:t>Možnost přihlášení na adrese </a:t>
            </a:r>
            <a:r>
              <a:rPr lang="cs-CZ" b="1" u="sng" dirty="0">
                <a:hlinkClick r:id="rId2"/>
              </a:rPr>
              <a:t>https://isois.ois.muni.cz</a:t>
            </a:r>
            <a:r>
              <a:rPr lang="cs-CZ" b="1" dirty="0"/>
              <a:t> do 25.2.</a:t>
            </a:r>
            <a:endParaRPr lang="cs-CZ" dirty="0"/>
          </a:p>
          <a:p>
            <a:pPr lvl="0"/>
            <a:r>
              <a:rPr lang="cs-CZ" dirty="0"/>
              <a:t>Výběrové řízení na katedře psychologie</a:t>
            </a:r>
          </a:p>
          <a:p>
            <a:pPr lvl="0"/>
            <a:r>
              <a:rPr lang="cs-CZ" dirty="0"/>
              <a:t>Osobní kontakt PhDr. I. </a:t>
            </a:r>
            <a:r>
              <a:rPr lang="cs-CZ" dirty="0" err="1"/>
              <a:t>Žaloudíková</a:t>
            </a:r>
            <a:r>
              <a:rPr lang="cs-CZ" dirty="0"/>
              <a:t>, Ph.D. (zaloudikova@ped.muni.cz)</a:t>
            </a:r>
          </a:p>
          <a:p>
            <a:pPr lvl="0"/>
            <a:r>
              <a:rPr lang="cs-CZ" dirty="0"/>
              <a:t>Požadavky: motivační dopis, studijní průměr, jazyková úroveň B2, životopis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863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Model socializace </a:t>
            </a:r>
            <a:br>
              <a:rPr lang="cs-CZ" sz="4000" dirty="0"/>
            </a:br>
            <a:r>
              <a:rPr lang="cs-CZ" sz="4000" dirty="0"/>
              <a:t>v mezikulturní psychologii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169"/>
            <a:ext cx="4392488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Evoluční perspektiva.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Sociálnost není lidským výtvorem - je to v přírodě celkem rozšířená vlastnost (nejen lidé jsou sociální!).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Sociálnost včel či mravenců je však </a:t>
            </a:r>
            <a:r>
              <a:rPr lang="cs-CZ" dirty="0" smtClean="0"/>
              <a:t>jiná, </a:t>
            </a:r>
            <a:r>
              <a:rPr lang="cs-CZ" dirty="0"/>
              <a:t>než sociálnost lidská.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3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Základy sociálnosti jsou </a:t>
            </a:r>
            <a:r>
              <a:rPr lang="cs-CZ" b="1" dirty="0"/>
              <a:t>pudové</a:t>
            </a:r>
            <a:r>
              <a:rPr lang="cs-CZ" dirty="0"/>
              <a:t> (tj. mj. jsou společné všem zástupcům daného druhu</a:t>
            </a:r>
            <a:r>
              <a:rPr lang="cs-CZ" dirty="0" smtClean="0"/>
              <a:t>!; srov. </a:t>
            </a:r>
            <a:r>
              <a:rPr lang="cs-CZ" dirty="0" err="1" smtClean="0"/>
              <a:t>attachment</a:t>
            </a:r>
            <a:r>
              <a:rPr lang="cs-CZ" dirty="0" smtClean="0"/>
              <a:t>=citové pouto).</a:t>
            </a:r>
            <a:endParaRPr lang="cs-CZ" dirty="0"/>
          </a:p>
          <a:p>
            <a:r>
              <a:rPr lang="cs-CZ" dirty="0"/>
              <a:t>Sociálnost blanokřídlých je určená </a:t>
            </a:r>
            <a:r>
              <a:rPr lang="cs-CZ" b="1" dirty="0"/>
              <a:t>hormonálně</a:t>
            </a:r>
            <a:r>
              <a:rPr lang="cs-CZ" dirty="0"/>
              <a:t> (a je proto víceméně </a:t>
            </a:r>
            <a:r>
              <a:rPr lang="cs-CZ" b="1" dirty="0"/>
              <a:t>uniformní</a:t>
            </a:r>
            <a:r>
              <a:rPr lang="cs-CZ" dirty="0"/>
              <a:t>), zatímco lidská sociálnost je sice také spoluurčována hormony (např. </a:t>
            </a:r>
            <a:r>
              <a:rPr lang="cs-CZ" b="1" dirty="0" smtClean="0"/>
              <a:t>oxytocin</a:t>
            </a:r>
            <a:r>
              <a:rPr lang="cs-CZ" dirty="0" smtClean="0"/>
              <a:t>), </a:t>
            </a:r>
            <a:r>
              <a:rPr lang="cs-CZ" dirty="0"/>
              <a:t>ale také odlišností individuí (a u moderního člověka pak nabývá nepřeberného množství konkrétních a specifických podob).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Péče o potomstvo (spojená se sociobiologickým termínem </a:t>
            </a:r>
            <a:r>
              <a:rPr lang="cs-CZ" i="1" dirty="0" err="1"/>
              <a:t>parental</a:t>
            </a:r>
            <a:r>
              <a:rPr lang="cs-CZ" i="1" dirty="0"/>
              <a:t> </a:t>
            </a:r>
            <a:r>
              <a:rPr lang="cs-CZ" i="1" dirty="0" err="1"/>
              <a:t>investment</a:t>
            </a:r>
            <a:r>
              <a:rPr lang="cs-CZ" i="1" dirty="0"/>
              <a:t> = investice do rodičovství</a:t>
            </a:r>
            <a:r>
              <a:rPr lang="cs-CZ" dirty="0"/>
              <a:t>) není zcela rozšířená v přírodní říši. Rozvinula se asi před 300 milióny lety s nástupem dinosaurů (a z nich vzniklých ptáků) a savců.</a:t>
            </a:r>
          </a:p>
        </p:txBody>
      </p:sp>
    </p:spTree>
    <p:extLst>
      <p:ext uri="{BB962C8B-B14F-4D97-AF65-F5344CB8AC3E}">
        <p14:creationId xmlns:p14="http://schemas.microsoft.com/office/powerpoint/2010/main" val="1589668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Lidský mozek – proč je tak velký?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zdrojů.</a:t>
            </a:r>
          </a:p>
          <a:p>
            <a:pPr marL="118872" indent="0">
              <a:buNone/>
            </a:pPr>
            <a:r>
              <a:rPr lang="cs-CZ" dirty="0"/>
              <a:t>Mozek člověka ztrojnásobí (3,26) svoji velikost od narození do dospělosti. Zde je patrná důležitost postnatální péče o jedince, čili výchova!</a:t>
            </a:r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lety).</a:t>
            </a:r>
          </a:p>
        </p:txBody>
      </p:sp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</a:t>
            </a:r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844824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Robin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systémy, ve kterých žili. </a:t>
            </a:r>
            <a:r>
              <a:rPr lang="cs-CZ" b="1" dirty="0"/>
              <a:t>Počet sociálních vazeb (resp. velikost skupin) je u primátů přímo úměrný velikosti mozku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8" name="Picture 4" descr="VÃ½sledek obrÃ¡zku pro robin du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896544" cy="29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" y="2060848"/>
            <a:ext cx="4900367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robin dunbar social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60440" cy="4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/>
              <a:t>Znalost</a:t>
            </a:r>
            <a:r>
              <a:rPr lang="cs-CZ" dirty="0"/>
              <a:t> výzkumů, teorií a pojmů sociální psychologie (viz témata v sylabu).</a:t>
            </a:r>
          </a:p>
          <a:p>
            <a:pPr>
              <a:buNone/>
            </a:pPr>
            <a:r>
              <a:rPr lang="cs-CZ" dirty="0"/>
              <a:t>Čtení: 4 texty z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/>
              <a:t>Stroebe</a:t>
            </a:r>
            <a:r>
              <a:rPr lang="cs-CZ" i="1" dirty="0"/>
              <a:t> </a:t>
            </a:r>
            <a:r>
              <a:rPr lang="cs-CZ" dirty="0"/>
              <a:t>ve Studijních materiálech, čtení dalších učebnic (</a:t>
            </a:r>
            <a:r>
              <a:rPr lang="cs-CZ" dirty="0" err="1"/>
              <a:t>Hogg&amp;Vaughan</a:t>
            </a:r>
            <a:r>
              <a:rPr lang="cs-CZ" dirty="0"/>
              <a:t>, 2010; </a:t>
            </a:r>
            <a:r>
              <a:rPr lang="cs-CZ" dirty="0" err="1"/>
              <a:t>Shiraev&amp;Levy</a:t>
            </a:r>
            <a:r>
              <a:rPr lang="cs-CZ" dirty="0"/>
              <a:t>, 2010 ad.)</a:t>
            </a:r>
          </a:p>
          <a:p>
            <a:pPr>
              <a:buNone/>
            </a:pPr>
            <a:r>
              <a:rPr lang="cs-CZ" b="1" dirty="0"/>
              <a:t>Schopnost</a:t>
            </a:r>
            <a:r>
              <a:rPr lang="cs-CZ" dirty="0"/>
              <a:t> </a:t>
            </a:r>
            <a:r>
              <a:rPr lang="cs-CZ" b="1" dirty="0"/>
              <a:t>aplikovat</a:t>
            </a:r>
            <a:r>
              <a:rPr lang="cs-CZ" dirty="0"/>
              <a:t> tyto znalosti při své profesi.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Minimum je přečíst 1 odbornou knihu zabývající se sociální psychologií (viz povinnou a doporučenou literaturu). To je </a:t>
            </a:r>
            <a:r>
              <a:rPr lang="cs-CZ" i="1" dirty="0"/>
              <a:t>nejnižší úroveň</a:t>
            </a:r>
            <a:r>
              <a:rPr lang="cs-CZ" dirty="0"/>
              <a:t>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u 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ALE: 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jedince skupině (skutečně trochu podobnou odevzdanosti v lásce) lze spatřovat v jevech jako je: </a:t>
            </a:r>
            <a:r>
              <a:rPr lang="cs-CZ" b="1" dirty="0"/>
              <a:t>soc. konformita </a:t>
            </a:r>
            <a:r>
              <a:rPr lang="cs-CZ" dirty="0"/>
              <a:t>(motorická i postojová),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(dle </a:t>
            </a:r>
            <a:r>
              <a:rPr lang="cs-CZ" dirty="0" err="1"/>
              <a:t>Matsuzawa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845733"/>
            <a:ext cx="8229600" cy="4679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Lidský a šimpanzí genom se liší pouze v 1.23 %, přesto jsme na první pohled odlišní.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Šimpanzi</a:t>
            </a:r>
            <a:r>
              <a:rPr lang="cs-CZ" dirty="0"/>
              <a:t> začnou rodit děti cca v 12 letech a děti mají po cca 5 letech. Ne dříve. Šimpanzice jsou plodné až do smrti (nemají menopauzu).</a:t>
            </a:r>
          </a:p>
        </p:txBody>
      </p:sp>
    </p:spTree>
    <p:extLst>
      <p:ext uri="{BB962C8B-B14F-4D97-AF65-F5344CB8AC3E}">
        <p14:creationId xmlns:p14="http://schemas.microsoft.com/office/powerpoint/2010/main" val="793780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Člověk</a:t>
            </a:r>
            <a:r>
              <a:rPr lang="cs-CZ" dirty="0"/>
              <a:t> začíná rodit v 18 letech. Děti má po sobě po dvou, po třech, ale i po jednom roce. Lidské děti jsou „soběstačné“ tak kolem osmi let. Jak je možné, že lidské matky uživí více dětí zaráz (šimpanzice by to jednoduše nedokázaly)? </a:t>
            </a:r>
          </a:p>
          <a:p>
            <a:r>
              <a:rPr lang="cs-CZ" dirty="0"/>
              <a:t>Rodičovství se účastní i otcové.</a:t>
            </a:r>
          </a:p>
          <a:p>
            <a:r>
              <a:rPr lang="cs-CZ" dirty="0"/>
              <a:t>A navíc i babičky, dědové, strýcové atd. U primátů jsou tyto pečovatelské vztahy ze strany širší komunity zcela výjimečné.</a:t>
            </a:r>
          </a:p>
          <a:p>
            <a:r>
              <a:rPr lang="cs-CZ" dirty="0"/>
              <a:t>Odtud role otců, prarodičů, ale i sourozenců v lidském životě!! Proto jsou komunity lidí mnohem kooperativnější než u primátů a jiných lidoopů.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4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894169"/>
          </a:xfrm>
        </p:spPr>
        <p:txBody>
          <a:bodyPr/>
          <a:lstStyle/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Šimpanzí samice inzerují svoji ovulaci. Lidské ženy mají skrytou ovulaci (to je zcela raritní mezi živočichy!!).</a:t>
            </a:r>
          </a:p>
          <a:p>
            <a:pPr marL="118872" indent="0">
              <a:buNone/>
            </a:pPr>
            <a:r>
              <a:rPr lang="cs-CZ" sz="2400" dirty="0"/>
              <a:t>Adaptací mužů na skrytou ovulaci žen (aby zajistili svoje otcovství) je možná monogamie (</a:t>
            </a:r>
            <a:r>
              <a:rPr lang="cs-CZ" sz="2400" dirty="0" err="1"/>
              <a:t>Diamond</a:t>
            </a:r>
            <a:r>
              <a:rPr lang="cs-CZ" sz="2400" dirty="0"/>
              <a:t>, 2003), čili celoživotní soužití s jednou partnerkou (tzv. </a:t>
            </a:r>
            <a:r>
              <a:rPr lang="cs-CZ" sz="2400" i="1" dirty="0"/>
              <a:t>mate </a:t>
            </a:r>
            <a:r>
              <a:rPr lang="cs-CZ" sz="2400" i="1" dirty="0" err="1"/>
              <a:t>guarding</a:t>
            </a:r>
            <a:r>
              <a:rPr lang="cs-CZ" sz="2400" i="1" dirty="0"/>
              <a:t> </a:t>
            </a:r>
            <a:r>
              <a:rPr lang="cs-CZ" sz="2400" dirty="0"/>
              <a:t>– existuje i u šimpanzů, ale v mnohem menší míře).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753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Evoluce lidského uspořádání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U raných </a:t>
            </a:r>
            <a:r>
              <a:rPr lang="cs-CZ" dirty="0" err="1"/>
              <a:t>homininů</a:t>
            </a:r>
            <a:r>
              <a:rPr lang="cs-CZ" dirty="0"/>
              <a:t> (H. </a:t>
            </a:r>
            <a:r>
              <a:rPr lang="cs-CZ" dirty="0" err="1"/>
              <a:t>rudolfensis</a:t>
            </a:r>
            <a:r>
              <a:rPr lang="cs-CZ" dirty="0"/>
              <a:t>, H. </a:t>
            </a:r>
            <a:r>
              <a:rPr lang="cs-CZ" dirty="0" err="1"/>
              <a:t>habilis</a:t>
            </a:r>
            <a:r>
              <a:rPr lang="cs-CZ" dirty="0"/>
              <a:t>) se ještě setkáváme s velkým pohlavním dimorfizmem (poměr 1,4), který je dokladem harémového uspořádání sociálního života.</a:t>
            </a:r>
          </a:p>
          <a:p>
            <a:pPr marL="118872" indent="0">
              <a:buNone/>
            </a:pPr>
            <a:r>
              <a:rPr lang="cs-CZ" dirty="0"/>
              <a:t>Snížení dimorfizmu (z 1,4 na 1,2) je dokladem posunu k párovému uspořádání společností a tedy ke stavu, který je podobný našemu stavu.</a:t>
            </a:r>
          </a:p>
        </p:txBody>
      </p:sp>
    </p:spTree>
    <p:extLst>
      <p:ext uri="{BB962C8B-B14F-4D97-AF65-F5344CB8AC3E}">
        <p14:creationId xmlns:p14="http://schemas.microsoft.com/office/powerpoint/2010/main" val="4166951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556793"/>
            <a:ext cx="7543801" cy="504056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2800" dirty="0"/>
              <a:t>Člověk (industriálních kultur) je jediným primátem, u kterého jsou matka s dítětem separováni od sebe po delší časové úseky (jen u některých poloopic matky děti opouštějí, aby se nakrmily). U všech ostatních primátů se dítě drží matčiny srsti (srov. úchopový reflex) a nepouští se. U opic matka navíc dítě objímá rukou (přidržuje ho). Nikoli u poloopic (tam se mládě jen drží).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Separace dětí u lidí vede k rozvoji hlasové komunikace, která někdy v dávnověku musela nahradit tělesný kontakt (</a:t>
            </a:r>
            <a:r>
              <a:rPr lang="cs-CZ" sz="2800" dirty="0" err="1"/>
              <a:t>Dunbar</a:t>
            </a:r>
            <a:r>
              <a:rPr lang="cs-CZ" sz="2800" dirty="0"/>
              <a:t> a jeho </a:t>
            </a:r>
            <a:r>
              <a:rPr lang="cs-CZ" sz="2800" i="1" dirty="0" err="1"/>
              <a:t>social</a:t>
            </a:r>
            <a:r>
              <a:rPr lang="cs-CZ" sz="2800" i="1" dirty="0"/>
              <a:t> </a:t>
            </a:r>
            <a:r>
              <a:rPr lang="cs-CZ" sz="2800" i="1" dirty="0" err="1"/>
              <a:t>grooming</a:t>
            </a:r>
            <a:r>
              <a:rPr lang="cs-CZ" sz="2800" i="1" dirty="0"/>
              <a:t>/</a:t>
            </a:r>
            <a:r>
              <a:rPr lang="cs-CZ" sz="2800" i="1" dirty="0" err="1"/>
              <a:t>gossiping</a:t>
            </a:r>
            <a:r>
              <a:rPr lang="cs-CZ" sz="2800" i="1" dirty="0"/>
              <a:t> </a:t>
            </a:r>
            <a:r>
              <a:rPr lang="cs-CZ" sz="2800" i="1" dirty="0" err="1"/>
              <a:t>theory</a:t>
            </a:r>
            <a:r>
              <a:rPr lang="cs-CZ" sz="2800" dirty="0"/>
              <a:t>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Lidská poloha na zádech.</a:t>
            </a:r>
          </a:p>
        </p:txBody>
      </p:sp>
    </p:spTree>
    <p:extLst>
      <p:ext uri="{BB962C8B-B14F-4D97-AF65-F5344CB8AC3E}">
        <p14:creationId xmlns:p14="http://schemas.microsoft.com/office/powerpoint/2010/main" val="1271931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Schopnost učit se 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(čl. nikoli). </a:t>
            </a:r>
          </a:p>
          <a:p>
            <a:pPr marL="137160" indent="0">
              <a:buNone/>
            </a:pPr>
            <a:r>
              <a:rPr lang="cs-CZ" dirty="0"/>
              <a:t>Člověk prodlužuje tzv. období </a:t>
            </a:r>
            <a:r>
              <a:rPr lang="cs-CZ" b="1" dirty="0"/>
              <a:t>učení se </a:t>
            </a:r>
            <a:r>
              <a:rPr lang="cs-CZ" dirty="0"/>
              <a:t>jednak co do délky (ve 14-15 letech končí povinná školní docházka, což je nejdelší absolutní délka času dětství u mnohobuněčných organismů), a za druhé přesahuje i z období dětství a adolescence do dospělosti a stáří (srov. U3V).</a:t>
            </a:r>
          </a:p>
          <a:p>
            <a:pPr marL="137160" indent="0">
              <a:buNone/>
            </a:pPr>
            <a:r>
              <a:rPr lang="cs-CZ" dirty="0"/>
              <a:t>U člověka (žen) existuje menopauza, po které ženy žijí cca ještě 30 let. To jim umožňuje roli prarodiče (babičky). U neandrtálců pravděpodobně babičky nebyly kvůli kratšímu věku populace.</a:t>
            </a:r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/>
              <a:t>Člověk se nejenom stará o potomky, ale zároveň je také učí. To je mezi živočichy zcela ojedinělé.</a:t>
            </a:r>
          </a:p>
          <a:p>
            <a:r>
              <a:rPr lang="cs-CZ" sz="4000" dirty="0"/>
              <a:t>Lidé vytvořili kumulativní kolektivní paměť na objevené technologie, zatímco šimpanzi znají jen hrstku technologií a kulturní transmise je u nich velmi pomalá a nejistá. </a:t>
            </a:r>
          </a:p>
          <a:p>
            <a:r>
              <a:rPr lang="cs-CZ" sz="4000" dirty="0"/>
              <a:t>AMH je mistr učenlivosti. </a:t>
            </a:r>
          </a:p>
          <a:p>
            <a:pPr marL="118872" indent="0">
              <a:buNone/>
            </a:pP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852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e cultures of chimpanze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65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2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sz="2400" dirty="0"/>
              <a:t>	Řezáč, J.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/>
              <a:t>Paido</a:t>
            </a:r>
            <a:r>
              <a:rPr lang="cs-CZ" sz="2400" dirty="0"/>
              <a:t>. – dostupná na Uložto.cz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	psychologie</a:t>
            </a:r>
            <a:r>
              <a:rPr lang="cs-CZ" sz="2400" dirty="0"/>
              <a:t>. Praha: Portál.</a:t>
            </a:r>
          </a:p>
          <a:p>
            <a:pPr marL="1170432" lvl="3" indent="0">
              <a:buNone/>
            </a:pPr>
            <a:r>
              <a:rPr lang="cs-CZ" sz="2400" dirty="0"/>
              <a:t>	</a:t>
            </a:r>
          </a:p>
          <a:p>
            <a:pPr marL="1170432" lvl="3" indent="0">
              <a:buNone/>
            </a:pPr>
            <a:r>
              <a:rPr lang="cs-CZ" sz="2400" dirty="0"/>
              <a:t>	vybrané kapitoly ve Studijních materiálech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8" y="1700808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968" y="1556792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dirty="0"/>
              <a:t>Šimpanzi mají také různé </a:t>
            </a:r>
            <a:r>
              <a:rPr lang="cs-CZ" i="1" dirty="0"/>
              <a:t>kultury</a:t>
            </a:r>
            <a:r>
              <a:rPr lang="cs-CZ" dirty="0"/>
              <a:t>, které si předávají: např. šimpanzi z </a:t>
            </a:r>
            <a:r>
              <a:rPr lang="cs-CZ" dirty="0" err="1"/>
              <a:t>Gombe</a:t>
            </a:r>
            <a:r>
              <a:rPr lang="cs-CZ" dirty="0"/>
              <a:t> používají větvičky, aby s nimi lovili termity; šimpanzi z </a:t>
            </a:r>
            <a:r>
              <a:rPr lang="cs-CZ" dirty="0" err="1"/>
              <a:t>Bossou</a:t>
            </a:r>
            <a:r>
              <a:rPr lang="cs-CZ" dirty="0"/>
              <a:t> zase používají kameny k rozbíjení ořechů.</a:t>
            </a:r>
          </a:p>
          <a:p>
            <a:pPr marL="118872" indent="0">
              <a:buNone/>
            </a:pPr>
            <a:r>
              <a:rPr lang="cs-CZ" dirty="0"/>
              <a:t>Hlavními učiteli u šimpanzů jsou matky (jsou pořád s dětmi, cca 4 roky). </a:t>
            </a:r>
          </a:p>
        </p:txBody>
      </p:sp>
    </p:spTree>
    <p:extLst>
      <p:ext uri="{BB962C8B-B14F-4D97-AF65-F5344CB8AC3E}">
        <p14:creationId xmlns:p14="http://schemas.microsoft.com/office/powerpoint/2010/main" val="862136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U šimpanzů se výchovy účastní pouze matky. Samci pouze zajišťují matkám s dětmi ochranu a přístup ke zdrojům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Děti se učí pouze </a:t>
            </a:r>
            <a:r>
              <a:rPr lang="cs-CZ" b="1" dirty="0"/>
              <a:t>observačním učením </a:t>
            </a:r>
            <a:r>
              <a:rPr lang="cs-CZ" dirty="0"/>
              <a:t>(tj. pozorováním). Matky nikdy svoje děti neučí: neukazují jim pohyby, aby to pochopily; nepodají jim vhodný kámen k louskání; nevytvarují jim ruku tak, aby dobře provedla pohyb. Pouze jim umožňují, aby se dívaly. Šimpanzi se naučí louskat ořechy jakž takž po třech až pěti letech! </a:t>
            </a:r>
            <a:r>
              <a:rPr lang="cs-CZ" b="1" dirty="0"/>
              <a:t>Dospělí nevěnují pozornost mladým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065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 lidí je tomu naopak. Základní lidskou adaptací je </a:t>
            </a:r>
            <a:r>
              <a:rPr lang="cs-CZ" b="1" dirty="0"/>
              <a:t>vyučování (socializace) dětí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Učitelé jsou profesní skupinou, která přejala část socializace od rodičů na svá bedra. Učitelé jsou profesionálové v socializaci.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4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2800" dirty="0"/>
              <a:t>Šimpanzí matky svoje děti nikdy neplísní, nebijí ani je nezanedbávají. </a:t>
            </a:r>
          </a:p>
          <a:p>
            <a:pPr marL="118872" indent="0">
              <a:buNone/>
            </a:pPr>
            <a:r>
              <a:rPr lang="cs-CZ" sz="2800" b="1" dirty="0"/>
              <a:t>Ale (!) </a:t>
            </a:r>
            <a:r>
              <a:rPr lang="cs-CZ" sz="2800" dirty="0"/>
              <a:t>také nepoužívají v takové míře jako člověk pozitivní ujištění (</a:t>
            </a:r>
            <a:r>
              <a:rPr lang="cs-CZ" sz="2800" b="1" dirty="0"/>
              <a:t>pochvalu</a:t>
            </a:r>
            <a:r>
              <a:rPr lang="cs-CZ" sz="2800" dirty="0"/>
              <a:t>).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Šimpanzí děti v noci nepláčou (ostatně mnoho dětí také ne). Šimpanzí děti to nepotřebují, protože jsou s matkou neustále (do 3 měsíců na ní stále visí).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206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Vztah učitele k sociální psychologii:</a:t>
            </a:r>
          </a:p>
          <a:p>
            <a:r>
              <a:rPr lang="cs-CZ" dirty="0"/>
              <a:t>1. Učitel </a:t>
            </a:r>
            <a:r>
              <a:rPr lang="cs-CZ" b="1" dirty="0"/>
              <a:t>socializuje</a:t>
            </a:r>
            <a:r>
              <a:rPr lang="cs-CZ" dirty="0"/>
              <a:t> děti (od MŠ po VŠ). Musí tedy znát jednak cílovou nauku (např. zeměpis) a zároveň by měl být v sociální kompetenci odborníkem. Ta odbornost se nejvíce blíží herectví (znalost scénáře hodiny, slov, akčnost, gestická a mimická zdatnost). Srov. přípravu učitelů v Čes. Budějovicích.</a:t>
            </a:r>
          </a:p>
          <a:p>
            <a:r>
              <a:rPr lang="cs-CZ" dirty="0"/>
              <a:t>2. Učitel by svoje žáky měl ovlivňovat co nejharmoničtějším způsobem (bez zbytečných konfliktů). K tomu je potřeba jisté sebepoznání: sebepoznání sebe jako </a:t>
            </a:r>
            <a:r>
              <a:rPr lang="cs-CZ" dirty="0" err="1"/>
              <a:t>interpretátora</a:t>
            </a:r>
            <a:r>
              <a:rPr lang="cs-CZ" dirty="0"/>
              <a:t> sociálních signálů a sebe jako působce.</a:t>
            </a:r>
          </a:p>
        </p:txBody>
      </p:sp>
    </p:spTree>
    <p:extLst>
      <p:ext uri="{BB962C8B-B14F-4D97-AF65-F5344CB8AC3E}">
        <p14:creationId xmlns:p14="http://schemas.microsoft.com/office/powerpoint/2010/main" val="3775606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Socializace probíhá kvůli vrozenému pudu k </a:t>
            </a:r>
            <a:r>
              <a:rPr lang="cs-CZ" b="1" i="1" dirty="0"/>
              <a:t>vazbě</a:t>
            </a:r>
            <a:r>
              <a:rPr lang="cs-CZ" dirty="0"/>
              <a:t>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; citová vazba </a:t>
            </a:r>
            <a:r>
              <a:rPr lang="cs-CZ" dirty="0"/>
              <a:t>a </a:t>
            </a:r>
            <a:r>
              <a:rPr lang="cs-CZ" b="1" dirty="0"/>
              <a:t>J. </a:t>
            </a:r>
            <a:r>
              <a:rPr lang="cs-CZ" b="1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</a:t>
            </a:r>
            <a:r>
              <a:rPr lang="cs-CZ" i="1" dirty="0"/>
              <a:t>důvěry</a:t>
            </a:r>
            <a:r>
              <a:rPr lang="cs-CZ" dirty="0"/>
              <a:t> (a další fáze vývoje) u </a:t>
            </a:r>
            <a:r>
              <a:rPr lang="cs-CZ" b="1" dirty="0"/>
              <a:t>E. </a:t>
            </a:r>
            <a:r>
              <a:rPr lang="cs-CZ" b="1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o světě a dovednosti.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jedince.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státy atd.).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Základním sociálním činitelem jsou rodiče a jejich rodiny. V tradičních společnostech učí děti rodiče, celý kmen a specificky je učí (před iniciací) stařešina/šaman.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 Dítě/člověk je ve škole (v ČR):3+9+4+5 let. 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učitelů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 i ve velmi podnětném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70767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555776" y="2521093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16" y="1408176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distribuční) a mezi nimi celé </a:t>
            </a:r>
            <a:r>
              <a:rPr lang="cs-CZ" sz="2300" b="1" dirty="0"/>
              <a:t>kontinuum</a:t>
            </a:r>
            <a:r>
              <a:rPr lang="cs-CZ" sz="2300" dirty="0"/>
              <a:t> přechodů. (Zatímco do dospělosti patrně převažuje receptivní pól v poměru ke kultuře, od dospělosti pomalu převažuje distribuční pól. To je od počátku také pozice</a:t>
            </a:r>
            <a:r>
              <a:rPr lang="cs-CZ" sz="2300" b="1" dirty="0"/>
              <a:t> učitele</a:t>
            </a:r>
            <a:r>
              <a:rPr lang="cs-CZ" sz="2300" dirty="0"/>
              <a:t>!)</a:t>
            </a:r>
          </a:p>
          <a:p>
            <a:pPr marL="633222" indent="-514350">
              <a:buAutoNum type="arabicPeriod"/>
            </a:pPr>
            <a:r>
              <a:rPr lang="cs-CZ" sz="2300" dirty="0"/>
              <a:t>+ Dítě je od prvního dne narození samo velmi významným sociálním činitelem – srov. narození dítěte a změna celého partnerského (nyní již rodinného) života! Vše se točí kolem dítěte! Místo, věci, strava, spaní, styk s ostatními atd.</a:t>
            </a:r>
          </a:p>
          <a:p>
            <a:pPr marL="633222" indent="-514350">
              <a:buAutoNum type="arabicPeriod"/>
            </a:pPr>
            <a:r>
              <a:rPr lang="cs-CZ" sz="2300" dirty="0"/>
              <a:t>+ Dítě se často velmi silně bouří proti socializačním postupům: chtějí víc/méně mléka, strava jim ne/chutná, za někým nepůjdou, něco je nudí,  </a:t>
            </a:r>
            <a:r>
              <a:rPr lang="cs-CZ" sz="2300" b="1" dirty="0"/>
              <a:t>chtějí být občas neposlušné </a:t>
            </a:r>
            <a:r>
              <a:rPr lang="cs-CZ" sz="2300" dirty="0"/>
              <a:t>(srov. Freudovu teorii dynamiky osobnosti založenou na konfliktu id x superego! – tím si dítě buduje </a:t>
            </a:r>
            <a:r>
              <a:rPr lang="cs-CZ" sz="2300" b="1" dirty="0"/>
              <a:t>autonomii</a:t>
            </a:r>
            <a:r>
              <a:rPr lang="cs-CZ" sz="2300" dirty="0"/>
              <a:t>) atd. </a:t>
            </a:r>
          </a:p>
        </p:txBody>
      </p:sp>
    </p:spTree>
    <p:extLst>
      <p:ext uri="{BB962C8B-B14F-4D97-AF65-F5344CB8AC3E}">
        <p14:creationId xmlns:p14="http://schemas.microsoft.com/office/powerpoint/2010/main" val="3775975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lidské ontogeneze mají svůj sociální rozměr (!):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umí … tisíc věcí (srov. lidské chválení)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</a:t>
            </a:r>
            <a:r>
              <a:rPr lang="cs-CZ" sz="2000" dirty="0" smtClean="0"/>
              <a:t>někdy i první </a:t>
            </a:r>
            <a:r>
              <a:rPr lang="cs-CZ" sz="2000" dirty="0"/>
              <a:t>pohlavní styk; vývoj vztahu: zamilování, vztah, dlouhodobý vztah.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 Drazí zesnulí žijí v našich pamětech a příbězích dál.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 Komunikace </a:t>
            </a:r>
            <a:r>
              <a:rPr lang="cs-CZ" b="1" dirty="0"/>
              <a:t>činem</a:t>
            </a:r>
            <a:r>
              <a:rPr lang="cs-CZ" dirty="0"/>
              <a:t>, resp. chováním.</a:t>
            </a:r>
          </a:p>
          <a:p>
            <a:r>
              <a:rPr lang="cs-CZ" b="1" dirty="0"/>
              <a:t>Verbální komunikace </a:t>
            </a:r>
            <a:r>
              <a:rPr lang="cs-CZ" dirty="0"/>
              <a:t>(moderní druhy komunikace </a:t>
            </a:r>
            <a:r>
              <a:rPr lang="cs-CZ" dirty="0" err="1"/>
              <a:t>vizuo-skripturální</a:t>
            </a:r>
            <a:r>
              <a:rPr lang="cs-CZ" dirty="0"/>
              <a:t>).</a:t>
            </a:r>
            <a:endParaRPr lang="cs-CZ" b="1" dirty="0"/>
          </a:p>
          <a:p>
            <a:r>
              <a:rPr lang="cs-CZ" dirty="0"/>
              <a:t>Komunikace </a:t>
            </a:r>
            <a:r>
              <a:rPr lang="cs-CZ" b="1" dirty="0"/>
              <a:t>artefakty</a:t>
            </a:r>
            <a:r>
              <a:rPr lang="cs-CZ" dirty="0"/>
              <a:t> (prestižní předměty, uniforma, snubní prsten, šperky…).</a:t>
            </a:r>
          </a:p>
          <a:p>
            <a:r>
              <a:rPr lang="cs-CZ" b="1" dirty="0"/>
              <a:t>Masová média </a:t>
            </a:r>
            <a:r>
              <a:rPr lang="cs-CZ" dirty="0"/>
              <a:t>(knihy, učebnice, televize, internetové stránky, oděv aj.).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01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200" dirty="0"/>
              <a:t>Podstatou socializace je </a:t>
            </a:r>
            <a:r>
              <a:rPr lang="cs-CZ" sz="2200" b="1" dirty="0"/>
              <a:t>učení (srov. sociální učení)</a:t>
            </a:r>
            <a:r>
              <a:rPr lang="cs-CZ" sz="2200" dirty="0"/>
              <a:t>. </a:t>
            </a:r>
          </a:p>
          <a:p>
            <a:pPr marL="137160" indent="0">
              <a:buNone/>
            </a:pPr>
            <a:endParaRPr lang="cs-CZ" sz="2200" dirty="0"/>
          </a:p>
          <a:p>
            <a:pPr marL="137160" indent="0">
              <a:buNone/>
            </a:pPr>
            <a:r>
              <a:rPr lang="cs-CZ" sz="2200" dirty="0"/>
              <a:t>Produktem socializace (učení) jsou </a:t>
            </a:r>
            <a:r>
              <a:rPr lang="cs-CZ" sz="2200" b="1" dirty="0"/>
              <a:t>vzorce chování</a:t>
            </a:r>
            <a:r>
              <a:rPr lang="cs-CZ" sz="2200" dirty="0"/>
              <a:t>, </a:t>
            </a:r>
            <a:r>
              <a:rPr lang="cs-CZ" sz="2200" b="1" dirty="0"/>
              <a:t>sociální  kategorie a reprezentace</a:t>
            </a:r>
            <a:r>
              <a:rPr lang="cs-CZ" sz="2200" dirty="0"/>
              <a:t>, soc. </a:t>
            </a:r>
            <a:r>
              <a:rPr lang="cs-CZ" sz="2200" b="1" dirty="0"/>
              <a:t>vztahy</a:t>
            </a:r>
            <a:r>
              <a:rPr lang="cs-CZ" sz="2200" dirty="0"/>
              <a:t>, z nich plynoucí s. </a:t>
            </a:r>
            <a:r>
              <a:rPr lang="cs-CZ" sz="2200" b="1" dirty="0"/>
              <a:t>role</a:t>
            </a:r>
            <a:r>
              <a:rPr lang="cs-CZ" sz="2200" dirty="0"/>
              <a:t> (rolové chování), </a:t>
            </a:r>
            <a:r>
              <a:rPr lang="cs-CZ" sz="2200" b="1" dirty="0"/>
              <a:t>postoje</a:t>
            </a:r>
            <a:r>
              <a:rPr lang="cs-CZ" sz="2200" dirty="0"/>
              <a:t>, </a:t>
            </a:r>
            <a:r>
              <a:rPr lang="cs-CZ" sz="2200" b="1" dirty="0"/>
              <a:t>hodnoty</a:t>
            </a:r>
            <a:r>
              <a:rPr lang="cs-CZ" sz="2200" dirty="0"/>
              <a:t>, </a:t>
            </a:r>
            <a:r>
              <a:rPr lang="cs-CZ" sz="2200" b="1" dirty="0"/>
              <a:t>ideály</a:t>
            </a:r>
            <a:r>
              <a:rPr lang="cs-CZ" sz="2200" dirty="0"/>
              <a:t>, rutiny ad. </a:t>
            </a:r>
          </a:p>
          <a:p>
            <a:pPr marL="137160" indent="0">
              <a:buNone/>
            </a:pPr>
            <a:r>
              <a:rPr lang="cs-CZ" sz="2200" dirty="0"/>
              <a:t>Významné jsou v tomto ohledu tyto základní typy učení:</a:t>
            </a:r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Klasické asociativní učení.</a:t>
            </a:r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Operantní učení </a:t>
            </a:r>
            <a:r>
              <a:rPr lang="cs-CZ" sz="2200" dirty="0"/>
              <a:t>(role sociálního </a:t>
            </a:r>
            <a:r>
              <a:rPr lang="cs-CZ" sz="2200" b="1" dirty="0"/>
              <a:t>posílení</a:t>
            </a:r>
            <a:r>
              <a:rPr lang="cs-CZ" sz="2200" dirty="0"/>
              <a:t> – srov. závislost na pochvale).</a:t>
            </a:r>
          </a:p>
          <a:p>
            <a:pPr marL="651510" indent="-514350">
              <a:buClrTx/>
              <a:buAutoNum type="arabicPeriod"/>
            </a:pPr>
            <a:endParaRPr lang="cs-CZ" sz="2200" b="1" dirty="0"/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Nápodoba (imitace </a:t>
            </a:r>
            <a:r>
              <a:rPr lang="cs-CZ" sz="2200" dirty="0"/>
              <a:t>chování</a:t>
            </a:r>
            <a:r>
              <a:rPr lang="cs-CZ" sz="2200" b="1" dirty="0"/>
              <a:t>)</a:t>
            </a:r>
            <a:r>
              <a:rPr lang="cs-CZ" sz="2200" dirty="0"/>
              <a:t>: vybírá se chování modelu.</a:t>
            </a:r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Identifikace </a:t>
            </a:r>
            <a:r>
              <a:rPr lang="cs-CZ" sz="2200" dirty="0"/>
              <a:t>se vzory (imitace sociální role): vybírá se model.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sz="2200" b="1" dirty="0"/>
              <a:t>Verbální</a:t>
            </a:r>
            <a:r>
              <a:rPr lang="cs-CZ" sz="2200" dirty="0"/>
              <a:t> instrukcí, tj. klasické školní „učení“, skrze poslouchání návodů (verbální, konceptuální a narativní složka kultury).</a:t>
            </a:r>
            <a:endParaRPr lang="cs-CZ" sz="2200" b="1" dirty="0"/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„Čtení“ médií (knih, filmů, videí, dramat, modelů atd.).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9B5445F-D799-4F59-B77B-0644743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/>
              <a:t>Druhy (sociálního) učení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3027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</a:t>
            </a:r>
            <a:r>
              <a:rPr lang="cs-CZ" dirty="0" smtClean="0"/>
              <a:t>je model učení, </a:t>
            </a:r>
            <a:r>
              <a:rPr lang="cs-CZ" dirty="0"/>
              <a:t>který mluví o vytvoření spojení (</a:t>
            </a:r>
            <a:r>
              <a:rPr lang="cs-CZ" b="1" dirty="0"/>
              <a:t>asociace</a:t>
            </a:r>
            <a:r>
              <a:rPr lang="cs-CZ" dirty="0"/>
              <a:t>) mezi dvěma stimuly nebo mezi vlastním chováním a stimulem.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Behavioristické teorie učení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 smtClean="0"/>
              <a:t>1.1 klasické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1.2</a:t>
            </a:r>
            <a:r>
              <a:rPr lang="cs-CZ" dirty="0" smtClean="0"/>
              <a:t> </a:t>
            </a:r>
            <a:r>
              <a:rPr lang="cs-CZ" b="1" dirty="0" smtClean="0"/>
              <a:t>operantní </a:t>
            </a:r>
            <a:r>
              <a:rPr lang="cs-CZ" b="1" dirty="0"/>
              <a:t>podmiňování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3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95D1-419A-44FF-8DDF-05699A73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Klasické podmiňování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5A232-F5EC-4FF3-9BD2-AFD25320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/>
              <a:t>Klasické podmiňování</a:t>
            </a:r>
            <a:r>
              <a:rPr lang="cs-CZ" dirty="0"/>
              <a:t>: když pes vidí potravu (NS=Nepodmíněný Stimulus), tak slintá (NR= </a:t>
            </a:r>
            <a:r>
              <a:rPr lang="cs-CZ" b="1" dirty="0"/>
              <a:t>nepodmíněná reakce</a:t>
            </a:r>
            <a:r>
              <a:rPr lang="cs-CZ" dirty="0"/>
              <a:t>). Když nějaký </a:t>
            </a:r>
            <a:r>
              <a:rPr lang="cs-CZ" b="1" dirty="0"/>
              <a:t>NS</a:t>
            </a:r>
            <a:r>
              <a:rPr lang="cs-CZ" dirty="0"/>
              <a:t> (třeba žrádlo) spojíme s </a:t>
            </a:r>
            <a:r>
              <a:rPr lang="cs-CZ" b="1" dirty="0"/>
              <a:t>PS</a:t>
            </a:r>
            <a:r>
              <a:rPr lang="cs-CZ" dirty="0"/>
              <a:t> (=Podmíněný stimulus), třeba se zvukem zvonku či modrým světlem, tak po dostatečně dlouhém </a:t>
            </a:r>
            <a:r>
              <a:rPr lang="cs-CZ" b="1" dirty="0"/>
              <a:t>opakování</a:t>
            </a:r>
            <a:r>
              <a:rPr lang="cs-CZ" dirty="0"/>
              <a:t> dojde k nové (=Podmíněné) asociaci i mezi PS a NR a vznikne </a:t>
            </a:r>
            <a:r>
              <a:rPr lang="cs-CZ" b="1" dirty="0"/>
              <a:t>PR</a:t>
            </a:r>
            <a:r>
              <a:rPr lang="cs-CZ" dirty="0"/>
              <a:t> = </a:t>
            </a:r>
            <a:r>
              <a:rPr lang="cs-CZ" b="1" dirty="0"/>
              <a:t>podmíněná reakce </a:t>
            </a:r>
            <a:r>
              <a:rPr lang="cs-CZ" dirty="0"/>
              <a:t>(srov. Pavlov).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5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Operantní podmiňování: </a:t>
            </a:r>
            <a:r>
              <a:rPr lang="cs-CZ" dirty="0"/>
              <a:t>S nezpůsobuje R tak jako u klas. podmiňování, ale </a:t>
            </a:r>
            <a:r>
              <a:rPr lang="cs-CZ" b="1" dirty="0"/>
              <a:t>tvoří se asociace mezi chováním a jeho následkem</a:t>
            </a:r>
            <a:r>
              <a:rPr lang="cs-CZ" dirty="0"/>
              <a:t>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</p:txBody>
      </p:sp>
    </p:spTree>
    <p:extLst>
      <p:ext uri="{BB962C8B-B14F-4D97-AF65-F5344CB8AC3E}">
        <p14:creationId xmlns:p14="http://schemas.microsoft.com/office/powerpoint/2010/main" val="31136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Přednáška</a:t>
            </a:r>
            <a:r>
              <a:rPr lang="cs-CZ" dirty="0"/>
              <a:t>: Písemný test na 60%, tj. 12/20. </a:t>
            </a:r>
          </a:p>
          <a:p>
            <a:pPr>
              <a:buNone/>
            </a:pPr>
            <a:r>
              <a:rPr lang="cs-CZ" b="1" dirty="0"/>
              <a:t>Seminář</a:t>
            </a:r>
            <a:r>
              <a:rPr lang="cs-CZ" dirty="0"/>
              <a:t>: aktivní účast (1 neomluvená absence).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232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1.2 Operantní podmiňování</a:t>
            </a:r>
            <a:endParaRPr lang="cs-CZ" dirty="0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1.2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opakuje, pokud je odměněno. </a:t>
            </a:r>
          </a:p>
          <a:p>
            <a:pPr marL="137160" indent="0">
              <a:buNone/>
            </a:pPr>
            <a:r>
              <a:rPr lang="cs-CZ" dirty="0"/>
              <a:t>(a naopak).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 člověka je (oproti ostatním primátům) typická závislost na sociální podpoře a ocenění. Různé formy sociální akceptace (úsměv, pohlazení, vlídné či vstřícné slovo)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 je ostatně recept na získání srdce (každého?) žáka.</a:t>
            </a:r>
          </a:p>
          <a:p>
            <a:pPr marL="118872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podmiňování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1556792"/>
            <a:ext cx="6841541" cy="36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5215320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dirty="0"/>
              <a:t>2.-4. úroveň lze nazvat sociálními potřebami.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I základní potřeby jsou naplňovány v </a:t>
            </a:r>
            <a:r>
              <a:rPr lang="cs-CZ" sz="2400" smtClean="0"/>
              <a:t>sociálním kontextu.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56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36B5E-EC86-44F6-9AAE-B894C485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A4289-57B4-4CC1-BA3C-20C46F5B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Behaviorismus vyloučil veškerou introspekci (tj. i vnitřní stavy jedince). Díval se tedy na jedince zcela „zvnějšku“.</a:t>
            </a:r>
          </a:p>
          <a:p>
            <a:r>
              <a:rPr lang="cs-CZ" dirty="0"/>
              <a:t>Trochu „pročistil“ terminologii psychologie.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7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347048" cy="1252728"/>
          </a:xfrm>
        </p:spPr>
        <p:txBody>
          <a:bodyPr>
            <a:normAutofit fontScale="90000"/>
          </a:bodyPr>
          <a:lstStyle/>
          <a:p>
            <a:pPr marL="137160"/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(1874-1949)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/>
              <a:t>hlavně s kočkami: „problémové boxy“, </a:t>
            </a:r>
          </a:p>
          <a:p>
            <a:pPr marL="137160" indent="0">
              <a:buNone/>
            </a:pPr>
            <a:r>
              <a:rPr lang="cs-CZ" dirty="0"/>
              <a:t>kde musela kočka většinou zatáhnout </a:t>
            </a:r>
          </a:p>
          <a:p>
            <a:pPr marL="137160" indent="0">
              <a:buNone/>
            </a:pPr>
            <a:r>
              <a:rPr lang="cs-CZ" dirty="0"/>
              <a:t>za páčku, aby dostala jídlo.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Z 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potřeb).</a:t>
            </a:r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reakci.</a:t>
            </a:r>
          </a:p>
          <a:p>
            <a:r>
              <a:rPr lang="cs-CZ" dirty="0"/>
              <a:t>Výsledky učení se dostavují spíše postupně než najednou a vlivem opakovaných úspěchů se zlepšují.</a:t>
            </a:r>
          </a:p>
          <a:p>
            <a:r>
              <a:rPr lang="cs-CZ" dirty="0"/>
              <a:t>Nezapomínáme na to, co si opakujeme, a co máme v čerstvé paměti.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7" y="-24702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CA40E7-6310-44F3-A18D-AF1590507EDB}"/>
              </a:ext>
            </a:extLst>
          </p:cNvPr>
          <p:cNvSpPr txBox="1"/>
          <p:nvPr/>
        </p:nvSpPr>
        <p:spPr>
          <a:xfrm>
            <a:off x="7920372" y="265062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Credit</a:t>
            </a:r>
            <a:r>
              <a:rPr lang="cs-CZ" sz="1200" dirty="0"/>
              <a:t>: Wikipedie</a:t>
            </a:r>
          </a:p>
        </p:txBody>
      </p:sp>
    </p:spTree>
    <p:extLst>
      <p:ext uri="{BB962C8B-B14F-4D97-AF65-F5344CB8AC3E}">
        <p14:creationId xmlns:p14="http://schemas.microsoft.com/office/powerpoint/2010/main" val="9873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D055-067A-4A01-ABBD-3C0406A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</p:txBody>
      </p:sp>
      <p:pic>
        <p:nvPicPr>
          <p:cNvPr id="1026" name="Picture 2" descr="B.F. Skinner at Harvard circa 1950.jpg">
            <a:extLst>
              <a:ext uri="{FF2B5EF4-FFF2-40B4-BE49-F238E27FC236}">
                <a16:creationId xmlns:a16="http://schemas.microsoft.com/office/drawing/2014/main" id="{7DA1DF61-889C-4EE9-BA34-322711B6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6979"/>
            <a:ext cx="2088817" cy="22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538475-4834-4A6C-831D-FC0DCEAE90C8}"/>
              </a:ext>
            </a:extLst>
          </p:cNvPr>
          <p:cNvSpPr txBox="1"/>
          <p:nvPr/>
        </p:nvSpPr>
        <p:spPr>
          <a:xfrm>
            <a:off x="7920372" y="202155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Credit</a:t>
            </a:r>
            <a:r>
              <a:rPr lang="cs-CZ" sz="1200" dirty="0"/>
              <a:t>: Wikipedie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CB69-05F0-4FDB-981C-12F1FC1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7272808" cy="44644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Radikální behaviorismus: Chování organismu je důsledkem historie prostředí, v němž žijí, a to cestou zpevnění.</a:t>
            </a:r>
          </a:p>
          <a:p>
            <a:r>
              <a:rPr lang="cs-CZ" dirty="0">
                <a:hlinkClick r:id="rId3"/>
              </a:rPr>
              <a:t>https://www.youtube.com/watch?v=QgjUuW_gaBU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https://www.youtube.com/watch?v=vGazyH6fQQ4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Jedinec generuje </a:t>
            </a:r>
            <a:r>
              <a:rPr lang="cs-CZ" dirty="0" err="1"/>
              <a:t>operanty</a:t>
            </a:r>
            <a:r>
              <a:rPr lang="cs-CZ" dirty="0"/>
              <a:t> (</a:t>
            </a:r>
            <a:r>
              <a:rPr lang="cs-CZ" i="1" dirty="0"/>
              <a:t>variance</a:t>
            </a:r>
            <a:r>
              <a:rPr lang="cs-CZ" dirty="0"/>
              <a:t>) a prostředí dělá </a:t>
            </a:r>
            <a:r>
              <a:rPr lang="cs-CZ" i="1" dirty="0"/>
              <a:t>selekci</a:t>
            </a:r>
            <a:r>
              <a:rPr lang="cs-CZ" dirty="0"/>
              <a:t> (srov. Darwinova teorie přirozeného výběru).</a:t>
            </a:r>
          </a:p>
          <a:p>
            <a:pPr marL="118872" indent="0">
              <a:buNone/>
            </a:pPr>
            <a:r>
              <a:rPr lang="cs-CZ" dirty="0"/>
              <a:t>Srov. </a:t>
            </a:r>
            <a:r>
              <a:rPr lang="cs-CZ" dirty="0" err="1"/>
              <a:t>Fodor</a:t>
            </a:r>
            <a:r>
              <a:rPr lang="cs-CZ" dirty="0"/>
              <a:t> &amp; </a:t>
            </a:r>
            <a:r>
              <a:rPr lang="cs-CZ" dirty="0" err="1"/>
              <a:t>Piattelli-Palmarini</a:t>
            </a:r>
            <a:r>
              <a:rPr lang="cs-CZ" dirty="0"/>
              <a:t> (2010): </a:t>
            </a:r>
            <a:r>
              <a:rPr lang="cs-CZ" dirty="0" err="1"/>
              <a:t>What</a:t>
            </a:r>
            <a:r>
              <a:rPr lang="cs-CZ" dirty="0"/>
              <a:t> Darwin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0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Kdy se uplatňuje klasické </a:t>
            </a:r>
            <a:r>
              <a:rPr lang="cs-CZ" dirty="0" smtClean="0"/>
              <a:t>a operantní podmiňování </a:t>
            </a:r>
            <a:r>
              <a:rPr lang="cs-CZ" dirty="0"/>
              <a:t>ve školní </a:t>
            </a:r>
            <a:r>
              <a:rPr lang="cs-CZ" dirty="0" smtClean="0"/>
              <a:t>výuce, popř. ve výchově vůbec?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Učení do jednoho roku</a:t>
            </a:r>
          </a:p>
          <a:p>
            <a:pPr marL="118872" indent="0">
              <a:buNone/>
            </a:pPr>
            <a:r>
              <a:rPr lang="cs-CZ" dirty="0" smtClean="0"/>
              <a:t>Při hrůzovládě</a:t>
            </a:r>
          </a:p>
          <a:p>
            <a:pPr marL="118872" indent="0">
              <a:buNone/>
            </a:pPr>
            <a:r>
              <a:rPr lang="cs-CZ" dirty="0" smtClean="0"/>
              <a:t>Při </a:t>
            </a:r>
            <a:r>
              <a:rPr lang="cs-CZ" dirty="0" smtClean="0"/>
              <a:t>zvonění</a:t>
            </a:r>
          </a:p>
          <a:p>
            <a:pPr marL="118872" indent="0">
              <a:buNone/>
            </a:pPr>
            <a:r>
              <a:rPr lang="cs-CZ" dirty="0" smtClean="0"/>
              <a:t>Speciální pedagogika (práce s MP, s PAS atd.)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Vůně třídy, školy atp.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2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Je přespříliš zjednodušující (nevyhovuje to současnému poznání komplexity lidské psychiky).</a:t>
            </a:r>
          </a:p>
          <a:p>
            <a:pPr marL="118872" indent="0">
              <a:buNone/>
            </a:pPr>
            <a:r>
              <a:rPr lang="cs-CZ" dirty="0"/>
              <a:t>Předně: tvrdí, že zpevnění vazby (asociace) mezi podnětem a chováním je dáno zcela zvenčí. Že je to </a:t>
            </a:r>
            <a:r>
              <a:rPr lang="cs-CZ" i="1" dirty="0"/>
              <a:t>vnější</a:t>
            </a:r>
            <a:r>
              <a:rPr lang="cs-CZ" dirty="0"/>
              <a:t> přírodní proces, který není nijak závislý na vnitřních procesech (jako je paměť, vůle, předjímání událostí apod.).</a:t>
            </a:r>
          </a:p>
          <a:p>
            <a:pPr marL="118872" indent="0">
              <a:buNone/>
            </a:pPr>
            <a:r>
              <a:rPr lang="cs-CZ" dirty="0"/>
              <a:t>Jenže lidská mysl je právě tímto a mnohým jinými vnitřními stavy (emoce, hodnoty, sociální vztahy apod.) ovlivněna.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Behavioristické pojetí bylo kritizováno na počátku 60. let minulého století. Konec behaviorismu vedl k tzv. </a:t>
            </a:r>
            <a:r>
              <a:rPr lang="cs-CZ" b="1" dirty="0"/>
              <a:t>kognitivní revoluci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7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Učení popisované behaviorismem se vlastně neděje se záměrem jedince, ale tak nějak automaticky.</a:t>
            </a:r>
          </a:p>
          <a:p>
            <a:r>
              <a:rPr lang="cs-CZ" dirty="0"/>
              <a:t>Jedná se vlastně o </a:t>
            </a:r>
            <a:r>
              <a:rPr lang="cs-CZ" b="1" dirty="0"/>
              <a:t>nevědomé</a:t>
            </a:r>
            <a:r>
              <a:rPr lang="cs-CZ" dirty="0"/>
              <a:t> a tudíž i neovlivnitelné procesy. </a:t>
            </a:r>
          </a:p>
          <a:p>
            <a:r>
              <a:rPr lang="cs-CZ" dirty="0"/>
              <a:t>Takové učení </a:t>
            </a:r>
            <a:r>
              <a:rPr lang="cs-CZ" b="1" dirty="0"/>
              <a:t>není individuálně specifické </a:t>
            </a:r>
            <a:r>
              <a:rPr lang="cs-CZ" dirty="0"/>
              <a:t>(stejné podmínky vedou ke shodným výsledkům). Proces školního vzdělávání ale takto jednoduchý není. To byl překonaný </a:t>
            </a:r>
            <a:r>
              <a:rPr lang="cs-CZ" i="1" dirty="0"/>
              <a:t>princip biče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8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98AA4-111C-4759-AE32-C990F26B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EFC47-45F9-4E3B-BE90-C82712B8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 ze </a:t>
            </a:r>
            <a:r>
              <a:rPr lang="cs-CZ" dirty="0" err="1"/>
              <a:t>SocPs</a:t>
            </a:r>
            <a:r>
              <a:rPr lang="cs-CZ" dirty="0"/>
              <a:t>!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Nejde o to osvojit si právě a jenom obsah přednášek, </a:t>
            </a:r>
            <a:r>
              <a:rPr lang="cs-CZ" b="1" dirty="0"/>
              <a:t>ALE</a:t>
            </a:r>
            <a:r>
              <a:rPr lang="cs-CZ" dirty="0"/>
              <a:t> naučit se přemýšlet psychologicky a rozumět a kriticky hodnotit a používat psychologické informace.</a:t>
            </a:r>
          </a:p>
          <a:p>
            <a:pPr marL="118872" indent="0">
              <a:buNone/>
            </a:pPr>
            <a:r>
              <a:rPr lang="cs-CZ" dirty="0"/>
              <a:t>K tomu je nutné přečíst alespoň jednu učebnici.</a:t>
            </a:r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Jedná se o teorii, která rozšiřuje předešlé </a:t>
            </a:r>
            <a:r>
              <a:rPr lang="cs-CZ" b="1" dirty="0"/>
              <a:t>behavioristické pojetí učení</a:t>
            </a:r>
            <a:r>
              <a:rPr lang="cs-CZ" dirty="0"/>
              <a:t>. </a:t>
            </a:r>
          </a:p>
          <a:p>
            <a:r>
              <a:rPr lang="cs-CZ" b="1" dirty="0"/>
              <a:t>Sociální učení </a:t>
            </a:r>
            <a:r>
              <a:rPr lang="cs-CZ" dirty="0"/>
              <a:t>je proces, který probíhá v sociálním kontextu skrze imitaci či přímou verbální instrukci, často bez </a:t>
            </a:r>
            <a:r>
              <a:rPr lang="cs-CZ" b="1" dirty="0"/>
              <a:t>opakování</a:t>
            </a:r>
            <a:r>
              <a:rPr lang="cs-CZ" dirty="0"/>
              <a:t> (oproti teorii </a:t>
            </a:r>
            <a:r>
              <a:rPr lang="cs-CZ" b="1" dirty="0"/>
              <a:t>klasického podmiňování</a:t>
            </a:r>
            <a:r>
              <a:rPr lang="cs-CZ" dirty="0"/>
              <a:t>) či </a:t>
            </a:r>
            <a:r>
              <a:rPr lang="cs-CZ" b="1" dirty="0"/>
              <a:t>upevňování</a:t>
            </a:r>
            <a:r>
              <a:rPr lang="cs-CZ" dirty="0"/>
              <a:t> (oproti teorii </a:t>
            </a:r>
            <a:r>
              <a:rPr lang="cs-CZ" b="1" dirty="0"/>
              <a:t>operantního učení</a:t>
            </a:r>
            <a:r>
              <a:rPr lang="cs-CZ" dirty="0"/>
              <a:t>).</a:t>
            </a:r>
          </a:p>
          <a:p>
            <a:r>
              <a:rPr lang="cs-CZ" dirty="0"/>
              <a:t>Tzn. že dítěti (komukoli) stačí, aby vidělo nějakou činnost (postoj, roli,  apod.) třeba jen jednou a reprodukuje ji (resp. umí ji), aniž by ji opakovalo, či za její vykonáni bylo odměňováno.</a:t>
            </a:r>
          </a:p>
          <a:p>
            <a:r>
              <a:rPr lang="cs-CZ" dirty="0"/>
              <a:t>Dokonce jedinec upraví svoje chování, i když vidí, jak je někdo jiný za nějakou činnost odměněn či potrestán. (Takto komplexní proces nelze </a:t>
            </a:r>
            <a:r>
              <a:rPr lang="cs-CZ" b="1" dirty="0"/>
              <a:t>behavioristickou teorií učení </a:t>
            </a:r>
            <a:r>
              <a:rPr lang="cs-CZ" dirty="0"/>
              <a:t>nijak vysvětlit!)</a:t>
            </a:r>
          </a:p>
        </p:txBody>
      </p:sp>
    </p:spTree>
    <p:extLst>
      <p:ext uri="{BB962C8B-B14F-4D97-AF65-F5344CB8AC3E}">
        <p14:creationId xmlns:p14="http://schemas.microsoft.com/office/powerpoint/2010/main" val="3844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3. Nápodoba (imitace), typ sociálního učení.</a:t>
            </a:r>
          </a:p>
          <a:p>
            <a:pPr marL="137160" indent="0">
              <a:buNone/>
            </a:pPr>
            <a:r>
              <a:rPr lang="cs-CZ" dirty="0"/>
              <a:t>Dítě imituje chování dospělého (často bez opakování či odměňování).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Dítě napodobuje cokoli, zvláště pohyby a postupy které vedou k naplnění jeho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</a:t>
            </a:r>
            <a:r>
              <a:rPr lang="cs-CZ" dirty="0" smtClean="0"/>
              <a:t>davu (</a:t>
            </a:r>
            <a:r>
              <a:rPr lang="cs-CZ" i="1" dirty="0" err="1" smtClean="0"/>
              <a:t>elevator</a:t>
            </a:r>
            <a:r>
              <a:rPr lang="cs-CZ" i="1" dirty="0" smtClean="0"/>
              <a:t> experiment</a:t>
            </a:r>
            <a:r>
              <a:rPr lang="cs-CZ" dirty="0" smtClean="0"/>
              <a:t>).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b="1" dirty="0"/>
              <a:t>Role zrcadlových neuronů v mozku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8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Autorem je </a:t>
            </a:r>
            <a:r>
              <a:rPr lang="cs-CZ" b="1" dirty="0"/>
              <a:t>A. Bandura </a:t>
            </a:r>
            <a:r>
              <a:rPr lang="cs-CZ" dirty="0"/>
              <a:t>(1961, 1963, 1971).</a:t>
            </a:r>
          </a:p>
          <a:p>
            <a:r>
              <a:rPr lang="cs-CZ" dirty="0"/>
              <a:t>Do té doby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</a:t>
            </a:r>
            <a:r>
              <a:rPr lang="cs-CZ" b="1" dirty="0"/>
              <a:t>kognitivní revoluce</a:t>
            </a:r>
            <a:r>
              <a:rPr lang="cs-CZ" dirty="0"/>
              <a:t>). </a:t>
            </a:r>
            <a:r>
              <a:rPr lang="cs-CZ" dirty="0" smtClean="0"/>
              <a:t>Př. </a:t>
            </a:r>
            <a:r>
              <a:rPr lang="cs-CZ" dirty="0" err="1" smtClean="0"/>
              <a:t>overregulation</a:t>
            </a:r>
            <a:r>
              <a:rPr lang="cs-CZ" dirty="0" smtClean="0"/>
              <a:t> </a:t>
            </a:r>
            <a:r>
              <a:rPr lang="cs-CZ" dirty="0" err="1" smtClean="0"/>
              <a:t>error</a:t>
            </a:r>
            <a:r>
              <a:rPr lang="cs-CZ" dirty="0" smtClean="0"/>
              <a:t>: Já </a:t>
            </a:r>
            <a:r>
              <a:rPr lang="cs-CZ" dirty="0"/>
              <a:t>pudu – Marta tam pudla. Můžu si to </a:t>
            </a:r>
            <a:r>
              <a:rPr lang="cs-CZ" dirty="0" err="1"/>
              <a:t>vezmout</a:t>
            </a:r>
            <a:r>
              <a:rPr lang="cs-CZ" dirty="0" smtClean="0"/>
              <a:t>? On </a:t>
            </a:r>
            <a:r>
              <a:rPr lang="cs-CZ" dirty="0"/>
              <a:t>tam šel – ona tam </a:t>
            </a:r>
            <a:r>
              <a:rPr lang="cs-CZ" dirty="0" err="1"/>
              <a:t>šela</a:t>
            </a:r>
            <a:r>
              <a:rPr lang="cs-CZ" dirty="0"/>
              <a:t>; hroch – </a:t>
            </a:r>
            <a:r>
              <a:rPr lang="cs-CZ" dirty="0" err="1"/>
              <a:t>pl</a:t>
            </a:r>
            <a:r>
              <a:rPr lang="cs-CZ" dirty="0"/>
              <a:t>. hrochy (místo hroši);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Dalším „úderem“ pro behaviorismus byly výzkumy Bandury (1961): děti se učí prostým pozorováním okolí, aniž by muselo docházet ke zpevňování.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andura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" y="1774825"/>
            <a:ext cx="822708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=</a:t>
            </a:r>
            <a:r>
              <a:rPr lang="cs-CZ" b="1" dirty="0"/>
              <a:t>observační učení </a:t>
            </a:r>
            <a:r>
              <a:rPr lang="cs-CZ" dirty="0"/>
              <a:t>(- mj. se předpokládá komplexní kognitivní systém)</a:t>
            </a:r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21978363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2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3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Jak </a:t>
            </a:r>
            <a:r>
              <a:rPr lang="cs-CZ" dirty="0"/>
              <a:t>to, že děti nejsou stále agresivnější, když zobrazovaného násilí v médiích přibývá?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3951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u člověka!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=Imitace i zcela zbytečných pohybů při učení se (napodobování) nějaké činnosti.</a:t>
            </a:r>
            <a:endParaRPr lang="cs-CZ" dirty="0" smtClean="0">
              <a:hlinkClick r:id="rId2"/>
            </a:endParaRPr>
          </a:p>
          <a:p>
            <a:pPr marL="118872" indent="0">
              <a:buNone/>
            </a:pPr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https://www.youtube.com/watch?v=20Smx_nD9cw</a:t>
            </a:r>
            <a:r>
              <a:rPr lang="cs-CZ" dirty="0" smtClean="0"/>
              <a:t> (</a:t>
            </a:r>
            <a:r>
              <a:rPr lang="cs-CZ" dirty="0" err="1" smtClean="0"/>
              <a:t>Lyons</a:t>
            </a:r>
            <a:r>
              <a:rPr lang="cs-CZ" dirty="0" smtClean="0"/>
              <a:t> </a:t>
            </a:r>
            <a:r>
              <a:rPr lang="cs-CZ" dirty="0"/>
              <a:t>et al., 2007</a:t>
            </a:r>
            <a:r>
              <a:rPr lang="cs-CZ" dirty="0" smtClean="0"/>
              <a:t>)</a:t>
            </a: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://www.youtube.com/watch?v=uVj0F1X4bLQ</a:t>
            </a:r>
            <a:r>
              <a:rPr lang="cs-CZ" dirty="0"/>
              <a:t> (přednáška Dereka </a:t>
            </a:r>
            <a:r>
              <a:rPr lang="cs-CZ" dirty="0" err="1"/>
              <a:t>Lyonse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5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Overimitation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kulturní univerzálii – i např. děti jihoafrických Křováků uplatňují </a:t>
            </a:r>
            <a:r>
              <a:rPr lang="cs-CZ" i="1" dirty="0" err="1" smtClean="0"/>
              <a:t>overimitation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Starší děti (6-13) </a:t>
            </a:r>
            <a:r>
              <a:rPr lang="cs-CZ" b="1" dirty="0" smtClean="0"/>
              <a:t>imitují více </a:t>
            </a:r>
            <a:r>
              <a:rPr lang="cs-CZ" dirty="0" smtClean="0"/>
              <a:t>než mladší děti (2-5)!</a:t>
            </a:r>
          </a:p>
          <a:p>
            <a:r>
              <a:rPr lang="cs-CZ" dirty="0" smtClean="0"/>
              <a:t>Chlapci imitují více než děvčata (</a:t>
            </a:r>
            <a:r>
              <a:rPr lang="cs-CZ" dirty="0" err="1" smtClean="0"/>
              <a:t>Frick</a:t>
            </a:r>
            <a:r>
              <a:rPr lang="cs-CZ" dirty="0" smtClean="0"/>
              <a:t>, </a:t>
            </a:r>
            <a:r>
              <a:rPr lang="cs-CZ" dirty="0" err="1" smtClean="0"/>
              <a:t>Clément</a:t>
            </a:r>
            <a:r>
              <a:rPr lang="cs-CZ" dirty="0" smtClean="0"/>
              <a:t> &amp; Gruber, 2017).</a:t>
            </a:r>
          </a:p>
          <a:p>
            <a:r>
              <a:rPr lang="cs-CZ" dirty="0" smtClean="0"/>
              <a:t>Ačkoli děti jsou schopny rozeznat zbytečnost akcí, mají za to, že to tak měly udělat (sociální konformita?).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Overimitation</a:t>
            </a:r>
            <a:r>
              <a:rPr lang="cs-CZ" dirty="0" smtClean="0"/>
              <a:t> u ostatních primátů?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https://www.youtube.com/watch?v=4emBVWQmGos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U ostatních primátů (</a:t>
            </a:r>
            <a:r>
              <a:rPr lang="cs-CZ" dirty="0" err="1" smtClean="0"/>
              <a:t>bonobo</a:t>
            </a:r>
            <a:r>
              <a:rPr lang="cs-CZ" dirty="0" smtClean="0"/>
              <a:t>) ani jiných tvorů (pes, holub) nedochází k </a:t>
            </a:r>
            <a:r>
              <a:rPr lang="cs-CZ" dirty="0" err="1" smtClean="0"/>
              <a:t>overimitation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err="1" smtClean="0"/>
              <a:t>Bonobové</a:t>
            </a:r>
            <a:r>
              <a:rPr lang="cs-CZ" dirty="0" smtClean="0"/>
              <a:t> imitují, ale pouze akce nezbytné k získání potravy.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Jsou tedy primáti mazanější než lidé?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1292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u lidí dochází k </a:t>
            </a:r>
            <a:r>
              <a:rPr lang="cs-CZ" dirty="0" err="1" smtClean="0"/>
              <a:t>overimitation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sociálním učení nejde tolik o to „proč“, ale „jak“.</a:t>
            </a:r>
          </a:p>
          <a:p>
            <a:r>
              <a:rPr lang="cs-CZ" dirty="0" smtClean="0"/>
              <a:t>Celá kultura je o tom dělat věci rituálním způsobem.</a:t>
            </a:r>
          </a:p>
          <a:p>
            <a:r>
              <a:rPr lang="cs-CZ" dirty="0" smtClean="0"/>
              <a:t>Role sociální konformity.</a:t>
            </a:r>
          </a:p>
          <a:p>
            <a:r>
              <a:rPr lang="cs-CZ" dirty="0" smtClean="0"/>
              <a:t>Člověk je jediný tvor, který umí napodobovat věci (tvory, jevy) ve svém okolí.</a:t>
            </a:r>
          </a:p>
          <a:p>
            <a:r>
              <a:rPr lang="cs-CZ" dirty="0" smtClean="0"/>
              <a:t>Pravděpodobně tato schopnost pomáhá při učení se řeči.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1618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</a:t>
            </a:r>
            <a:r>
              <a:rPr lang="cs-CZ" sz="3200" dirty="0" err="1"/>
              <a:t>šimpanzice</a:t>
            </a:r>
            <a:r>
              <a:rPr lang="cs-CZ" sz="3200" dirty="0"/>
              <a:t> </a:t>
            </a:r>
            <a:r>
              <a:rPr lang="cs-CZ" sz="3200" dirty="0" err="1"/>
              <a:t>Washoe</a:t>
            </a:r>
            <a:r>
              <a:rPr lang="cs-CZ" sz="3200" dirty="0"/>
              <a:t>)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</a:t>
            </a:r>
            <a:r>
              <a:rPr lang="cs-CZ" sz="3200" dirty="0" err="1"/>
              <a:t>pr</a:t>
            </a:r>
            <a:r>
              <a:rPr lang="cs-CZ" sz="3200" dirty="0"/>
              <a:t>. id.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707416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(</a:t>
            </a:r>
            <a:r>
              <a:rPr lang="cs-CZ" dirty="0" err="1"/>
              <a:t>mimogenetické</a:t>
            </a:r>
            <a:r>
              <a:rPr lang="cs-CZ"/>
              <a:t>) </a:t>
            </a:r>
            <a:r>
              <a:rPr lang="cs-CZ" dirty="0"/>
              <a:t>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4610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Znalost sociální psychologie je pro učitele klíčová: </a:t>
            </a:r>
            <a:r>
              <a:rPr lang="cs-CZ" b="1" dirty="0"/>
              <a:t>musí</a:t>
            </a:r>
            <a:r>
              <a:rPr lang="cs-CZ" dirty="0"/>
              <a:t> rozumět sobě a </a:t>
            </a:r>
            <a:r>
              <a:rPr lang="cs-CZ" b="1" dirty="0"/>
              <a:t>musí</a:t>
            </a:r>
            <a:r>
              <a:rPr lang="cs-CZ" dirty="0"/>
              <a:t> rozumět druhým (žákům).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Psychologie člověka by pro moderního učitele měla být základem, ze kterého dále uvažuje všechny ostatní kroky vzdělávacího procesu: pedagogiku, didaktiku, vlastní obor.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47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12951</TotalTime>
  <Words>4494</Words>
  <Application>Microsoft Office PowerPoint</Application>
  <PresentationFormat>Předvádění na obrazovce (4:3)</PresentationFormat>
  <Paragraphs>355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3" baseType="lpstr">
      <vt:lpstr>Arial</vt:lpstr>
      <vt:lpstr>Corbel</vt:lpstr>
      <vt:lpstr>Wingdings</vt:lpstr>
      <vt:lpstr>Wingdings 2</vt:lpstr>
      <vt:lpstr>Wingdings 3</vt:lpstr>
      <vt:lpstr>Modul</vt:lpstr>
      <vt:lpstr>Sociální psychologie 1 Socializace</vt:lpstr>
      <vt:lpstr>Erasmus +  zahraniční studium</vt:lpstr>
      <vt:lpstr>Podmínky ukončení:</vt:lpstr>
      <vt:lpstr>Doporučená studijní literatura:</vt:lpstr>
      <vt:lpstr>Doporučená studijní literatura:</vt:lpstr>
      <vt:lpstr>Prezentace aplikace PowerPoint</vt:lpstr>
      <vt:lpstr>Prezentace aplikace PowerPoint</vt:lpstr>
      <vt:lpstr>Prezentace aplikace PowerPoint</vt:lpstr>
      <vt:lpstr>Prezentace aplikace PowerPoint</vt:lpstr>
      <vt:lpstr>Učitel a sociální psychologie</vt:lpstr>
      <vt:lpstr>Úvaha nad změnami žáků</vt:lpstr>
      <vt:lpstr>Definice sociální psychologie</vt:lpstr>
      <vt:lpstr>Definice</vt:lpstr>
      <vt:lpstr>Sylabus přednášek </vt:lpstr>
      <vt:lpstr>1. SOCIALIZACE</vt:lpstr>
      <vt:lpstr>Co se dozvíte?</vt:lpstr>
      <vt:lpstr>Socializace člověka</vt:lpstr>
      <vt:lpstr>Prezentace aplikace PowerPoint</vt:lpstr>
      <vt:lpstr>Vývojové vlivy</vt:lpstr>
      <vt:lpstr>Model socializace  v mezikulturní psychologii</vt:lpstr>
      <vt:lpstr>Prezentace aplikace PowerPoint</vt:lpstr>
      <vt:lpstr>Evoluce sociálnosti</vt:lpstr>
      <vt:lpstr>Evoluce sociálnosti</vt:lpstr>
      <vt:lpstr>Rozdíly mezi člověkem a ostatními primáty</vt:lpstr>
      <vt:lpstr>Prezentace aplikace PowerPoint</vt:lpstr>
      <vt:lpstr>Lidský mozek – proč je tak velký?</vt:lpstr>
      <vt:lpstr>Sociální mozek 1</vt:lpstr>
      <vt:lpstr>Sociální mozek 1 </vt:lpstr>
      <vt:lpstr>Prezentace aplikace PowerPoint</vt:lpstr>
      <vt:lpstr>Sociální mozek 2 </vt:lpstr>
      <vt:lpstr>Rozdíly mezi člověkem a šimpanzi (dle Matsuzawa, 2012)</vt:lpstr>
      <vt:lpstr>Rozdíly mezi člověkem a šimpanzi </vt:lpstr>
      <vt:lpstr>Rozdíly mezi člověkem a šimpanzi </vt:lpstr>
      <vt:lpstr>Evoluce lidského uspořádání rodiny</vt:lpstr>
      <vt:lpstr>Rozdíly mezi člověkem a ostatními primáty</vt:lpstr>
      <vt:lpstr>Prezentace aplikace PowerPoint</vt:lpstr>
      <vt:lpstr>Schopnost učit se u člověka</vt:lpstr>
      <vt:lpstr>Rozdíly mezi člověkem a šimpanzi </vt:lpstr>
      <vt:lpstr>Prezentace aplikace PowerPoint</vt:lpstr>
      <vt:lpstr>Rozdíly mezi člověkem a šimpanzi </vt:lpstr>
      <vt:lpstr>Prezentace aplikace PowerPoint</vt:lpstr>
      <vt:lpstr>Prezentace aplikace PowerPoint</vt:lpstr>
      <vt:lpstr>Rozdíly mezi člověkem a šimpanzi </vt:lpstr>
      <vt:lpstr>Prezentace aplikace PowerPoint</vt:lpstr>
      <vt:lpstr>Prezentace aplikace PowerPoint</vt:lpstr>
      <vt:lpstr>Socializace</vt:lpstr>
      <vt:lpstr>Aktéři socializace</vt:lpstr>
      <vt:lpstr>Prezentace aplikace PowerPoint</vt:lpstr>
      <vt:lpstr>Vliv genů a prostředí</vt:lpstr>
      <vt:lpstr>Prezentace aplikace PowerPoint</vt:lpstr>
      <vt:lpstr>Socializace</vt:lpstr>
      <vt:lpstr>Sociálnost lidského vývoje</vt:lpstr>
      <vt:lpstr>Kanály socializace</vt:lpstr>
      <vt:lpstr>Prezentace aplikace PowerPoint</vt:lpstr>
      <vt:lpstr>Druhy (sociálního) učení</vt:lpstr>
      <vt:lpstr>1. Asociativní učení</vt:lpstr>
      <vt:lpstr>1.1 Klasické podmiňování</vt:lpstr>
      <vt:lpstr>Prezentace aplikace PowerPoint</vt:lpstr>
      <vt:lpstr>1.2 Operantní podmiňování</vt:lpstr>
      <vt:lpstr>1.2 Operantní podmiňování</vt:lpstr>
      <vt:lpstr>1.2 Operantní podmiňování</vt:lpstr>
      <vt:lpstr>1.2 Operantní podmiňování</vt:lpstr>
      <vt:lpstr>Behaviorismus</vt:lpstr>
      <vt:lpstr>Edward Thorndike  (1874-1949) </vt:lpstr>
      <vt:lpstr>Burrhus F. Skinner (1904 – 1990)</vt:lpstr>
      <vt:lpstr>Prezentace aplikace PowerPoint</vt:lpstr>
      <vt:lpstr>Co je špatně s behaviorismem?</vt:lpstr>
      <vt:lpstr>Co je špatně s behaviorismem? </vt:lpstr>
      <vt:lpstr>Další typy učení</vt:lpstr>
      <vt:lpstr>Sociální učení</vt:lpstr>
      <vt:lpstr>3. Imitace</vt:lpstr>
      <vt:lpstr>Prezentace aplikace PowerPoint</vt:lpstr>
      <vt:lpstr>Prezentace aplikace PowerPoint</vt:lpstr>
      <vt:lpstr>Social learning theory teorie sociálního (observačního) učení</vt:lpstr>
      <vt:lpstr>A. Bandura – Bobo doll experiment</vt:lpstr>
      <vt:lpstr>Prezentace aplikace PowerPoint</vt:lpstr>
      <vt:lpstr>A. Bandura – Bobo doll experiment</vt:lpstr>
      <vt:lpstr>Prezentace aplikace PowerPoint</vt:lpstr>
      <vt:lpstr>Prezentace aplikace PowerPoint</vt:lpstr>
      <vt:lpstr>Prezentace aplikace PowerPoint</vt:lpstr>
      <vt:lpstr>Overimitation u člověka!</vt:lpstr>
      <vt:lpstr>Overimitation </vt:lpstr>
      <vt:lpstr>Overimitation u ostatních primátů?</vt:lpstr>
      <vt:lpstr>Proč u lidí dochází k overimitation?</vt:lpstr>
      <vt:lpstr>4. Identifikace  (pojem z psychoanalýzy)</vt:lpstr>
      <vt:lpstr>Prezentace aplikace PowerPoint</vt:lpstr>
      <vt:lpstr>Druhy pamětí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246</cp:revision>
  <dcterms:created xsi:type="dcterms:W3CDTF">2015-10-20T07:43:33Z</dcterms:created>
  <dcterms:modified xsi:type="dcterms:W3CDTF">2019-05-07T12:34:05Z</dcterms:modified>
</cp:coreProperties>
</file>