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97" r:id="rId3"/>
    <p:sldId id="298" r:id="rId4"/>
    <p:sldId id="293" r:id="rId5"/>
    <p:sldId id="294" r:id="rId6"/>
    <p:sldId id="295" r:id="rId7"/>
    <p:sldId id="296" r:id="rId8"/>
    <p:sldId id="299" r:id="rId9"/>
    <p:sldId id="300" r:id="rId10"/>
    <p:sldId id="301" r:id="rId11"/>
    <p:sldId id="302" r:id="rId12"/>
    <p:sldId id="257" r:id="rId13"/>
    <p:sldId id="258" r:id="rId14"/>
    <p:sldId id="259" r:id="rId15"/>
    <p:sldId id="262" r:id="rId16"/>
    <p:sldId id="263" r:id="rId17"/>
    <p:sldId id="303" r:id="rId18"/>
    <p:sldId id="304" r:id="rId19"/>
    <p:sldId id="305" r:id="rId20"/>
    <p:sldId id="306" r:id="rId21"/>
    <p:sldId id="307" r:id="rId22"/>
    <p:sldId id="308" r:id="rId23"/>
    <p:sldId id="309"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1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F36BDF5D-BDD5-4EC2-B768-0F77E53C28C5}" type="datetimeFigureOut">
              <a:rPr lang="cs-CZ" smtClean="0"/>
              <a:t>12.02.2019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204307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36BDF5D-BDD5-4EC2-B768-0F77E53C28C5}" type="datetimeFigureOut">
              <a:rPr lang="cs-CZ" smtClean="0"/>
              <a:t>12.02.2019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250693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36BDF5D-BDD5-4EC2-B768-0F77E53C28C5}" type="datetimeFigureOut">
              <a:rPr lang="cs-CZ" smtClean="0"/>
              <a:t>12.02.2019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207722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36BDF5D-BDD5-4EC2-B768-0F77E53C28C5}" type="datetimeFigureOut">
              <a:rPr lang="cs-CZ" smtClean="0"/>
              <a:t>12.02.2019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22431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36BDF5D-BDD5-4EC2-B768-0F77E53C28C5}" type="datetimeFigureOut">
              <a:rPr lang="cs-CZ" smtClean="0"/>
              <a:t>12.02.2019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305717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36BDF5D-BDD5-4EC2-B768-0F77E53C28C5}" type="datetimeFigureOut">
              <a:rPr lang="cs-CZ" smtClean="0"/>
              <a:t>12.02.2019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406931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36BDF5D-BDD5-4EC2-B768-0F77E53C28C5}" type="datetimeFigureOut">
              <a:rPr lang="cs-CZ" smtClean="0"/>
              <a:t>12.02.2019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3746867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36BDF5D-BDD5-4EC2-B768-0F77E53C28C5}" type="datetimeFigureOut">
              <a:rPr lang="cs-CZ" smtClean="0"/>
              <a:t>12.02.2019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169998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DF5D-BDD5-4EC2-B768-0F77E53C28C5}" type="datetimeFigureOut">
              <a:rPr lang="cs-CZ" smtClean="0"/>
              <a:t>12.02.2019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70156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36BDF5D-BDD5-4EC2-B768-0F77E53C28C5}" type="datetimeFigureOut">
              <a:rPr lang="cs-CZ" smtClean="0"/>
              <a:t>12.02.2019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27290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36BDF5D-BDD5-4EC2-B768-0F77E53C28C5}" type="datetimeFigureOut">
              <a:rPr lang="cs-CZ" smtClean="0"/>
              <a:t>12.02.2019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262592-42CA-4BB3-B209-73546F0A3D42}" type="slidenum">
              <a:rPr lang="cs-CZ" smtClean="0"/>
              <a:t>‹#›</a:t>
            </a:fld>
            <a:endParaRPr lang="cs-CZ"/>
          </a:p>
        </p:txBody>
      </p:sp>
    </p:spTree>
    <p:extLst>
      <p:ext uri="{BB962C8B-B14F-4D97-AF65-F5344CB8AC3E}">
        <p14:creationId xmlns:p14="http://schemas.microsoft.com/office/powerpoint/2010/main" val="420967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BDF5D-BDD5-4EC2-B768-0F77E53C28C5}" type="datetimeFigureOut">
              <a:rPr lang="cs-CZ" smtClean="0"/>
              <a:t>12.02.2019</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62592-42CA-4BB3-B209-73546F0A3D42}" type="slidenum">
              <a:rPr lang="cs-CZ" smtClean="0"/>
              <a:t>‹#›</a:t>
            </a:fld>
            <a:endParaRPr lang="cs-CZ"/>
          </a:p>
        </p:txBody>
      </p:sp>
    </p:spTree>
    <p:extLst>
      <p:ext uri="{BB962C8B-B14F-4D97-AF65-F5344CB8AC3E}">
        <p14:creationId xmlns:p14="http://schemas.microsoft.com/office/powerpoint/2010/main" val="375459765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Sociální psychologie 3</a:t>
            </a:r>
            <a:br>
              <a:rPr lang="cs-CZ" dirty="0" smtClean="0"/>
            </a:br>
            <a:r>
              <a:rPr lang="cs-CZ" sz="4000" dirty="0" smtClean="0"/>
              <a:t>Evoluce </a:t>
            </a:r>
            <a:r>
              <a:rPr lang="cs-CZ" sz="4000" smtClean="0"/>
              <a:t>lidské kognice</a:t>
            </a:r>
            <a:endParaRPr lang="cs-CZ" dirty="0"/>
          </a:p>
        </p:txBody>
      </p:sp>
      <p:sp>
        <p:nvSpPr>
          <p:cNvPr id="3" name="Podnadpis 2"/>
          <p:cNvSpPr>
            <a:spLocks noGrp="1"/>
          </p:cNvSpPr>
          <p:nvPr>
            <p:ph type="subTitle" idx="1"/>
          </p:nvPr>
        </p:nvSpPr>
        <p:spPr/>
        <p:txBody>
          <a:bodyPr/>
          <a:lstStyle/>
          <a:p>
            <a:r>
              <a:rPr lang="cs-CZ" dirty="0" smtClean="0"/>
              <a:t>Jan Krása</a:t>
            </a:r>
          </a:p>
          <a:p>
            <a:pPr lvl="0">
              <a:spcBef>
                <a:spcPct val="20000"/>
              </a:spcBef>
              <a:buClr>
                <a:schemeClr val="tx1">
                  <a:shade val="95000"/>
                </a:schemeClr>
              </a:buClr>
              <a:buSzPct val="65000"/>
              <a:defRPr/>
            </a:pPr>
            <a:r>
              <a:rPr lang="cs-CZ" dirty="0"/>
              <a:t>Katedra psychologie, Pedagogická fakulta, MU</a:t>
            </a:r>
          </a:p>
        </p:txBody>
      </p:sp>
    </p:spTree>
    <p:extLst>
      <p:ext uri="{BB962C8B-B14F-4D97-AF65-F5344CB8AC3E}">
        <p14:creationId xmlns:p14="http://schemas.microsoft.com/office/powerpoint/2010/main" val="1057365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Bad</a:t>
            </a:r>
            <a:r>
              <a:rPr lang="cs-CZ" dirty="0" smtClean="0"/>
              <a:t> design - sítnice …</a:t>
            </a:r>
            <a:endParaRPr lang="cs-CZ" dirty="0"/>
          </a:p>
        </p:txBody>
      </p:sp>
      <p:grpSp>
        <p:nvGrpSpPr>
          <p:cNvPr id="5" name="Skupina 4"/>
          <p:cNvGrpSpPr/>
          <p:nvPr/>
        </p:nvGrpSpPr>
        <p:grpSpPr>
          <a:xfrm>
            <a:off x="155573" y="2604077"/>
            <a:ext cx="3273427" cy="2735360"/>
            <a:chOff x="2486025" y="2516688"/>
            <a:chExt cx="4171950" cy="3130315"/>
          </a:xfrm>
        </p:grpSpPr>
        <p:pic>
          <p:nvPicPr>
            <p:cNvPr id="1026" name="Picture 2" descr="https://www.trueorigin.org/images/retfig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025" y="2516688"/>
              <a:ext cx="4171950" cy="2486026"/>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5057775" y="5277671"/>
              <a:ext cx="1600200" cy="369332"/>
            </a:xfrm>
            <a:prstGeom prst="rect">
              <a:avLst/>
            </a:prstGeom>
            <a:noFill/>
          </p:spPr>
          <p:txBody>
            <a:bodyPr wrap="square" rtlCol="0">
              <a:spAutoFit/>
            </a:bodyPr>
            <a:lstStyle/>
            <a:p>
              <a:r>
                <a:rPr lang="cs-CZ" dirty="0" smtClean="0"/>
                <a:t>obratlovci</a:t>
              </a:r>
              <a:endParaRPr lang="cs-CZ" dirty="0"/>
            </a:p>
          </p:txBody>
        </p:sp>
        <p:sp>
          <p:nvSpPr>
            <p:cNvPr id="6" name="TextovéPole 5"/>
            <p:cNvSpPr txBox="1"/>
            <p:nvPr/>
          </p:nvSpPr>
          <p:spPr>
            <a:xfrm>
              <a:off x="2920666" y="5277671"/>
              <a:ext cx="1600200" cy="369332"/>
            </a:xfrm>
            <a:prstGeom prst="rect">
              <a:avLst/>
            </a:prstGeom>
            <a:noFill/>
          </p:spPr>
          <p:txBody>
            <a:bodyPr wrap="square" rtlCol="0">
              <a:spAutoFit/>
            </a:bodyPr>
            <a:lstStyle/>
            <a:p>
              <a:r>
                <a:rPr lang="cs-CZ" dirty="0" smtClean="0"/>
                <a:t>bezobratlí</a:t>
              </a:r>
              <a:endParaRPr lang="cs-CZ" dirty="0"/>
            </a:p>
          </p:txBody>
        </p:sp>
      </p:grpSp>
      <p:pic>
        <p:nvPicPr>
          <p:cNvPr id="1030" name="Picture 6" descr="VÃ½sledek obrÃ¡zku pro layers of reti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071519"/>
            <a:ext cx="5715000" cy="380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905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Bad</a:t>
            </a:r>
            <a:r>
              <a:rPr lang="cs-CZ" dirty="0"/>
              <a:t> design - </a:t>
            </a:r>
            <a:r>
              <a:rPr lang="cs-CZ" dirty="0" smtClean="0"/>
              <a:t>páteř</a:t>
            </a:r>
            <a:endParaRPr lang="cs-CZ" dirty="0"/>
          </a:p>
        </p:txBody>
      </p:sp>
      <p:sp>
        <p:nvSpPr>
          <p:cNvPr id="3" name="Zástupný symbol pro obsah 2"/>
          <p:cNvSpPr>
            <a:spLocks noGrp="1"/>
          </p:cNvSpPr>
          <p:nvPr>
            <p:ph idx="1"/>
          </p:nvPr>
        </p:nvSpPr>
        <p:spPr/>
        <p:txBody>
          <a:bodyPr/>
          <a:lstStyle/>
          <a:p>
            <a:endParaRPr lang="cs-CZ"/>
          </a:p>
        </p:txBody>
      </p:sp>
      <p:pic>
        <p:nvPicPr>
          <p:cNvPr id="2050" name="Picture 2" descr="SouvisejÃ­cÃ­ obrÃ¡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328110"/>
            <a:ext cx="3886200" cy="30956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VÃ½sledek obrÃ¡zku pro pÃ¡teÅ"/>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704891" y="1542407"/>
            <a:ext cx="6822742" cy="3257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221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50" y="1431758"/>
            <a:ext cx="7886700" cy="4745205"/>
          </a:xfrm>
        </p:spPr>
        <p:txBody>
          <a:bodyPr/>
          <a:lstStyle/>
          <a:p>
            <a:r>
              <a:rPr lang="cs-CZ" dirty="0" smtClean="0"/>
              <a:t>Náš nervový systém začal vznikat před 550 </a:t>
            </a:r>
            <a:r>
              <a:rPr lang="cs-CZ" dirty="0" err="1" smtClean="0"/>
              <a:t>Ma</a:t>
            </a:r>
            <a:r>
              <a:rPr lang="cs-CZ" dirty="0" smtClean="0"/>
              <a:t>, v Prvohorách, když se objevili první strunatci.</a:t>
            </a:r>
          </a:p>
          <a:p>
            <a:r>
              <a:rPr lang="cs-CZ" dirty="0" smtClean="0"/>
              <a:t>Náš (savčí) limbický systém (který „vytváří“ naše emoce a slouží i pracovní paměti) vzniknul během Druhohor, před 1</a:t>
            </a:r>
            <a:r>
              <a:rPr lang="en-US" dirty="0" smtClean="0"/>
              <a:t>60</a:t>
            </a:r>
            <a:r>
              <a:rPr lang="cs-CZ" dirty="0" smtClean="0"/>
              <a:t> </a:t>
            </a:r>
            <a:r>
              <a:rPr lang="cs-CZ" dirty="0" err="1" smtClean="0"/>
              <a:t>Ma</a:t>
            </a:r>
            <a:r>
              <a:rPr lang="en-US" dirty="0" smtClean="0"/>
              <a:t>.</a:t>
            </a:r>
            <a:endParaRPr lang="en-US" dirty="0"/>
          </a:p>
        </p:txBody>
      </p:sp>
      <p:pic>
        <p:nvPicPr>
          <p:cNvPr id="2050" name="Picture 2" descr="VÃ½sledek obrÃ¡zku pro jurama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0534" y="3547283"/>
            <a:ext cx="3963569" cy="2941385"/>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1"/>
          <p:cNvSpPr>
            <a:spLocks noGrp="1"/>
          </p:cNvSpPr>
          <p:nvPr>
            <p:ph type="title"/>
          </p:nvPr>
        </p:nvSpPr>
        <p:spPr>
          <a:xfrm>
            <a:off x="628650" y="208716"/>
            <a:ext cx="7886700" cy="1325563"/>
          </a:xfrm>
        </p:spPr>
        <p:txBody>
          <a:bodyPr>
            <a:normAutofit/>
          </a:bodyPr>
          <a:lstStyle/>
          <a:p>
            <a:pPr algn="ctr"/>
            <a:r>
              <a:rPr lang="cs-CZ" sz="4000" dirty="0" smtClean="0"/>
              <a:t>Kognitivní systém – nervový systém</a:t>
            </a:r>
            <a:endParaRPr lang="cs-CZ" sz="4000" dirty="0"/>
          </a:p>
        </p:txBody>
      </p:sp>
      <p:sp>
        <p:nvSpPr>
          <p:cNvPr id="2" name="TextovéPole 1"/>
          <p:cNvSpPr txBox="1"/>
          <p:nvPr/>
        </p:nvSpPr>
        <p:spPr>
          <a:xfrm>
            <a:off x="3857625" y="6488668"/>
            <a:ext cx="1428750" cy="369332"/>
          </a:xfrm>
          <a:prstGeom prst="rect">
            <a:avLst/>
          </a:prstGeom>
          <a:noFill/>
        </p:spPr>
        <p:txBody>
          <a:bodyPr wrap="square" rtlCol="0">
            <a:spAutoFit/>
          </a:bodyPr>
          <a:lstStyle/>
          <a:p>
            <a:r>
              <a:rPr lang="cs-CZ" dirty="0" err="1" smtClean="0"/>
              <a:t>Juramaia</a:t>
            </a:r>
            <a:r>
              <a:rPr lang="cs-CZ" dirty="0" smtClean="0"/>
              <a:t> </a:t>
            </a:r>
            <a:r>
              <a:rPr lang="cs-CZ" dirty="0" err="1" smtClean="0"/>
              <a:t>sp</a:t>
            </a:r>
            <a:r>
              <a:rPr lang="cs-CZ" dirty="0" smtClean="0"/>
              <a:t>.</a:t>
            </a:r>
            <a:endParaRPr lang="cs-CZ" dirty="0"/>
          </a:p>
        </p:txBody>
      </p:sp>
    </p:spTree>
    <p:extLst>
      <p:ext uri="{BB962C8B-B14F-4D97-AF65-F5344CB8AC3E}">
        <p14:creationId xmlns:p14="http://schemas.microsoft.com/office/powerpoint/2010/main" val="4096387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Kognitivní </a:t>
            </a:r>
            <a:r>
              <a:rPr lang="cs-CZ" dirty="0" smtClean="0"/>
              <a:t>systém člověka</a:t>
            </a:r>
            <a:endParaRPr lang="cs-CZ" dirty="0"/>
          </a:p>
        </p:txBody>
      </p:sp>
      <p:sp>
        <p:nvSpPr>
          <p:cNvPr id="3" name="Zástupný symbol pro obsah 2"/>
          <p:cNvSpPr>
            <a:spLocks noGrp="1"/>
          </p:cNvSpPr>
          <p:nvPr>
            <p:ph idx="1"/>
          </p:nvPr>
        </p:nvSpPr>
        <p:spPr/>
        <p:txBody>
          <a:bodyPr/>
          <a:lstStyle/>
          <a:p>
            <a:r>
              <a:rPr lang="cs-CZ" dirty="0" smtClean="0"/>
              <a:t>Další kognitivní moduly se vyvinuly později.</a:t>
            </a:r>
            <a:endParaRPr lang="en-US" dirty="0" smtClean="0"/>
          </a:p>
          <a:p>
            <a:r>
              <a:rPr lang="cs-CZ" dirty="0"/>
              <a:t>Některé kognitivní moduly </a:t>
            </a:r>
            <a:r>
              <a:rPr lang="cs-CZ" dirty="0" smtClean="0"/>
              <a:t>se vyvinuly nedávno </a:t>
            </a:r>
            <a:r>
              <a:rPr lang="en-US" dirty="0" smtClean="0"/>
              <a:t>(</a:t>
            </a:r>
            <a:r>
              <a:rPr lang="cs-CZ" dirty="0" smtClean="0"/>
              <a:t>čtení, psaní, počítání, řízení auta atd.</a:t>
            </a:r>
            <a:r>
              <a:rPr lang="en-US" dirty="0" smtClean="0"/>
              <a:t>).</a:t>
            </a:r>
            <a:endParaRPr lang="cs-CZ" dirty="0" smtClean="0"/>
          </a:p>
          <a:p>
            <a:pPr marL="0" indent="0">
              <a:buNone/>
            </a:pPr>
            <a:endParaRPr lang="cs-CZ" dirty="0" smtClean="0"/>
          </a:p>
          <a:p>
            <a:pPr marL="0" indent="0">
              <a:buNone/>
            </a:pPr>
            <a:r>
              <a:rPr lang="cs-CZ" dirty="0" smtClean="0"/>
              <a:t>Lze oddělit:</a:t>
            </a:r>
          </a:p>
          <a:p>
            <a:r>
              <a:rPr lang="cs-CZ" b="1" dirty="0" smtClean="0"/>
              <a:t>Přirozené</a:t>
            </a:r>
            <a:r>
              <a:rPr lang="cs-CZ" dirty="0" smtClean="0"/>
              <a:t> kognitivní moduly</a:t>
            </a:r>
          </a:p>
          <a:p>
            <a:r>
              <a:rPr lang="cs-CZ" b="1" dirty="0" smtClean="0"/>
              <a:t>Kulturní</a:t>
            </a:r>
            <a:r>
              <a:rPr lang="cs-CZ" dirty="0" smtClean="0"/>
              <a:t> kognitivní moduly</a:t>
            </a:r>
            <a:endParaRPr lang="en-US" dirty="0"/>
          </a:p>
        </p:txBody>
      </p:sp>
    </p:spTree>
    <p:extLst>
      <p:ext uri="{BB962C8B-B14F-4D97-AF65-F5344CB8AC3E}">
        <p14:creationId xmlns:p14="http://schemas.microsoft.com/office/powerpoint/2010/main" val="2566921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buNone/>
            </a:pPr>
            <a:r>
              <a:rPr lang="cs-CZ" dirty="0" smtClean="0"/>
              <a:t>Přirozené </a:t>
            </a:r>
            <a:r>
              <a:rPr lang="cs-CZ" dirty="0" err="1" smtClean="0"/>
              <a:t>kogn</a:t>
            </a:r>
            <a:r>
              <a:rPr lang="cs-CZ" dirty="0" smtClean="0"/>
              <a:t>. moduly jsou adaptací na planetární prostředí: </a:t>
            </a:r>
          </a:p>
          <a:p>
            <a:pPr marL="0" indent="0">
              <a:buNone/>
            </a:pPr>
            <a:r>
              <a:rPr lang="cs-CZ" dirty="0" smtClean="0"/>
              <a:t>cirkadiální rytmus (spánek &amp; bdění) je adaptací na rotaci Země (den a noc); naše smysly jsou adaptovány na </a:t>
            </a:r>
            <a:r>
              <a:rPr lang="cs-CZ" b="1" dirty="0" smtClean="0"/>
              <a:t>atmosférické podmínky </a:t>
            </a:r>
            <a:r>
              <a:rPr lang="cs-CZ" dirty="0" smtClean="0"/>
              <a:t>na povrchu Země; emoce jsou adaptací na základní situace atd.</a:t>
            </a:r>
            <a:endParaRPr lang="en-US" dirty="0" smtClean="0"/>
          </a:p>
          <a:p>
            <a:pPr marL="0" indent="0">
              <a:buNone/>
            </a:pPr>
            <a:endParaRPr lang="en-US" dirty="0" smtClean="0"/>
          </a:p>
          <a:p>
            <a:pPr marL="0" indent="0">
              <a:buNone/>
            </a:pPr>
            <a:r>
              <a:rPr lang="cs-CZ" dirty="0" smtClean="0"/>
              <a:t>Máme celou řadu kognitivních modulů, které se vztahují k </a:t>
            </a:r>
            <a:r>
              <a:rPr lang="cs-CZ" b="1" dirty="0" smtClean="0"/>
              <a:t>sociálnímu prostředí </a:t>
            </a:r>
            <a:r>
              <a:rPr lang="en-US" dirty="0" smtClean="0"/>
              <a:t>(</a:t>
            </a:r>
            <a:r>
              <a:rPr lang="cs-CZ" dirty="0" err="1" smtClean="0"/>
              <a:t>soc</a:t>
            </a:r>
            <a:r>
              <a:rPr lang="en-US" dirty="0" err="1" smtClean="0"/>
              <a:t>i</a:t>
            </a:r>
            <a:r>
              <a:rPr lang="cs-CZ" dirty="0" err="1" smtClean="0"/>
              <a:t>ální</a:t>
            </a:r>
            <a:r>
              <a:rPr lang="en-US" dirty="0" smtClean="0"/>
              <a:t> </a:t>
            </a:r>
            <a:r>
              <a:rPr lang="cs-CZ" dirty="0" smtClean="0"/>
              <a:t>konformita</a:t>
            </a:r>
            <a:r>
              <a:rPr lang="en-US" dirty="0" smtClean="0"/>
              <a:t>,</a:t>
            </a:r>
            <a:r>
              <a:rPr lang="cs-CZ" dirty="0" smtClean="0"/>
              <a:t> koheze, </a:t>
            </a:r>
            <a:r>
              <a:rPr lang="cs-CZ" dirty="0" err="1" smtClean="0"/>
              <a:t>předverbální</a:t>
            </a:r>
            <a:r>
              <a:rPr lang="cs-CZ" dirty="0" smtClean="0"/>
              <a:t> komunikační schopnosti atd.)</a:t>
            </a:r>
            <a:r>
              <a:rPr lang="en-US" dirty="0" smtClean="0"/>
              <a:t>.</a:t>
            </a:r>
          </a:p>
        </p:txBody>
      </p:sp>
    </p:spTree>
    <p:extLst>
      <p:ext uri="{BB962C8B-B14F-4D97-AF65-F5344CB8AC3E}">
        <p14:creationId xmlns:p14="http://schemas.microsoft.com/office/powerpoint/2010/main" val="432005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Shape 1"/>
          <p:cNvSpPr txBox="1"/>
          <p:nvPr/>
        </p:nvSpPr>
        <p:spPr>
          <a:xfrm>
            <a:off x="457200" y="155520"/>
            <a:ext cx="8229240" cy="1252440"/>
          </a:xfrm>
          <a:prstGeom prst="rect">
            <a:avLst/>
          </a:prstGeom>
          <a:noFill/>
          <a:ln>
            <a:noFill/>
          </a:ln>
        </p:spPr>
        <p:txBody>
          <a:bodyPr tIns="45000" rIns="45720" bIns="45000" anchor="ctr"/>
          <a:lstStyle/>
          <a:p>
            <a:pPr>
              <a:lnSpc>
                <a:spcPct val="100000"/>
              </a:lnSpc>
            </a:pPr>
            <a:r>
              <a:rPr lang="cs-CZ" sz="4500" b="1" spc="-1" dirty="0" smtClean="0">
                <a:solidFill>
                  <a:srgbClr val="F0AD00"/>
                </a:solidFill>
                <a:uFill>
                  <a:solidFill>
                    <a:srgbClr val="FFFFFF"/>
                  </a:solidFill>
                </a:uFill>
                <a:latin typeface="Corbel"/>
              </a:rPr>
              <a:t>Sociální adaptace/moduly?</a:t>
            </a:r>
            <a:endParaRPr lang="cs-CZ" sz="1800" b="0" strike="noStrike" spc="-1" dirty="0">
              <a:solidFill>
                <a:srgbClr val="000000"/>
              </a:solidFill>
              <a:uFill>
                <a:solidFill>
                  <a:srgbClr val="FFFFFF"/>
                </a:solidFill>
              </a:uFill>
              <a:latin typeface="Corbel"/>
            </a:endParaRPr>
          </a:p>
        </p:txBody>
      </p:sp>
      <p:sp>
        <p:nvSpPr>
          <p:cNvPr id="108" name="TextShape 2"/>
          <p:cNvSpPr txBox="1"/>
          <p:nvPr/>
        </p:nvSpPr>
        <p:spPr>
          <a:xfrm>
            <a:off x="457200" y="1628800"/>
            <a:ext cx="8229240" cy="4625280"/>
          </a:xfrm>
          <a:prstGeom prst="rect">
            <a:avLst/>
          </a:prstGeom>
          <a:noFill/>
          <a:ln>
            <a:noFill/>
          </a:ln>
        </p:spPr>
        <p:txBody>
          <a:bodyPr lIns="54720" tIns="91440" rIns="90000" bIns="45000"/>
          <a:lstStyle/>
          <a:p>
            <a:pPr>
              <a:spcBef>
                <a:spcPct val="20000"/>
              </a:spcBef>
              <a:defRPr/>
            </a:pPr>
            <a:r>
              <a:rPr lang="cs-CZ" sz="2800" spc="-1" dirty="0" smtClean="0">
                <a:solidFill>
                  <a:srgbClr val="000000"/>
                </a:solidFill>
                <a:uFill>
                  <a:solidFill>
                    <a:srgbClr val="FFFFFF"/>
                  </a:solidFill>
                </a:uFill>
                <a:latin typeface="Corbel"/>
              </a:rPr>
              <a:t>Pro </a:t>
            </a:r>
            <a:r>
              <a:rPr lang="cs-CZ" sz="2800" spc="-1" dirty="0">
                <a:solidFill>
                  <a:srgbClr val="000000"/>
                </a:solidFill>
                <a:uFill>
                  <a:solidFill>
                    <a:srgbClr val="FFFFFF"/>
                  </a:solidFill>
                </a:uFill>
                <a:latin typeface="Corbel"/>
              </a:rPr>
              <a:t>sociální život máme </a:t>
            </a:r>
            <a:r>
              <a:rPr lang="cs-CZ" sz="2800" spc="-1" dirty="0" smtClean="0">
                <a:solidFill>
                  <a:srgbClr val="000000"/>
                </a:solidFill>
                <a:uFill>
                  <a:solidFill>
                    <a:srgbClr val="FFFFFF"/>
                  </a:solidFill>
                </a:uFill>
                <a:latin typeface="Corbel"/>
              </a:rPr>
              <a:t>celou řadu </a:t>
            </a:r>
            <a:r>
              <a:rPr lang="cs-CZ" sz="2800" b="1" spc="-1" dirty="0" smtClean="0">
                <a:solidFill>
                  <a:srgbClr val="000000"/>
                </a:solidFill>
                <a:uFill>
                  <a:solidFill>
                    <a:srgbClr val="FFFFFF"/>
                  </a:solidFill>
                </a:uFill>
                <a:latin typeface="Corbel"/>
              </a:rPr>
              <a:t>systém 1 modulů</a:t>
            </a:r>
            <a:r>
              <a:rPr lang="cs-CZ" sz="2800" spc="-1" dirty="0" smtClean="0">
                <a:solidFill>
                  <a:srgbClr val="000000"/>
                </a:solidFill>
                <a:uFill>
                  <a:solidFill>
                    <a:srgbClr val="FFFFFF"/>
                  </a:solidFill>
                </a:uFill>
                <a:latin typeface="Corbel"/>
              </a:rPr>
              <a:t>:</a:t>
            </a:r>
            <a:endParaRPr lang="cs-CZ" sz="2800" spc="-1" dirty="0">
              <a:solidFill>
                <a:srgbClr val="000000"/>
              </a:solidFill>
              <a:uFill>
                <a:solidFill>
                  <a:srgbClr val="FFFFFF"/>
                </a:solidFill>
              </a:uFill>
              <a:latin typeface="Corbel"/>
            </a:endParaRPr>
          </a:p>
          <a:p>
            <a:pPr marL="342900" lvl="0" indent="-342900">
              <a:spcBef>
                <a:spcPct val="20000"/>
              </a:spcBef>
              <a:buFont typeface="Arial" pitchFamily="34" charset="0"/>
              <a:buChar char="•"/>
              <a:defRPr/>
            </a:pPr>
            <a:r>
              <a:rPr lang="cs-CZ" sz="2800" dirty="0" err="1" smtClean="0">
                <a:solidFill>
                  <a:prstClr val="black"/>
                </a:solidFill>
                <a:latin typeface="Calibri"/>
              </a:rPr>
              <a:t>sch</a:t>
            </a:r>
            <a:r>
              <a:rPr lang="cs-CZ" sz="2800" dirty="0">
                <a:solidFill>
                  <a:prstClr val="black"/>
                </a:solidFill>
                <a:latin typeface="Calibri"/>
              </a:rPr>
              <a:t>. číst emoce, rozpoznat příslušníky vlastního rodu, poznat a preferovat zdravější partnery, </a:t>
            </a:r>
            <a:r>
              <a:rPr lang="cs-CZ" sz="2800" dirty="0" err="1">
                <a:solidFill>
                  <a:prstClr val="black"/>
                </a:solidFill>
                <a:latin typeface="Calibri"/>
              </a:rPr>
              <a:t>sch</a:t>
            </a:r>
            <a:r>
              <a:rPr lang="cs-CZ" sz="2800" dirty="0">
                <a:solidFill>
                  <a:prstClr val="black"/>
                </a:solidFill>
                <a:latin typeface="Calibri"/>
              </a:rPr>
              <a:t>. spolupracovat s ostatními, </a:t>
            </a:r>
            <a:r>
              <a:rPr lang="cs-CZ" sz="2800" dirty="0" err="1">
                <a:solidFill>
                  <a:prstClr val="black"/>
                </a:solidFill>
                <a:latin typeface="Calibri"/>
              </a:rPr>
              <a:t>sch</a:t>
            </a:r>
            <a:r>
              <a:rPr lang="cs-CZ" sz="2800" dirty="0">
                <a:solidFill>
                  <a:prstClr val="black"/>
                </a:solidFill>
                <a:latin typeface="Calibri"/>
              </a:rPr>
              <a:t>. podrobit se vedení, </a:t>
            </a:r>
            <a:r>
              <a:rPr lang="cs-CZ" sz="2800" dirty="0" err="1">
                <a:solidFill>
                  <a:prstClr val="black"/>
                </a:solidFill>
                <a:latin typeface="Calibri"/>
              </a:rPr>
              <a:t>sch</a:t>
            </a:r>
            <a:r>
              <a:rPr lang="cs-CZ" sz="2800" dirty="0">
                <a:solidFill>
                  <a:prstClr val="black"/>
                </a:solidFill>
                <a:latin typeface="Calibri"/>
              </a:rPr>
              <a:t>. rozpoznat faleš, </a:t>
            </a:r>
            <a:r>
              <a:rPr lang="cs-CZ" sz="2800" dirty="0" err="1">
                <a:solidFill>
                  <a:prstClr val="black"/>
                </a:solidFill>
                <a:latin typeface="Calibri"/>
              </a:rPr>
              <a:t>sch</a:t>
            </a:r>
            <a:r>
              <a:rPr lang="cs-CZ" sz="2800" dirty="0">
                <a:solidFill>
                  <a:prstClr val="black"/>
                </a:solidFill>
                <a:latin typeface="Calibri"/>
              </a:rPr>
              <a:t>. péče o </a:t>
            </a:r>
            <a:r>
              <a:rPr lang="cs-CZ" sz="2800" dirty="0" smtClean="0">
                <a:solidFill>
                  <a:prstClr val="black"/>
                </a:solidFill>
                <a:latin typeface="Calibri"/>
              </a:rPr>
              <a:t>dítě …</a:t>
            </a:r>
          </a:p>
          <a:p>
            <a:pPr lvl="0">
              <a:spcBef>
                <a:spcPct val="20000"/>
              </a:spcBef>
              <a:defRPr/>
            </a:pPr>
            <a:endParaRPr lang="cs-CZ" sz="2800" dirty="0" smtClean="0">
              <a:solidFill>
                <a:prstClr val="black"/>
              </a:solidFill>
              <a:latin typeface="Calibri"/>
            </a:endParaRPr>
          </a:p>
          <a:p>
            <a:pPr lvl="0">
              <a:spcBef>
                <a:spcPct val="20000"/>
              </a:spcBef>
              <a:defRPr/>
            </a:pPr>
            <a:r>
              <a:rPr lang="cs-CZ" sz="2800" b="1" dirty="0" smtClean="0">
                <a:solidFill>
                  <a:prstClr val="black"/>
                </a:solidFill>
                <a:latin typeface="Calibri"/>
              </a:rPr>
              <a:t>I sociální kognitivní moduly jsou přímo napojeny na náš emoční, endokrinní </a:t>
            </a:r>
            <a:r>
              <a:rPr lang="cs-CZ" sz="2800" b="1" dirty="0">
                <a:solidFill>
                  <a:prstClr val="black"/>
                </a:solidFill>
                <a:latin typeface="Calibri"/>
              </a:rPr>
              <a:t>a vegetativní </a:t>
            </a:r>
            <a:r>
              <a:rPr lang="cs-CZ" sz="2800" b="1" dirty="0" smtClean="0">
                <a:solidFill>
                  <a:prstClr val="black"/>
                </a:solidFill>
                <a:latin typeface="Calibri"/>
              </a:rPr>
              <a:t>systém!!</a:t>
            </a:r>
          </a:p>
          <a:p>
            <a:pPr lvl="0">
              <a:spcBef>
                <a:spcPct val="20000"/>
              </a:spcBef>
              <a:defRPr/>
            </a:pPr>
            <a:r>
              <a:rPr lang="cs-CZ" sz="2800" dirty="0" smtClean="0">
                <a:solidFill>
                  <a:prstClr val="black"/>
                </a:solidFill>
                <a:latin typeface="Calibri"/>
              </a:rPr>
              <a:t>Proto soc. stereotypy vzbuzují tolik emocí a lidé, kteří jim podléhají nejednají racionálně.</a:t>
            </a:r>
            <a:endParaRPr lang="cs-CZ" sz="2800" dirty="0">
              <a:solidFill>
                <a:prstClr val="black"/>
              </a:solidFill>
              <a:latin typeface="Calibri"/>
            </a:endParaRPr>
          </a:p>
        </p:txBody>
      </p:sp>
    </p:spTree>
    <p:extLst>
      <p:ext uri="{BB962C8B-B14F-4D97-AF65-F5344CB8AC3E}">
        <p14:creationId xmlns:p14="http://schemas.microsoft.com/office/powerpoint/2010/main" val="351048516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text 2"/>
          <p:cNvSpPr>
            <a:spLocks noGrp="1"/>
          </p:cNvSpPr>
          <p:nvPr>
            <p:ph idx="1"/>
          </p:nvPr>
        </p:nvSpPr>
        <p:spPr/>
        <p:txBody>
          <a:bodyPr/>
          <a:lstStyle/>
          <a:p>
            <a:endParaRPr lang="cs-CZ" dirty="0"/>
          </a:p>
        </p:txBody>
      </p:sp>
      <p:pic>
        <p:nvPicPr>
          <p:cNvPr id="4" name="Picture 2" descr="Výsledek obrázku pro paleomammalian br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233450"/>
            <a:ext cx="4176464" cy="37086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2194" y="2636912"/>
            <a:ext cx="4696716" cy="280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6413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Bad</a:t>
            </a:r>
            <a:r>
              <a:rPr lang="cs-CZ" sz="3600" dirty="0" smtClean="0"/>
              <a:t> design – paměť (dle Marcus, 2008)</a:t>
            </a:r>
            <a:endParaRPr lang="cs-CZ" sz="3600" dirty="0"/>
          </a:p>
        </p:txBody>
      </p:sp>
      <p:sp>
        <p:nvSpPr>
          <p:cNvPr id="3" name="Zástupný symbol pro obsah 2"/>
          <p:cNvSpPr>
            <a:spLocks noGrp="1"/>
          </p:cNvSpPr>
          <p:nvPr>
            <p:ph idx="1"/>
          </p:nvPr>
        </p:nvSpPr>
        <p:spPr/>
        <p:txBody>
          <a:bodyPr/>
          <a:lstStyle/>
          <a:p>
            <a:pPr marL="0" indent="0">
              <a:buNone/>
            </a:pPr>
            <a:r>
              <a:rPr lang="cs-CZ" dirty="0" err="1" smtClean="0"/>
              <a:t>Good</a:t>
            </a:r>
            <a:r>
              <a:rPr lang="cs-CZ" dirty="0" smtClean="0"/>
              <a:t> design – </a:t>
            </a:r>
            <a:r>
              <a:rPr lang="cs-CZ" i="1" dirty="0" smtClean="0"/>
              <a:t>počítačová paměť</a:t>
            </a:r>
            <a:r>
              <a:rPr lang="cs-CZ" dirty="0" smtClean="0"/>
              <a:t>, kde má každá informace spoji jedinečnou adresu. Zachování informace je 100%. Lze ji přepsat.</a:t>
            </a:r>
          </a:p>
          <a:p>
            <a:pPr marL="0" indent="0">
              <a:buNone/>
            </a:pPr>
            <a:endParaRPr lang="cs-CZ" dirty="0"/>
          </a:p>
          <a:p>
            <a:pPr marL="0" indent="0">
              <a:buNone/>
            </a:pPr>
            <a:r>
              <a:rPr lang="cs-CZ" dirty="0" smtClean="0"/>
              <a:t>Lidská paměť je </a:t>
            </a:r>
            <a:r>
              <a:rPr lang="cs-CZ" i="1" dirty="0" smtClean="0"/>
              <a:t>kontextová paměť</a:t>
            </a:r>
            <a:r>
              <a:rPr lang="cs-CZ" dirty="0" smtClean="0"/>
              <a:t>. Z paměti si vybavujeme reprezentace nikoli vyhledáním specifické adresy, kde se informace nachází, ale pomocí </a:t>
            </a:r>
            <a:r>
              <a:rPr lang="cs-CZ" i="1" dirty="0" smtClean="0"/>
              <a:t>vodítek</a:t>
            </a:r>
            <a:r>
              <a:rPr lang="cs-CZ" dirty="0" smtClean="0"/>
              <a:t> a </a:t>
            </a:r>
            <a:r>
              <a:rPr lang="cs-CZ" i="1" dirty="0" smtClean="0"/>
              <a:t>kontextu</a:t>
            </a:r>
            <a:r>
              <a:rPr lang="cs-CZ" dirty="0" smtClean="0"/>
              <a:t> (což ví každý student, který se učil třeba na maturitu nebo jiné velké zkoušky).</a:t>
            </a:r>
            <a:endParaRPr lang="cs-CZ" dirty="0"/>
          </a:p>
        </p:txBody>
      </p:sp>
    </p:spTree>
    <p:extLst>
      <p:ext uri="{BB962C8B-B14F-4D97-AF65-F5344CB8AC3E}">
        <p14:creationId xmlns:p14="http://schemas.microsoft.com/office/powerpoint/2010/main" val="53645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Používáme různorodá vodítka (</a:t>
            </a:r>
            <a:r>
              <a:rPr lang="cs-CZ" b="1" i="1" dirty="0" err="1" smtClean="0"/>
              <a:t>cues</a:t>
            </a:r>
            <a:r>
              <a:rPr lang="cs-CZ" dirty="0" smtClean="0"/>
              <a:t>), která většinou kýženou reprezentaci vybaví (</a:t>
            </a:r>
            <a:r>
              <a:rPr lang="cs-CZ" i="1" dirty="0" err="1" smtClean="0"/>
              <a:t>recall</a:t>
            </a:r>
            <a:r>
              <a:rPr lang="cs-CZ" dirty="0" smtClean="0"/>
              <a:t>). </a:t>
            </a:r>
          </a:p>
          <a:p>
            <a:pPr marL="0" indent="0">
              <a:buNone/>
            </a:pPr>
            <a:endParaRPr lang="cs-CZ" dirty="0"/>
          </a:p>
          <a:p>
            <a:pPr marL="0" indent="0">
              <a:buNone/>
            </a:pPr>
            <a:r>
              <a:rPr lang="cs-CZ" dirty="0" smtClean="0"/>
              <a:t>Např. režisér filmové série </a:t>
            </a:r>
            <a:r>
              <a:rPr lang="cs-CZ" i="1" dirty="0" smtClean="0"/>
              <a:t>Hvězdné války</a:t>
            </a:r>
            <a:r>
              <a:rPr lang="cs-CZ" dirty="0"/>
              <a:t> </a:t>
            </a:r>
            <a:r>
              <a:rPr lang="cs-CZ" dirty="0" smtClean="0"/>
              <a:t>či filmu </a:t>
            </a:r>
            <a:r>
              <a:rPr lang="cs-CZ" i="1" dirty="0" smtClean="0"/>
              <a:t>E.T. mimozemšťan</a:t>
            </a:r>
            <a:r>
              <a:rPr lang="cs-CZ" dirty="0" smtClean="0"/>
              <a:t>?</a:t>
            </a:r>
          </a:p>
          <a:p>
            <a:pPr marL="0" indent="0">
              <a:buNone/>
            </a:pPr>
            <a:r>
              <a:rPr lang="cs-CZ" dirty="0" smtClean="0"/>
              <a:t>Autorka série o </a:t>
            </a:r>
            <a:r>
              <a:rPr lang="cs-CZ" i="1" dirty="0" err="1" smtClean="0"/>
              <a:t>Harry</a:t>
            </a:r>
            <a:r>
              <a:rPr lang="cs-CZ" i="1" dirty="0" smtClean="0"/>
              <a:t> </a:t>
            </a:r>
            <a:r>
              <a:rPr lang="cs-CZ" i="1" dirty="0" err="1" smtClean="0"/>
              <a:t>Poterovi</a:t>
            </a:r>
            <a:r>
              <a:rPr lang="cs-CZ" i="1" dirty="0" smtClean="0"/>
              <a:t> </a:t>
            </a:r>
            <a:r>
              <a:rPr lang="cs-CZ" dirty="0" smtClean="0"/>
              <a:t>či autor </a:t>
            </a:r>
            <a:r>
              <a:rPr lang="cs-CZ" i="1" dirty="0" smtClean="0"/>
              <a:t>Eposu o </a:t>
            </a:r>
            <a:r>
              <a:rPr lang="cs-CZ" i="1" dirty="0" err="1" smtClean="0"/>
              <a:t>Gilgamešovi</a:t>
            </a:r>
            <a:r>
              <a:rPr lang="cs-CZ" dirty="0" smtClean="0"/>
              <a:t>.</a:t>
            </a:r>
          </a:p>
          <a:p>
            <a:pPr marL="0" indent="0">
              <a:buNone/>
            </a:pPr>
            <a:endParaRPr lang="cs-CZ" dirty="0"/>
          </a:p>
          <a:p>
            <a:pPr marL="0" indent="0">
              <a:buNone/>
            </a:pPr>
            <a:r>
              <a:rPr lang="cs-CZ" dirty="0" smtClean="0"/>
              <a:t>Vybavení je často automatické – těžko říct, jak to děláme. Prostě nám to vyskočí v mysli.</a:t>
            </a:r>
          </a:p>
          <a:p>
            <a:pPr marL="0" indent="0">
              <a:buNone/>
            </a:pPr>
            <a:r>
              <a:rPr lang="cs-CZ" dirty="0" smtClean="0"/>
              <a:t>To, co nám vyskakuje v mysli, je zásadně ovlivněno kontextem.</a:t>
            </a:r>
          </a:p>
          <a:p>
            <a:pPr marL="0" indent="0">
              <a:buNone/>
            </a:pPr>
            <a:endParaRPr lang="cs-CZ" dirty="0"/>
          </a:p>
        </p:txBody>
      </p:sp>
    </p:spTree>
    <p:extLst>
      <p:ext uri="{BB962C8B-B14F-4D97-AF65-F5344CB8AC3E}">
        <p14:creationId xmlns:p14="http://schemas.microsoft.com/office/powerpoint/2010/main" val="2544657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p:txBody>
          <a:bodyPr/>
          <a:lstStyle/>
          <a:p>
            <a:pPr marL="0" indent="0">
              <a:buNone/>
            </a:pPr>
            <a:r>
              <a:rPr lang="cs-CZ" dirty="0" smtClean="0"/>
              <a:t>Čím méně vodítek použijeme, tím více vzpomínek se aktivuje, což může být mimo naši schopnost. </a:t>
            </a:r>
          </a:p>
          <a:p>
            <a:pPr marL="0" indent="0">
              <a:buNone/>
            </a:pPr>
            <a:r>
              <a:rPr lang="cs-CZ" dirty="0" smtClean="0"/>
              <a:t>Čím více vodítek použijeme, tím konkrétnější vzpomínky se nám vybaví. Srov. roli osobního deníku.</a:t>
            </a:r>
          </a:p>
          <a:p>
            <a:pPr marL="0" indent="0">
              <a:buNone/>
            </a:pPr>
            <a:endParaRPr lang="cs-CZ" dirty="0"/>
          </a:p>
          <a:p>
            <a:pPr marL="0" indent="0">
              <a:buNone/>
            </a:pPr>
            <a:r>
              <a:rPr lang="cs-CZ" dirty="0" smtClean="0"/>
              <a:t>Srov. způsob učení se na zkoušku. Je tam úroveň: všechno jsou jen cizí slova; později vytváříme vztahy a tedy i jakýsi „prostor“.</a:t>
            </a:r>
            <a:endParaRPr lang="cs-CZ" dirty="0"/>
          </a:p>
        </p:txBody>
      </p:sp>
    </p:spTree>
    <p:extLst>
      <p:ext uri="{BB962C8B-B14F-4D97-AF65-F5344CB8AC3E}">
        <p14:creationId xmlns:p14="http://schemas.microsoft.com/office/powerpoint/2010/main" val="354838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Evoluční psychologie (EP)</a:t>
            </a:r>
            <a:endParaRPr lang="cs-CZ" dirty="0"/>
          </a:p>
        </p:txBody>
      </p:sp>
      <p:sp>
        <p:nvSpPr>
          <p:cNvPr id="3" name="Zástupný symbol pro obsah 2"/>
          <p:cNvSpPr>
            <a:spLocks noGrp="1"/>
          </p:cNvSpPr>
          <p:nvPr>
            <p:ph idx="1"/>
          </p:nvPr>
        </p:nvSpPr>
        <p:spPr>
          <a:xfrm>
            <a:off x="457200" y="1600201"/>
            <a:ext cx="8229600" cy="4421088"/>
          </a:xfrm>
        </p:spPr>
        <p:txBody>
          <a:bodyPr>
            <a:normAutofit/>
          </a:bodyPr>
          <a:lstStyle/>
          <a:p>
            <a:r>
              <a:rPr lang="cs-CZ" dirty="0" smtClean="0"/>
              <a:t>Klasická psychologie odpovídá na otázku „jak?“ </a:t>
            </a:r>
          </a:p>
          <a:p>
            <a:r>
              <a:rPr lang="cs-CZ" dirty="0" smtClean="0"/>
              <a:t>EP spíše na otázku „proč?“, resp. hledá kauzální vztahy a cesty fylogeneze.</a:t>
            </a:r>
          </a:p>
          <a:p>
            <a:endParaRPr lang="cs-CZ" dirty="0" smtClean="0"/>
          </a:p>
          <a:p>
            <a:r>
              <a:rPr lang="cs-CZ" dirty="0" smtClean="0"/>
              <a:t>EP je dosti mladá věda: zatím zkoumá evoluční význam jednotlivých funkcí nebo schopností a nemá dosud žádný sjednocující </a:t>
            </a:r>
            <a:r>
              <a:rPr lang="cs-CZ" dirty="0" err="1" smtClean="0"/>
              <a:t>narativ</a:t>
            </a:r>
            <a:r>
              <a:rPr lang="cs-CZ" dirty="0" smtClean="0"/>
              <a:t> o jejich vývoji a vzájemném ovlivňování.</a:t>
            </a:r>
          </a:p>
          <a:p>
            <a:pPr>
              <a:buNone/>
            </a:pPr>
            <a:endParaRPr lang="cs-CZ" dirty="0" smtClean="0"/>
          </a:p>
          <a:p>
            <a:endParaRPr lang="cs-CZ" dirty="0"/>
          </a:p>
        </p:txBody>
      </p:sp>
    </p:spTree>
    <p:extLst>
      <p:ext uri="{BB962C8B-B14F-4D97-AF65-F5344CB8AC3E}">
        <p14:creationId xmlns:p14="http://schemas.microsoft.com/office/powerpoint/2010/main" val="3360272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a:xfrm>
            <a:off x="628650" y="1491916"/>
            <a:ext cx="7886700" cy="4969042"/>
          </a:xfrm>
        </p:spPr>
        <p:txBody>
          <a:bodyPr>
            <a:normAutofit fontScale="92500" lnSpcReduction="10000"/>
          </a:bodyPr>
          <a:lstStyle/>
          <a:p>
            <a:pPr marL="0" indent="0">
              <a:buNone/>
            </a:pPr>
            <a:r>
              <a:rPr lang="cs-CZ" b="1" dirty="0" smtClean="0"/>
              <a:t>Výhody</a:t>
            </a:r>
            <a:r>
              <a:rPr lang="cs-CZ" dirty="0" smtClean="0"/>
              <a:t> naší kontextové paměti jsou:</a:t>
            </a:r>
          </a:p>
          <a:p>
            <a:r>
              <a:rPr lang="cs-CZ" dirty="0" smtClean="0"/>
              <a:t>Relativní rychlost hledání: nemusíme listovat od začátku knihy, ale jdeme po kapitolách (resp. zužujeme kontext).</a:t>
            </a:r>
          </a:p>
          <a:p>
            <a:r>
              <a:rPr lang="cs-CZ" dirty="0" smtClean="0"/>
              <a:t>Paměť lze prohledávat paralelně: můžeme zároveň hledat slovo i kontext, když si chceme něco vybavit.</a:t>
            </a:r>
          </a:p>
          <a:p>
            <a:r>
              <a:rPr lang="cs-CZ" dirty="0" smtClean="0"/>
              <a:t>Kontextová paměť má hierarchickou strukturu v tom smyslu, že určité obsahy se vybaví spíše než jiné. Jsou to: </a:t>
            </a:r>
          </a:p>
          <a:p>
            <a:pPr lvl="1"/>
            <a:r>
              <a:rPr lang="cs-CZ" dirty="0" smtClean="0"/>
              <a:t>Obsahy, které jsme potřebovali nedávno (</a:t>
            </a:r>
            <a:r>
              <a:rPr lang="cs-CZ" b="1" dirty="0" err="1" smtClean="0"/>
              <a:t>priming</a:t>
            </a:r>
            <a:r>
              <a:rPr lang="cs-CZ" dirty="0" smtClean="0"/>
              <a:t>),  </a:t>
            </a:r>
          </a:p>
          <a:p>
            <a:pPr lvl="1"/>
            <a:r>
              <a:rPr lang="cs-CZ" dirty="0" smtClean="0"/>
              <a:t>Obsahy, které jsou obecné, nejběžnější, typické atd.</a:t>
            </a:r>
          </a:p>
          <a:p>
            <a:pPr lvl="1"/>
            <a:r>
              <a:rPr lang="cs-CZ" dirty="0" smtClean="0"/>
              <a:t>Obsahy, které byly relevantní v dané situaci, v daném kontextu.</a:t>
            </a:r>
            <a:endParaRPr lang="cs-CZ" dirty="0"/>
          </a:p>
        </p:txBody>
      </p:sp>
    </p:spTree>
    <p:extLst>
      <p:ext uri="{BB962C8B-B14F-4D97-AF65-F5344CB8AC3E}">
        <p14:creationId xmlns:p14="http://schemas.microsoft.com/office/powerpoint/2010/main" val="1695752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Nevýhody takové paměti ovšem pocítíme, kdykoli potkáme někoho mimo známý kontext (např. prodavačku na koncertě, nevzpomeneme si na jméno herce či autora mimo určitý kontext apod.). Prostě nezjistíme, odkud daného člověka známe.</a:t>
            </a:r>
          </a:p>
          <a:p>
            <a:pPr marL="0" indent="0">
              <a:buNone/>
            </a:pPr>
            <a:r>
              <a:rPr lang="cs-CZ" dirty="0" smtClean="0"/>
              <a:t>Ještě hůře: mimo záchod si hůře vzpomínáme na to, že máme koupit toaletní papír; mimo lékárnu na to, že máme koupit lék; … mimo to, že si to opakujeme, si na to nevzpomeneme.</a:t>
            </a:r>
          </a:p>
          <a:p>
            <a:pPr marL="0" indent="0">
              <a:buNone/>
            </a:pPr>
            <a:r>
              <a:rPr lang="cs-CZ" dirty="0" smtClean="0"/>
              <a:t>Problém je v tom, že kontext, ve kterém jsme se něco naučili (např. škola), je odlišný od toho, kde to potom máme využít (praxe). </a:t>
            </a:r>
            <a:endParaRPr lang="cs-CZ" dirty="0"/>
          </a:p>
        </p:txBody>
      </p:sp>
    </p:spTree>
    <p:extLst>
      <p:ext uri="{BB962C8B-B14F-4D97-AF65-F5344CB8AC3E}">
        <p14:creationId xmlns:p14="http://schemas.microsoft.com/office/powerpoint/2010/main" val="62122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p:txBody>
          <a:bodyPr/>
          <a:lstStyle/>
          <a:p>
            <a:pPr marL="0" indent="0">
              <a:buNone/>
            </a:pPr>
            <a:r>
              <a:rPr lang="cs-CZ" dirty="0" smtClean="0"/>
              <a:t>Problém je i v tom, že jakýkoli aktuální obsah vědomí vede k vybavení dalších spojených vzpomínek. </a:t>
            </a:r>
          </a:p>
          <a:p>
            <a:pPr marL="0" indent="0">
              <a:buNone/>
            </a:pPr>
            <a:r>
              <a:rPr lang="cs-CZ" dirty="0" smtClean="0"/>
              <a:t>Zde pramení efekt blízkosti, efekt podobnosti při posuzování osob (žáků).</a:t>
            </a:r>
            <a:endParaRPr lang="cs-CZ" dirty="0"/>
          </a:p>
        </p:txBody>
      </p:sp>
    </p:spTree>
    <p:extLst>
      <p:ext uri="{BB962C8B-B14F-4D97-AF65-F5344CB8AC3E}">
        <p14:creationId xmlns:p14="http://schemas.microsoft.com/office/powerpoint/2010/main" val="3108938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a:solidFill>
                  <a:prstClr val="black"/>
                </a:solidFill>
              </a:rPr>
              <a:t>Bad</a:t>
            </a:r>
            <a:r>
              <a:rPr lang="cs-CZ" sz="3600" dirty="0">
                <a:solidFill>
                  <a:prstClr val="black"/>
                </a:solidFill>
              </a:rPr>
              <a:t> design – paměť (dle Marcus, 2008)</a:t>
            </a:r>
            <a:endParaRPr lang="cs-CZ" dirty="0"/>
          </a:p>
        </p:txBody>
      </p:sp>
      <p:sp>
        <p:nvSpPr>
          <p:cNvPr id="3" name="Zástupný symbol pro obsah 2"/>
          <p:cNvSpPr>
            <a:spLocks noGrp="1"/>
          </p:cNvSpPr>
          <p:nvPr>
            <p:ph idx="1"/>
          </p:nvPr>
        </p:nvSpPr>
        <p:spPr/>
        <p:txBody>
          <a:bodyPr/>
          <a:lstStyle/>
          <a:p>
            <a:pPr marL="0" indent="0">
              <a:buNone/>
            </a:pPr>
            <a:r>
              <a:rPr lang="cs-CZ" dirty="0" smtClean="0"/>
              <a:t>Problém je i v tom, že staré myšlenky, které byly později opraveny, nejsou přepsány, ale existují dál a ovlivňují naše chování. = </a:t>
            </a:r>
            <a:r>
              <a:rPr lang="cs-CZ" b="1" spc="-1" dirty="0">
                <a:solidFill>
                  <a:srgbClr val="000000"/>
                </a:solidFill>
                <a:uFill>
                  <a:solidFill>
                    <a:srgbClr val="FFFFFF"/>
                  </a:solidFill>
                </a:uFill>
                <a:latin typeface="Corbel"/>
              </a:rPr>
              <a:t>perseveraci </a:t>
            </a:r>
            <a:r>
              <a:rPr lang="cs-CZ" b="1" spc="-1" dirty="0" smtClean="0">
                <a:solidFill>
                  <a:srgbClr val="000000"/>
                </a:solidFill>
                <a:uFill>
                  <a:solidFill>
                    <a:srgbClr val="FFFFFF"/>
                  </a:solidFill>
                </a:uFill>
                <a:latin typeface="Corbel"/>
              </a:rPr>
              <a:t>přesvědčení</a:t>
            </a:r>
            <a:r>
              <a:rPr lang="cs-CZ" spc="-1" dirty="0" smtClean="0">
                <a:solidFill>
                  <a:srgbClr val="000000"/>
                </a:solidFill>
                <a:uFill>
                  <a:solidFill>
                    <a:srgbClr val="FFFFFF"/>
                  </a:solidFill>
                </a:uFill>
                <a:latin typeface="Corbel"/>
              </a:rPr>
              <a:t>, kdy se nám vybaví i již vyvrácený fakt (např. o člověku: „to byl ten </a:t>
            </a:r>
            <a:r>
              <a:rPr lang="cs-CZ" spc="-1" dirty="0" err="1" smtClean="0">
                <a:solidFill>
                  <a:srgbClr val="000000"/>
                </a:solidFill>
                <a:uFill>
                  <a:solidFill>
                    <a:srgbClr val="FFFFFF"/>
                  </a:solidFill>
                </a:uFill>
                <a:latin typeface="Corbel"/>
              </a:rPr>
              <a:t>souzenej</a:t>
            </a:r>
            <a:r>
              <a:rPr lang="cs-CZ" spc="-1" dirty="0" smtClean="0">
                <a:solidFill>
                  <a:srgbClr val="000000"/>
                </a:solidFill>
                <a:uFill>
                  <a:solidFill>
                    <a:srgbClr val="FFFFFF"/>
                  </a:solidFill>
                </a:uFill>
                <a:latin typeface="Corbel"/>
              </a:rPr>
              <a:t> </a:t>
            </a:r>
            <a:r>
              <a:rPr lang="cs-CZ" spc="-1" smtClean="0">
                <a:solidFill>
                  <a:srgbClr val="000000"/>
                </a:solidFill>
                <a:uFill>
                  <a:solidFill>
                    <a:srgbClr val="FFFFFF"/>
                  </a:solidFill>
                </a:uFill>
                <a:latin typeface="Corbel"/>
              </a:rPr>
              <a:t>za podvod“).</a:t>
            </a:r>
            <a:endParaRPr lang="cs-CZ" dirty="0"/>
          </a:p>
        </p:txBody>
      </p:sp>
    </p:spTree>
    <p:extLst>
      <p:ext uri="{BB962C8B-B14F-4D97-AF65-F5344CB8AC3E}">
        <p14:creationId xmlns:p14="http://schemas.microsoft.com/office/powerpoint/2010/main" val="325787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premisy EP:</a:t>
            </a:r>
            <a:endParaRPr lang="cs-CZ" dirty="0"/>
          </a:p>
        </p:txBody>
      </p:sp>
      <p:sp>
        <p:nvSpPr>
          <p:cNvPr id="3" name="Zástupný symbol pro obsah 2"/>
          <p:cNvSpPr>
            <a:spLocks noGrp="1"/>
          </p:cNvSpPr>
          <p:nvPr>
            <p:ph idx="1"/>
          </p:nvPr>
        </p:nvSpPr>
        <p:spPr>
          <a:xfrm>
            <a:off x="457200" y="1340768"/>
            <a:ext cx="8363272" cy="5112568"/>
          </a:xfrm>
        </p:spPr>
        <p:txBody>
          <a:bodyPr>
            <a:normAutofit fontScale="92500" lnSpcReduction="20000"/>
          </a:bodyPr>
          <a:lstStyle/>
          <a:p>
            <a:pPr>
              <a:buNone/>
            </a:pPr>
            <a:r>
              <a:rPr lang="cs-CZ" dirty="0" smtClean="0"/>
              <a:t>Jednotlivé psychické funkce a schopnosti představují adaptace:</a:t>
            </a:r>
          </a:p>
          <a:p>
            <a:endParaRPr lang="cs-CZ" dirty="0" smtClean="0"/>
          </a:p>
          <a:p>
            <a:r>
              <a:rPr lang="en-US" dirty="0" err="1" smtClean="0"/>
              <a:t>Adapta</a:t>
            </a:r>
            <a:r>
              <a:rPr lang="cs-CZ" dirty="0" err="1" smtClean="0"/>
              <a:t>ce</a:t>
            </a:r>
            <a:r>
              <a:rPr lang="cs-CZ" dirty="0" smtClean="0"/>
              <a:t> (psychologické) se vyvinuly, aby pomohly přežití a reprodukci v ekologickém prostředí našich předků</a:t>
            </a:r>
          </a:p>
          <a:p>
            <a:r>
              <a:rPr lang="cs-CZ" dirty="0" smtClean="0"/>
              <a:t>Adaptace byly formovány pohlavním a přirozeným výběrem</a:t>
            </a:r>
          </a:p>
          <a:p>
            <a:r>
              <a:rPr lang="cs-CZ" dirty="0" smtClean="0"/>
              <a:t>Mozek vyvinul adaptace na opakující se situace v dávné minulosti a tak nás vybavuje adaptacemi pro dobu kamennou, resp. pleistocén  (srov. </a:t>
            </a:r>
            <a:r>
              <a:rPr lang="cs-CZ" i="1" dirty="0" err="1" smtClean="0"/>
              <a:t>evolutionary</a:t>
            </a:r>
            <a:r>
              <a:rPr lang="cs-CZ" i="1" dirty="0" smtClean="0"/>
              <a:t> </a:t>
            </a:r>
            <a:r>
              <a:rPr lang="cs-CZ" i="1" dirty="0" err="1" smtClean="0"/>
              <a:t>mismatch</a:t>
            </a:r>
            <a:r>
              <a:rPr lang="cs-CZ" dirty="0" smtClean="0"/>
              <a:t>)</a:t>
            </a:r>
          </a:p>
          <a:p>
            <a:r>
              <a:rPr lang="cs-CZ" dirty="0" smtClean="0"/>
              <a:t>Mnoho adaptací probíhá nevědomě (implicitně), ačkoli jsou poměrně složité (např. rozpoznávání tváří nebo hloubky prostoru)</a:t>
            </a:r>
          </a:p>
          <a:p>
            <a:r>
              <a:rPr lang="cs-CZ" dirty="0" smtClean="0"/>
              <a:t>Tyto psychologické adaptace musí mít neurobiologický a patrně i nějaký genetický základ</a:t>
            </a:r>
          </a:p>
        </p:txBody>
      </p:sp>
    </p:spTree>
    <p:extLst>
      <p:ext uri="{BB962C8B-B14F-4D97-AF65-F5344CB8AC3E}">
        <p14:creationId xmlns:p14="http://schemas.microsoft.com/office/powerpoint/2010/main" val="3073641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Důležitou otázkou EP je odlišit: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Co jsou </a:t>
            </a:r>
            <a:r>
              <a:rPr lang="cs-CZ" b="1" dirty="0" smtClean="0"/>
              <a:t>nutné adaptace </a:t>
            </a:r>
            <a:r>
              <a:rPr lang="cs-CZ" dirty="0" smtClean="0"/>
              <a:t>(např. pocit bolesti při zranění, řečová schopnost), co jsou </a:t>
            </a:r>
            <a:r>
              <a:rPr lang="cs-CZ" b="1" dirty="0" smtClean="0"/>
              <a:t>volitelné adaptace </a:t>
            </a:r>
            <a:r>
              <a:rPr lang="cs-CZ" dirty="0" smtClean="0"/>
              <a:t>(podmíněné výskytem jiného jevu, např. pokud bude běloch žít kolem rovníku, jeho kůže ztmavne, </a:t>
            </a:r>
            <a:r>
              <a:rPr lang="cs-CZ" dirty="0" err="1" smtClean="0"/>
              <a:t>attachmentové</a:t>
            </a:r>
            <a:r>
              <a:rPr lang="cs-CZ" dirty="0" smtClean="0"/>
              <a:t> chování, osobnost), co </a:t>
            </a:r>
            <a:r>
              <a:rPr lang="cs-CZ" b="1" dirty="0" err="1" smtClean="0"/>
              <a:t>exaptace</a:t>
            </a:r>
            <a:r>
              <a:rPr lang="cs-CZ" dirty="0" smtClean="0"/>
              <a:t> (peří na létání, záměrná pozornost), co </a:t>
            </a:r>
            <a:r>
              <a:rPr lang="cs-CZ" b="1" dirty="0" err="1" smtClean="0"/>
              <a:t>byprodukty</a:t>
            </a:r>
            <a:r>
              <a:rPr lang="cs-CZ" dirty="0" smtClean="0"/>
              <a:t> (bílá barva zubů, schopnost číst?) a co </a:t>
            </a:r>
            <a:r>
              <a:rPr lang="cs-CZ" b="1" dirty="0" smtClean="0"/>
              <a:t>náhodné variace znaku </a:t>
            </a:r>
            <a:r>
              <a:rPr lang="cs-CZ" dirty="0" smtClean="0"/>
              <a:t>(tvar uší, temperament?) ?</a:t>
            </a:r>
          </a:p>
          <a:p>
            <a:r>
              <a:rPr lang="cs-CZ" dirty="0" smtClean="0"/>
              <a:t>Adaptace?: asi tzv. kulturní univerzálie: vědomí?, resp. </a:t>
            </a:r>
            <a:r>
              <a:rPr lang="cs-CZ" i="1" dirty="0" smtClean="0"/>
              <a:t>systém 2</a:t>
            </a:r>
            <a:r>
              <a:rPr lang="cs-CZ" dirty="0" smtClean="0"/>
              <a:t>, řečová </a:t>
            </a:r>
            <a:r>
              <a:rPr lang="cs-CZ" dirty="0" err="1" smtClean="0"/>
              <a:t>sch</a:t>
            </a:r>
            <a:r>
              <a:rPr lang="cs-CZ" dirty="0" smtClean="0"/>
              <a:t>., </a:t>
            </a:r>
            <a:r>
              <a:rPr lang="cs-CZ" dirty="0" err="1" smtClean="0"/>
              <a:t>sch</a:t>
            </a:r>
            <a:r>
              <a:rPr lang="cs-CZ" dirty="0" smtClean="0"/>
              <a:t>. rozpoznávat tváře, </a:t>
            </a:r>
            <a:r>
              <a:rPr lang="cs-CZ" dirty="0" err="1" smtClean="0"/>
              <a:t>genderové</a:t>
            </a:r>
            <a:r>
              <a:rPr lang="cs-CZ" dirty="0" smtClean="0"/>
              <a:t> role v reprodukci, užívání technologií, základní emoce, žárlivost mužů k fyzické nevěře (oproti emocionální), ranní nevolnosti těhotných atd.</a:t>
            </a:r>
            <a:endParaRPr lang="cs-CZ" dirty="0"/>
          </a:p>
        </p:txBody>
      </p:sp>
    </p:spTree>
    <p:extLst>
      <p:ext uri="{BB962C8B-B14F-4D97-AF65-F5344CB8AC3E}">
        <p14:creationId xmlns:p14="http://schemas.microsoft.com/office/powerpoint/2010/main" val="167001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Důležitou otázkou EP je:</a:t>
            </a:r>
            <a:endParaRPr lang="cs-CZ" dirty="0"/>
          </a:p>
        </p:txBody>
      </p:sp>
      <p:sp>
        <p:nvSpPr>
          <p:cNvPr id="3" name="Zástupný symbol pro obsah 2"/>
          <p:cNvSpPr>
            <a:spLocks noGrp="1"/>
          </p:cNvSpPr>
          <p:nvPr>
            <p:ph idx="1"/>
          </p:nvPr>
        </p:nvSpPr>
        <p:spPr/>
        <p:txBody>
          <a:bodyPr>
            <a:normAutofit/>
          </a:bodyPr>
          <a:lstStyle/>
          <a:p>
            <a:r>
              <a:rPr lang="cs-CZ" dirty="0" smtClean="0"/>
              <a:t>Co je (původní) </a:t>
            </a:r>
            <a:r>
              <a:rPr lang="cs-CZ" i="1" dirty="0" smtClean="0"/>
              <a:t>prostředí evolučních adaptací</a:t>
            </a:r>
            <a:r>
              <a:rPr lang="cs-CZ" dirty="0" smtClean="0"/>
              <a:t>?</a:t>
            </a:r>
          </a:p>
          <a:p>
            <a:r>
              <a:rPr lang="cs-CZ" dirty="0" smtClean="0"/>
              <a:t>Autorem termínu je J. </a:t>
            </a:r>
            <a:r>
              <a:rPr lang="cs-CZ" dirty="0" err="1" smtClean="0"/>
              <a:t>Bowlby</a:t>
            </a:r>
            <a:r>
              <a:rPr lang="cs-CZ" dirty="0"/>
              <a:t>.</a:t>
            </a:r>
            <a:endParaRPr lang="cs-CZ" dirty="0" smtClean="0"/>
          </a:p>
          <a:p>
            <a:r>
              <a:rPr lang="cs-CZ" dirty="0" smtClean="0"/>
              <a:t>Abychom správně určili a pochopili adaptace, musíme znát původní prostředí evolučních adaptací, což je dle EP pleistocén.</a:t>
            </a:r>
          </a:p>
          <a:p>
            <a:r>
              <a:rPr lang="cs-CZ" dirty="0" smtClean="0"/>
              <a:t>Doklady: Více se bojíme pavouků či hadů a nikoli aut, ačkoli ta způsobují mnohokrát více úmrtí v našem novém prostředí. = jsme adaptováni na prostředí, kde byli hadi a pavouci smrtelným nebezpečím, nikoli auta. </a:t>
            </a:r>
            <a:endParaRPr lang="cs-CZ" dirty="0"/>
          </a:p>
        </p:txBody>
      </p:sp>
    </p:spTree>
    <p:extLst>
      <p:ext uri="{BB962C8B-B14F-4D97-AF65-F5344CB8AC3E}">
        <p14:creationId xmlns:p14="http://schemas.microsoft.com/office/powerpoint/2010/main" val="502707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Evoluční nesoulad (</a:t>
            </a:r>
            <a:r>
              <a:rPr lang="cs-CZ" dirty="0" err="1" smtClean="0"/>
              <a:t>evolutionary</a:t>
            </a:r>
            <a:r>
              <a:rPr lang="cs-CZ" dirty="0" smtClean="0"/>
              <a:t> </a:t>
            </a:r>
            <a:r>
              <a:rPr lang="cs-CZ" dirty="0" err="1" smtClean="0"/>
              <a:t>mismatch</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Rozdíl mezi původním a moderním prostředím vede k tzv. </a:t>
            </a:r>
            <a:r>
              <a:rPr lang="cs-CZ" i="1" dirty="0" smtClean="0"/>
              <a:t>evolučním nesouladům</a:t>
            </a:r>
            <a:r>
              <a:rPr lang="cs-CZ" dirty="0" smtClean="0"/>
              <a:t>.</a:t>
            </a:r>
          </a:p>
          <a:p>
            <a:r>
              <a:rPr lang="cs-CZ" dirty="0" smtClean="0"/>
              <a:t>Příklady: strach z hadů či pavouků v Evropě, </a:t>
            </a:r>
            <a:r>
              <a:rPr lang="cs-CZ" dirty="0" err="1" smtClean="0"/>
              <a:t>gambling</a:t>
            </a:r>
            <a:r>
              <a:rPr lang="cs-CZ" dirty="0" smtClean="0"/>
              <a:t>, drogová závislost, hledání výživných látek a obezita, osteoporóza, průmysl silikónových ňader, nespokojenost ve velkých anonymních a formálních organizačních strukturách atd.</a:t>
            </a:r>
            <a:endParaRPr lang="cs-CZ" dirty="0"/>
          </a:p>
        </p:txBody>
      </p:sp>
    </p:spTree>
    <p:extLst>
      <p:ext uri="{BB962C8B-B14F-4D97-AF65-F5344CB8AC3E}">
        <p14:creationId xmlns:p14="http://schemas.microsoft.com/office/powerpoint/2010/main" val="3590117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Problémem pro teorii je, že:</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a:t>n</a:t>
            </a:r>
            <a:r>
              <a:rPr lang="cs-CZ" dirty="0" smtClean="0"/>
              <a:t>ěkteré adaptace i jejich genetická forma vznikají vcelku rychle! </a:t>
            </a:r>
          </a:p>
          <a:p>
            <a:r>
              <a:rPr lang="cs-CZ" dirty="0" smtClean="0"/>
              <a:t>Tolerance k laktóze</a:t>
            </a:r>
          </a:p>
          <a:p>
            <a:r>
              <a:rPr lang="cs-CZ" dirty="0" smtClean="0"/>
              <a:t>Tolerance k alkoholu</a:t>
            </a:r>
          </a:p>
          <a:p>
            <a:r>
              <a:rPr lang="cs-CZ" dirty="0" smtClean="0"/>
              <a:t>Bílá pleť</a:t>
            </a:r>
          </a:p>
          <a:p>
            <a:r>
              <a:rPr lang="cs-CZ" dirty="0" smtClean="0"/>
              <a:t>Modré oči atd.</a:t>
            </a:r>
          </a:p>
          <a:p>
            <a:pPr>
              <a:buNone/>
            </a:pPr>
            <a:endParaRPr lang="cs-CZ" dirty="0"/>
          </a:p>
          <a:p>
            <a:pPr>
              <a:buNone/>
            </a:pPr>
            <a:r>
              <a:rPr lang="cs-CZ" dirty="0" smtClean="0"/>
              <a:t>… tedy i psychologické adaptace mohou vznikat poměrně rychle?</a:t>
            </a:r>
          </a:p>
          <a:p>
            <a:pPr>
              <a:buNone/>
            </a:pPr>
            <a:r>
              <a:rPr lang="cs-CZ" dirty="0" smtClean="0"/>
              <a:t>Které by to byly? </a:t>
            </a:r>
            <a:endParaRPr lang="cs-CZ" dirty="0"/>
          </a:p>
        </p:txBody>
      </p:sp>
    </p:spTree>
    <p:extLst>
      <p:ext uri="{BB962C8B-B14F-4D97-AF65-F5344CB8AC3E}">
        <p14:creationId xmlns:p14="http://schemas.microsoft.com/office/powerpoint/2010/main" val="460569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je super!</a:t>
            </a:r>
            <a:endParaRPr lang="cs-CZ" dirty="0"/>
          </a:p>
        </p:txBody>
      </p:sp>
      <p:sp>
        <p:nvSpPr>
          <p:cNvPr id="3" name="Zástupný symbol pro obsah 2"/>
          <p:cNvSpPr>
            <a:spLocks noGrp="1"/>
          </p:cNvSpPr>
          <p:nvPr>
            <p:ph idx="1"/>
          </p:nvPr>
        </p:nvSpPr>
        <p:spPr/>
        <p:txBody>
          <a:bodyPr/>
          <a:lstStyle/>
          <a:p>
            <a:pPr marL="0" indent="0">
              <a:buNone/>
            </a:pPr>
            <a:r>
              <a:rPr lang="cs-CZ" dirty="0" smtClean="0"/>
              <a:t>Obecně mají lidé tendenci chápat tyto adaptace jako nejlepší možné. Kdyby nabyly nejlepší, nepřežily by. Tak to tvrdí evoluční zákon přirozeného výběru.</a:t>
            </a:r>
          </a:p>
          <a:p>
            <a:pPr marL="0" indent="0">
              <a:buNone/>
            </a:pPr>
            <a:endParaRPr lang="cs-CZ" dirty="0"/>
          </a:p>
          <a:p>
            <a:pPr marL="0" indent="0">
              <a:buNone/>
            </a:pPr>
            <a:r>
              <a:rPr lang="cs-CZ" dirty="0" smtClean="0"/>
              <a:t>Člověk o sobě soudí, právem, které mu dává jeho dominance na planetě, že lidské tělo a lidská mysl jsou výsledkem toho nejdokonalejšího možného vývoje.</a:t>
            </a:r>
            <a:endParaRPr lang="cs-CZ" dirty="0"/>
          </a:p>
        </p:txBody>
      </p:sp>
    </p:spTree>
    <p:extLst>
      <p:ext uri="{BB962C8B-B14F-4D97-AF65-F5344CB8AC3E}">
        <p14:creationId xmlns:p14="http://schemas.microsoft.com/office/powerpoint/2010/main" val="3251865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Ale mohlo by to být lepší</a:t>
            </a:r>
            <a:endParaRPr lang="cs-CZ" dirty="0"/>
          </a:p>
        </p:txBody>
      </p:sp>
      <p:sp>
        <p:nvSpPr>
          <p:cNvPr id="3" name="Zástupný symbol pro obsah 2"/>
          <p:cNvSpPr>
            <a:spLocks noGrp="1"/>
          </p:cNvSpPr>
          <p:nvPr>
            <p:ph idx="1"/>
          </p:nvPr>
        </p:nvSpPr>
        <p:spPr/>
        <p:txBody>
          <a:bodyPr/>
          <a:lstStyle/>
          <a:p>
            <a:pPr marL="0" indent="0">
              <a:buNone/>
            </a:pPr>
            <a:r>
              <a:rPr lang="cs-CZ" dirty="0" smtClean="0"/>
              <a:t>Bohužel evoluce nehledá nejlepší řešení, ale řešení nejkratší a přitom funkční.</a:t>
            </a:r>
          </a:p>
          <a:p>
            <a:pPr marL="0" indent="0">
              <a:buNone/>
            </a:pPr>
            <a:r>
              <a:rPr lang="cs-CZ" dirty="0" smtClean="0"/>
              <a:t>Díky tomu je (nejen lidské) </a:t>
            </a:r>
            <a:r>
              <a:rPr lang="cs-CZ" dirty="0"/>
              <a:t>tělo </a:t>
            </a:r>
            <a:r>
              <a:rPr lang="cs-CZ" dirty="0" smtClean="0"/>
              <a:t>a mysl výsledkem nikoli </a:t>
            </a:r>
            <a:r>
              <a:rPr lang="cs-CZ" i="1" dirty="0" smtClean="0"/>
              <a:t>geniálního hodináře</a:t>
            </a:r>
            <a:r>
              <a:rPr lang="cs-CZ" dirty="0" smtClean="0"/>
              <a:t>, ale spíše </a:t>
            </a:r>
            <a:r>
              <a:rPr lang="cs-CZ" i="1" dirty="0" smtClean="0"/>
              <a:t>mazaného lenocha</a:t>
            </a:r>
            <a:r>
              <a:rPr lang="cs-CZ" dirty="0" smtClean="0"/>
              <a:t>.</a:t>
            </a:r>
          </a:p>
          <a:p>
            <a:pPr marL="0" indent="0">
              <a:buNone/>
            </a:pPr>
            <a:r>
              <a:rPr lang="cs-CZ" dirty="0" smtClean="0"/>
              <a:t>Jak lidské tělo, tak lidská mysl ukazují, že k dokonalosti mají daleko.</a:t>
            </a:r>
          </a:p>
        </p:txBody>
      </p:sp>
    </p:spTree>
    <p:extLst>
      <p:ext uri="{BB962C8B-B14F-4D97-AF65-F5344CB8AC3E}">
        <p14:creationId xmlns:p14="http://schemas.microsoft.com/office/powerpoint/2010/main" val="2890026831"/>
      </p:ext>
    </p:extLst>
  </p:cSld>
  <p:clrMapOvr>
    <a:masterClrMapping/>
  </p:clrMapOvr>
</p:sld>
</file>

<file path=ppt/theme/theme1.xml><?xml version="1.0" encoding="utf-8"?>
<a:theme xmlns:a="http://schemas.openxmlformats.org/drawingml/2006/main" name="1_Office Them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TotalTime>
  <Words>1408</Words>
  <Application>Microsoft Office PowerPoint</Application>
  <PresentationFormat>Předvádění na obrazovce (4:3)</PresentationFormat>
  <Paragraphs>103</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Calibri Light</vt:lpstr>
      <vt:lpstr>Corbel</vt:lpstr>
      <vt:lpstr>1_Office Theme</vt:lpstr>
      <vt:lpstr>Sociální psychologie 3 Evoluce lidské kognice</vt:lpstr>
      <vt:lpstr>Evoluční psychologie (EP)</vt:lpstr>
      <vt:lpstr>Základní premisy EP:</vt:lpstr>
      <vt:lpstr>Důležitou otázkou EP je odlišit:</vt:lpstr>
      <vt:lpstr>Důležitou otázkou EP je:</vt:lpstr>
      <vt:lpstr>Evoluční nesoulad (evolutionary mismatch)</vt:lpstr>
      <vt:lpstr>Problémem pro teorii je, že:</vt:lpstr>
      <vt:lpstr>Člověk je super!</vt:lpstr>
      <vt:lpstr>Ale mohlo by to být lepší</vt:lpstr>
      <vt:lpstr>Bad design - sítnice …</vt:lpstr>
      <vt:lpstr>Bad design - páteř</vt:lpstr>
      <vt:lpstr>Kognitivní systém – nervový systém</vt:lpstr>
      <vt:lpstr>Kognitivní systém člověka</vt:lpstr>
      <vt:lpstr>Prezentace aplikace PowerPoint</vt:lpstr>
      <vt:lpstr>Prezentace aplikace PowerPoint</vt:lpstr>
      <vt:lpstr>Prezentace aplikace PowerPoint</vt:lpstr>
      <vt:lpstr>Bad design – paměť (dle Marcus, 2008)</vt:lpstr>
      <vt:lpstr>Bad design – paměť (dle Marcus, 2008)</vt:lpstr>
      <vt:lpstr>Bad design – paměť (dle Marcus, 2008)</vt:lpstr>
      <vt:lpstr>Bad design – paměť (dle Marcus, 2008)</vt:lpstr>
      <vt:lpstr>Bad design – paměť (dle Marcus, 2008)</vt:lpstr>
      <vt:lpstr>Bad design – paměť (dle Marcus, 2008)</vt:lpstr>
      <vt:lpstr>Bad design – paměť (dle Marcus, 2008)</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3 Evoluce lidské kognice a teorie mysli</dc:title>
  <dc:creator>J.Krása</dc:creator>
  <cp:lastModifiedBy>J.Krása</cp:lastModifiedBy>
  <cp:revision>22</cp:revision>
  <dcterms:created xsi:type="dcterms:W3CDTF">2019-02-11T14:02:36Z</dcterms:created>
  <dcterms:modified xsi:type="dcterms:W3CDTF">2019-02-12T10:21:08Z</dcterms:modified>
</cp:coreProperties>
</file>