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56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8" r:id="rId13"/>
    <p:sldId id="357" r:id="rId14"/>
    <p:sldId id="358" r:id="rId15"/>
    <p:sldId id="360" r:id="rId16"/>
    <p:sldId id="359" r:id="rId17"/>
    <p:sldId id="350" r:id="rId18"/>
    <p:sldId id="349" r:id="rId19"/>
    <p:sldId id="354" r:id="rId20"/>
    <p:sldId id="35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05.05.2019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sXP8qeFF6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Dhc2zePJF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</a:t>
            </a:r>
            <a:br>
              <a:rPr lang="cs-CZ" dirty="0"/>
            </a:br>
            <a:r>
              <a:rPr lang="cs-CZ" dirty="0"/>
              <a:t>Historie lidské komunikace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/>
              <a:t>Mgr. Jan Krása, Ph.D., Katedra psychologie, Pedagogická fakulta, </a:t>
            </a:r>
            <a:r>
              <a:rPr lang="cs-CZ" dirty="0" smtClean="0"/>
              <a:t>MU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5. Komunikace sociálních savců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>
                <a:solidFill>
                  <a:srgbClr val="4E3B30"/>
                </a:solidFill>
              </a:rPr>
              <a:t>Od určitého stupně komplexity vztahů a určitého počtu členů skupiny nastává potřeba vyznačovat strukturu skupiny (a tu samou strukturu obměňovat různými jednici), vyznačit „jména“ členů skupiny, teritorium aj. Existují i složitější signály: např. modifikátory (u šimpanzů).</a:t>
            </a:r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840760" cy="3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8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Komunikace sociálních </a:t>
            </a:r>
            <a:r>
              <a:rPr lang="cs-CZ" dirty="0" smtClean="0"/>
              <a:t>tvorů s člověkem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 err="1"/>
              <a:t>Washoe</a:t>
            </a:r>
            <a:r>
              <a:rPr lang="cs-CZ" sz="2800" dirty="0"/>
              <a:t> (* září 1965, † 30. října 2007) byla samička šimpanze, jenž se stala prvním zvířetem, které se naučilo komunikovat americkou znakovou řečí v rámci experimentu zkoumajícího zvířecí jazykové schopnosti.</a:t>
            </a:r>
          </a:p>
          <a:p>
            <a:pPr>
              <a:buNone/>
            </a:pPr>
            <a:r>
              <a:rPr lang="cs-CZ" sz="2800" dirty="0" err="1"/>
              <a:t>Washoe</a:t>
            </a:r>
            <a:r>
              <a:rPr lang="cs-CZ" sz="2800" dirty="0"/>
              <a:t> se naučila přibližně </a:t>
            </a:r>
            <a:r>
              <a:rPr lang="cs-CZ" sz="2800" b="1" dirty="0"/>
              <a:t>350</a:t>
            </a:r>
            <a:r>
              <a:rPr lang="cs-CZ" sz="2800" dirty="0"/>
              <a:t> slov americké znakové řeči. </a:t>
            </a:r>
          </a:p>
          <a:p>
            <a:pPr>
              <a:buNone/>
            </a:pPr>
            <a:r>
              <a:rPr lang="cs-CZ" sz="2800" dirty="0"/>
              <a:t>Podobnými učebními metodami se další šimpanzi naučili 150 nebo více znaků, které poté dokázali kombinovat k vytvoření smysluplných zpráv.</a:t>
            </a:r>
          </a:p>
          <a:p>
            <a:pPr>
              <a:buNone/>
            </a:pPr>
            <a:r>
              <a:rPr lang="cs-CZ" sz="2800" dirty="0"/>
              <a:t>Empatie, hra s hračkami, učení syna atp. u </a:t>
            </a:r>
            <a:r>
              <a:rPr lang="cs-CZ" sz="2800" dirty="0" err="1"/>
              <a:t>Washoe</a:t>
            </a:r>
            <a:r>
              <a:rPr lang="cs-CZ" sz="2800" dirty="0"/>
              <a:t>.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3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dirty="0"/>
              <a:t>Divoce žijící </a:t>
            </a:r>
            <a:r>
              <a:rPr lang="cs-CZ" dirty="0" smtClean="0"/>
              <a:t>šimpanzi </a:t>
            </a:r>
            <a:r>
              <a:rPr lang="cs-CZ" dirty="0"/>
              <a:t>užívají v komunikaci „modifikátory“, to, co </a:t>
            </a:r>
            <a:r>
              <a:rPr lang="cs-CZ" dirty="0" err="1"/>
              <a:t>Washoe</a:t>
            </a:r>
            <a:r>
              <a:rPr lang="cs-CZ" dirty="0"/>
              <a:t>, však neumějí.</a:t>
            </a:r>
          </a:p>
          <a:p>
            <a:pPr>
              <a:buNone/>
            </a:pPr>
            <a:r>
              <a:rPr lang="cs-CZ" dirty="0"/>
              <a:t>Komunikace kytovců? – rozvinutá především u delfínů (John C. Lilly).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2089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Je vždy manipulativní (zvířata netlachají, primáti si čistí srst)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Zřídka je jejich komunikace o tom, co není </a:t>
            </a:r>
            <a:r>
              <a:rPr lang="cs-CZ" b="1" dirty="0" err="1"/>
              <a:t>tady&amp;teď</a:t>
            </a:r>
            <a:r>
              <a:rPr lang="cs-CZ" dirty="0"/>
              <a:t> (vyjma včel, několika mravenců a snad i </a:t>
            </a:r>
            <a:r>
              <a:rPr lang="cs-CZ" dirty="0" err="1"/>
              <a:t>havranovitých</a:t>
            </a:r>
            <a:r>
              <a:rPr lang="cs-CZ" dirty="0"/>
              <a:t>):</a:t>
            </a:r>
          </a:p>
          <a:p>
            <a:pPr marL="118872" indent="0">
              <a:buNone/>
            </a:pPr>
            <a:r>
              <a:rPr lang="cs-CZ" dirty="0"/>
              <a:t>Např.</a:t>
            </a:r>
            <a:r>
              <a:rPr lang="cs-CZ" i="1" dirty="0"/>
              <a:t> </a:t>
            </a: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Camponotus</a:t>
            </a:r>
            <a:r>
              <a:rPr lang="cs-CZ" i="1" dirty="0"/>
              <a:t> </a:t>
            </a:r>
            <a:r>
              <a:rPr lang="cs-CZ" i="1" dirty="0" err="1"/>
              <a:t>socius</a:t>
            </a:r>
            <a:r>
              <a:rPr lang="cs-CZ" i="1" dirty="0"/>
              <a:t> </a:t>
            </a:r>
            <a:r>
              <a:rPr lang="cs-CZ" dirty="0"/>
              <a:t>(U.S.A., Brazílie): nalezne-li potravu, „vrátí se k hnízdu a zanechává za sebou chemickou stopu. Když potká kolegy, charakteristickým třepáním těla jim naznačí, že našel potravu. Pak se otočí a vrací se po cestičce a ostatní jej následují.“ (</a:t>
            </a:r>
            <a:r>
              <a:rPr lang="cs-CZ" dirty="0" err="1"/>
              <a:t>Bickerton</a:t>
            </a:r>
            <a:r>
              <a:rPr lang="cs-CZ" dirty="0"/>
              <a:t>, 2009, 137)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Téměř vždy postrádá </a:t>
            </a:r>
            <a:r>
              <a:rPr lang="cs-CZ" b="1" dirty="0"/>
              <a:t>sřetězování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konkatenaci</a:t>
            </a:r>
            <a:r>
              <a:rPr lang="cs-CZ" dirty="0"/>
              <a:t>) více znaků . </a:t>
            </a:r>
            <a:r>
              <a:rPr lang="cs-CZ" dirty="0"/>
              <a:t>Avšak:</a:t>
            </a:r>
          </a:p>
          <a:p>
            <a:pPr marL="118872" indent="0">
              <a:buNone/>
            </a:pPr>
            <a:r>
              <a:rPr lang="cs-CZ" dirty="0"/>
              <a:t>Mravenec</a:t>
            </a:r>
            <a:r>
              <a:rPr lang="cs-CZ" i="1" dirty="0"/>
              <a:t> </a:t>
            </a:r>
            <a:r>
              <a:rPr lang="cs-CZ" i="1" dirty="0" err="1"/>
              <a:t>Leptothorax</a:t>
            </a:r>
            <a:r>
              <a:rPr lang="cs-CZ" dirty="0"/>
              <a:t>: Nalezne-li zdroj potravy, vrátí se do hnízda. Zde vyvrhne pro kolegy část potravy a poté zdvihne zadeček a vysune žihadlo s kapičkou feromonu , která přiláká jeho druhy Jakmile jej první z kolegů  začne následovat, otáčí se a vrací se ke zdroji potravy.“ (Bickerton, 2009, 138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9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/>
              <a:t>Zvířecí komunikace postrádá </a:t>
            </a:r>
            <a:r>
              <a:rPr lang="cs-CZ" b="1"/>
              <a:t>predikaci</a:t>
            </a:r>
            <a:r>
              <a:rPr lang="cs-CZ"/>
              <a:t> (o něčem něco tvrdím: „ten strom je vysoký“), nicméně primáti v zajetí ji používají (jejich mozek tedy umožňuje leccos, problém je v motivaci: různé adaptace člověka a šimpanze).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https://www.youtube.com/watch?v=zsXP8qeFF6A</a:t>
            </a:r>
            <a:r>
              <a:rPr lang="cs-CZ" dirty="0"/>
              <a:t> (krátkodobá paměť šimpanz vs. člověk)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00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18 měsíční děvče užívalo 1,91 MLU, ve 2 letech užívala 3,19 MLU.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Šimpanz </a:t>
            </a:r>
            <a:r>
              <a:rPr lang="cs-CZ" dirty="0" err="1"/>
              <a:t>bonobo</a:t>
            </a:r>
            <a:r>
              <a:rPr lang="cs-CZ" dirty="0"/>
              <a:t> </a:t>
            </a:r>
            <a:r>
              <a:rPr lang="cs-CZ" dirty="0" err="1"/>
              <a:t>Kanzi</a:t>
            </a:r>
            <a:r>
              <a:rPr lang="cs-CZ" dirty="0"/>
              <a:t> používal stále jen 1,5 MLU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https://www.youtube.com/watch?v=2Dhc2zePJFE</a:t>
            </a:r>
            <a:r>
              <a:rPr lang="cs-CZ" dirty="0"/>
              <a:t> (</a:t>
            </a:r>
            <a:r>
              <a:rPr lang="cs-CZ" dirty="0" err="1"/>
              <a:t>Kanzi</a:t>
            </a:r>
            <a:r>
              <a:rPr lang="cs-CZ" dirty="0"/>
              <a:t> a porozumění významu vět)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Nicméně šimpanzi dokážou odlišovat mezi osobním jménem (proprium) a kategorií (apelativum): Peter x cup.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Věty primátů byly nejčastěji „X and Y“, ale dost z jejich vět byly predikace X</a:t>
            </a:r>
            <a:r>
              <a:rPr lang="en-US" dirty="0"/>
              <a:t>[</a:t>
            </a:r>
            <a:r>
              <a:rPr lang="cs-CZ" dirty="0"/>
              <a:t>Y</a:t>
            </a:r>
            <a:r>
              <a:rPr lang="en-US" dirty="0"/>
              <a:t>]</a:t>
            </a:r>
            <a:r>
              <a:rPr lang="cs-CZ" dirty="0"/>
              <a:t>: „Roger </a:t>
            </a:r>
            <a:r>
              <a:rPr lang="cs-CZ" dirty="0" err="1"/>
              <a:t>tickle</a:t>
            </a:r>
            <a:r>
              <a:rPr lang="cs-CZ" dirty="0"/>
              <a:t>“, „bus go“, „no </a:t>
            </a:r>
            <a:r>
              <a:rPr lang="cs-CZ" dirty="0" err="1"/>
              <a:t>balloon</a:t>
            </a:r>
            <a:r>
              <a:rPr lang="cs-CZ" dirty="0"/>
              <a:t>“ – nicméně chybí gramatika i syntaxe (Bickerton, 2009, 80-81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moderních lidí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600" b="1" dirty="0"/>
              <a:t>7. Jazyk moderního </a:t>
            </a:r>
            <a:r>
              <a:rPr lang="cs-CZ" sz="2600" b="1" dirty="0" smtClean="0"/>
              <a:t>člověka: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Je převratným vynálezem, jak napodobovat svět – má </a:t>
            </a:r>
            <a:r>
              <a:rPr lang="cs-CZ" sz="2600" dirty="0" smtClean="0"/>
              <a:t>funkci </a:t>
            </a:r>
            <a:r>
              <a:rPr lang="cs-CZ" sz="2600" b="1" dirty="0" smtClean="0"/>
              <a:t>reprezentativní</a:t>
            </a:r>
            <a:r>
              <a:rPr lang="cs-CZ" sz="2600" dirty="0" smtClean="0"/>
              <a:t>.</a:t>
            </a:r>
            <a:endParaRPr lang="cs-CZ" sz="2600" dirty="0"/>
          </a:p>
          <a:p>
            <a:pPr>
              <a:buNone/>
            </a:pPr>
            <a:r>
              <a:rPr lang="cs-CZ" sz="2600" dirty="0"/>
              <a:t>Umožňuje téměř </a:t>
            </a:r>
            <a:r>
              <a:rPr lang="cs-CZ" sz="2600" b="1" dirty="0"/>
              <a:t>neomezený rozvoj výpovědí </a:t>
            </a:r>
            <a:r>
              <a:rPr lang="cs-CZ" sz="2600" dirty="0" smtClean="0"/>
              <a:t>(srov. neomezená a cyklická semióza).</a:t>
            </a:r>
            <a:endParaRPr lang="cs-CZ" sz="2600" b="1" dirty="0"/>
          </a:p>
          <a:p>
            <a:pPr>
              <a:buNone/>
            </a:pPr>
            <a:r>
              <a:rPr lang="cs-CZ" sz="2600" dirty="0"/>
              <a:t>Umožňuje hovořit o entitách, </a:t>
            </a:r>
            <a:r>
              <a:rPr lang="cs-CZ" sz="2600" dirty="0" smtClean="0"/>
              <a:t>které mají </a:t>
            </a:r>
            <a:r>
              <a:rPr lang="cs-CZ" sz="2600" dirty="0"/>
              <a:t>jakoukoli smyslovou kvalitu </a:t>
            </a:r>
            <a:r>
              <a:rPr lang="cs-CZ" sz="2600" dirty="0" smtClean="0"/>
              <a:t>nebo ji nemají vůbec (</a:t>
            </a:r>
            <a:r>
              <a:rPr lang="cs-CZ" sz="2600" b="1" dirty="0" smtClean="0"/>
              <a:t>abstrakce</a:t>
            </a:r>
            <a:r>
              <a:rPr lang="cs-CZ" sz="2600" b="1" dirty="0"/>
              <a:t>, negace, novotvary, vynálezy </a:t>
            </a:r>
            <a:r>
              <a:rPr lang="cs-CZ" sz="2600" dirty="0"/>
              <a:t>atp</a:t>
            </a:r>
            <a:r>
              <a:rPr lang="cs-CZ" sz="2600" dirty="0" smtClean="0"/>
              <a:t>.).</a:t>
            </a:r>
            <a:endParaRPr lang="cs-CZ" sz="2600" dirty="0"/>
          </a:p>
          <a:p>
            <a:pPr>
              <a:buNone/>
            </a:pPr>
            <a:r>
              <a:rPr lang="cs-CZ" sz="2600" dirty="0"/>
              <a:t>Umožňuje zápis do jiných médií (písmo, Braillovo písmo, znaková řeč, </a:t>
            </a:r>
            <a:r>
              <a:rPr lang="cs-CZ" sz="2600" dirty="0" err="1"/>
              <a:t>Morseova</a:t>
            </a:r>
            <a:r>
              <a:rPr lang="cs-CZ" sz="2600" dirty="0"/>
              <a:t> abeceda, šifry aj.).</a:t>
            </a:r>
          </a:p>
          <a:p>
            <a:pPr>
              <a:buNone/>
            </a:pPr>
            <a:r>
              <a:rPr lang="cs-CZ" sz="2600" dirty="0" smtClean="0"/>
              <a:t>Má </a:t>
            </a:r>
            <a:r>
              <a:rPr lang="cs-CZ" sz="2600" b="1" dirty="0"/>
              <a:t>metakognitivní funkci</a:t>
            </a:r>
            <a:r>
              <a:rPr lang="cs-CZ" sz="2600" dirty="0" smtClean="0"/>
              <a:t>!</a:t>
            </a:r>
          </a:p>
          <a:p>
            <a:pPr>
              <a:buNone/>
            </a:pPr>
            <a:r>
              <a:rPr lang="cs-CZ" sz="2600" dirty="0"/>
              <a:t>Umožňuje rozvoj konceptuálních systémů</a:t>
            </a:r>
            <a:r>
              <a:rPr lang="cs-CZ" sz="2600" dirty="0" smtClean="0"/>
              <a:t>.</a:t>
            </a:r>
            <a:endParaRPr lang="cs-CZ" sz="2600" dirty="0"/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781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Adamův jazyk?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/>
              <a:t>6. Proto-jazyk prvních hominidů?</a:t>
            </a:r>
          </a:p>
          <a:p>
            <a:pPr>
              <a:buNone/>
            </a:pPr>
            <a:r>
              <a:rPr lang="cs-CZ" sz="2800" b="1" dirty="0" err="1"/>
              <a:t>Hmmmmm</a:t>
            </a:r>
            <a:r>
              <a:rPr lang="cs-CZ" sz="2800" dirty="0"/>
              <a:t> komunikace (Mithen, 2005):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H</a:t>
            </a:r>
            <a:r>
              <a:rPr lang="cs-CZ" sz="2800" dirty="0"/>
              <a:t>olistický </a:t>
            </a:r>
            <a:r>
              <a:rPr lang="cs-CZ" sz="1200" dirty="0"/>
              <a:t>(nepříliš konkrétní – asi jako dětská řeč)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anipulativní</a:t>
            </a:r>
            <a:r>
              <a:rPr lang="cs-CZ" sz="1200" dirty="0">
                <a:solidFill>
                  <a:srgbClr val="4E3B30"/>
                </a:solidFill>
              </a:rPr>
              <a:t> (koordinovala či iniciovala činnosti)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ulti</a:t>
            </a:r>
            <a:r>
              <a:rPr lang="cs-CZ" sz="2800" b="1" dirty="0"/>
              <a:t>m</a:t>
            </a:r>
            <a:r>
              <a:rPr lang="cs-CZ" sz="2800" dirty="0"/>
              <a:t>odální </a:t>
            </a:r>
            <a:r>
              <a:rPr lang="cs-CZ" sz="1200" dirty="0">
                <a:solidFill>
                  <a:srgbClr val="4E3B30"/>
                </a:solidFill>
              </a:rPr>
              <a:t>(byla pantomimou, zvukem, pohybem)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</a:t>
            </a:r>
            <a:r>
              <a:rPr lang="cs-CZ" sz="2800" dirty="0"/>
              <a:t>uzikální </a:t>
            </a:r>
            <a:r>
              <a:rPr lang="cs-CZ" sz="1200" dirty="0">
                <a:solidFill>
                  <a:srgbClr val="4E3B30"/>
                </a:solidFill>
              </a:rPr>
              <a:t>(rytmická, melodická, zpívaná)</a:t>
            </a:r>
            <a:endParaRPr lang="cs-CZ" sz="2800" dirty="0"/>
          </a:p>
          <a:p>
            <a:pPr>
              <a:buFont typeface="Arial" pitchFamily="34" charset="0"/>
              <a:buChar char="•"/>
            </a:pPr>
            <a:r>
              <a:rPr lang="cs-CZ" sz="2800" b="1" dirty="0"/>
              <a:t>Mimetický </a:t>
            </a:r>
            <a:r>
              <a:rPr lang="cs-CZ" sz="1200" dirty="0">
                <a:solidFill>
                  <a:srgbClr val="4E3B30"/>
                </a:solidFill>
              </a:rPr>
              <a:t>(napodobovala přírodní entity)</a:t>
            </a:r>
            <a:endParaRPr lang="cs-CZ" sz="2800" b="1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None/>
            </a:pPr>
            <a:r>
              <a:rPr lang="cs-CZ" sz="2800" dirty="0"/>
              <a:t>(„potkáme se u jezera“, „rozděl se o jídlo s XY“...prý i: “jdi a ulov zajíce, kterého jsem viděl před chvílí na kopci za stromem“)</a:t>
            </a:r>
          </a:p>
          <a:p>
            <a:pPr>
              <a:buNone/>
            </a:pPr>
            <a:r>
              <a:rPr lang="cs-CZ" sz="2800" dirty="0"/>
              <a:t>Důvod k vývoji komunikace nad </a:t>
            </a:r>
            <a:r>
              <a:rPr lang="cs-CZ" sz="2800" dirty="0" smtClean="0"/>
              <a:t>úroveň komunikace ostatních primátů? transmise </a:t>
            </a:r>
            <a:r>
              <a:rPr lang="cs-CZ" sz="2800" dirty="0"/>
              <a:t>některých technologií</a:t>
            </a:r>
            <a:r>
              <a:rPr lang="cs-CZ" sz="2800" dirty="0" smtClean="0"/>
              <a:t>? Jakých?</a:t>
            </a: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48" y="2267736"/>
            <a:ext cx="3260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9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Otázky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800"/>
              <a:t>Umí jiní tvorové lhát?</a:t>
            </a:r>
          </a:p>
          <a:p>
            <a:pPr>
              <a:buNone/>
            </a:pPr>
            <a:r>
              <a:rPr lang="cs-CZ" sz="2800"/>
              <a:t>Jsou </a:t>
            </a:r>
            <a:r>
              <a:rPr lang="cs-CZ" sz="2800" dirty="0"/>
              <a:t>i jiné kanály komunikace? ESP? Živočichové např. mají i smysly, kterými člověk nedisponuje, a tedy mohou komunikovat z našeho hlediska mimosmyslově!</a:t>
            </a:r>
          </a:p>
          <a:p>
            <a:pPr>
              <a:buNone/>
            </a:pPr>
            <a:r>
              <a:rPr lang="cs-CZ" sz="2800" dirty="0"/>
              <a:t>Jak vznikl moderní jazyk?</a:t>
            </a:r>
          </a:p>
          <a:p>
            <a:pPr>
              <a:buNone/>
            </a:pPr>
            <a:r>
              <a:rPr lang="cs-CZ" sz="2800" dirty="0"/>
              <a:t>Kam se vyvine moderní jazyk?</a:t>
            </a:r>
          </a:p>
          <a:p>
            <a:pPr>
              <a:buNone/>
            </a:pPr>
            <a:r>
              <a:rPr lang="cs-CZ" sz="2400" dirty="0"/>
              <a:t>Otázka evoluce mimolidských komunikačních systémů? Např.: narodily se včely již se schopností včelího tance nebo tento komunikační systém lopotně rozvíjely podobně jako člověk svoji řeč?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3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lidské komunikace</a:t>
            </a:r>
          </a:p>
        </p:txBody>
      </p:sp>
      <p:graphicFrame>
        <p:nvGraphicFramePr>
          <p:cNvPr id="24" name="Zástupný symbol pro obsah 23"/>
          <p:cNvGraphicFramePr>
            <a:graphicFrameLocks noGrp="1" noChangeAspect="1"/>
          </p:cNvGraphicFramePr>
          <p:nvPr>
            <p:ph idx="1"/>
          </p:nvPr>
        </p:nvGraphicFramePr>
        <p:xfrm>
          <a:off x="3065463" y="1555750"/>
          <a:ext cx="312578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kument" r:id="rId3" imgW="7124074" imgH="10154822" progId="Word.Document.12">
                  <p:embed/>
                </p:oleObj>
              </mc:Choice>
              <mc:Fallback>
                <p:oleObj name="Dokument" r:id="rId3" imgW="7124074" imgH="10154822" progId="Word.Document.12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555750"/>
                        <a:ext cx="3125787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5544"/>
              </p:ext>
            </p:extLst>
          </p:nvPr>
        </p:nvGraphicFramePr>
        <p:xfrm>
          <a:off x="107504" y="1484784"/>
          <a:ext cx="8856984" cy="4942779"/>
        </p:xfrm>
        <a:graphic>
          <a:graphicData uri="http://schemas.openxmlformats.org/drawingml/2006/table">
            <a:tbl>
              <a:tblPr/>
              <a:tblGrid>
                <a:gridCol w="144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0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08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0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672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61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cs-CZ" sz="900">
                          <a:latin typeface="Times New Roman"/>
                          <a:cs typeface="Times New Roman"/>
                        </a:rPr>
                      </a:b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rovnováha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hmat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zrak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sluch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chuť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čich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8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dotyky,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podání ruky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polibky,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Braillovo písmo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dopravní značky, vlajky, semafor, znaková řeč, gesta, mimika, prestižní předměty, pantomima, početní hůl,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písmo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kniha,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piktogramy,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fotografie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oděv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účes, tělesné zdobení a mutilace (tetování,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zjizvování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 aj.), šperk2, symbol,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mapa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nákres, turistické značky, fasáda domu aj.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A0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řeč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křik, rozhlas, zvony, klakson, píseň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4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snad marketingové vůně, snad parfémy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komunikační díla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7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komunikačních systémů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Druhy komunikace (hrubé rozdělení):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neverbální</a:t>
            </a:r>
            <a:r>
              <a:rPr lang="cs-CZ" dirty="0"/>
              <a:t> – </a:t>
            </a:r>
            <a:r>
              <a:rPr lang="cs-CZ" dirty="0" err="1"/>
              <a:t>vizika</a:t>
            </a:r>
            <a:r>
              <a:rPr lang="cs-CZ" dirty="0"/>
              <a:t>, mimika, </a:t>
            </a:r>
            <a:r>
              <a:rPr lang="cs-CZ" dirty="0" err="1" smtClean="0"/>
              <a:t>posturologie</a:t>
            </a:r>
            <a:r>
              <a:rPr lang="cs-CZ" dirty="0" smtClean="0"/>
              <a:t>…</a:t>
            </a: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verbální</a:t>
            </a:r>
            <a:r>
              <a:rPr lang="cs-CZ" dirty="0"/>
              <a:t> – řeč, písmo, kódy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pomocí artefaktů </a:t>
            </a:r>
            <a:r>
              <a:rPr lang="cs-CZ" dirty="0"/>
              <a:t>– ozdoby, prestižní předměty, oděv, uniformy atd.</a:t>
            </a:r>
          </a:p>
          <a:p>
            <a:pPr marL="118872" indent="0">
              <a:buNone/>
            </a:pPr>
            <a:r>
              <a:rPr lang="cs-CZ" dirty="0"/>
              <a:t>4. </a:t>
            </a:r>
            <a:r>
              <a:rPr lang="cs-CZ" b="1" dirty="0"/>
              <a:t>pomocí médií </a:t>
            </a:r>
            <a:r>
              <a:rPr lang="cs-CZ" dirty="0"/>
              <a:t>– kniha, rádio, televize, internet, obrazy, tanec, hudba atd.</a:t>
            </a:r>
          </a:p>
        </p:txBody>
      </p:sp>
    </p:spTree>
    <p:extLst>
      <p:ext uri="{BB962C8B-B14F-4D97-AF65-F5344CB8AC3E}">
        <p14:creationId xmlns:p14="http://schemas.microsoft.com/office/powerpoint/2010/main" val="418184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100" dirty="0"/>
              <a:t>Komunikace se rozvíjela pravděpodobně v tomto sledu:</a:t>
            </a:r>
          </a:p>
          <a:p>
            <a:pPr marL="914400" lvl="1" indent="-514350">
              <a:buNone/>
            </a:pPr>
            <a:r>
              <a:rPr lang="cs-CZ" sz="2100" b="1" dirty="0"/>
              <a:t>1. (Komunikace mezibuněčná)</a:t>
            </a:r>
          </a:p>
          <a:p>
            <a:pPr marL="914400" lvl="1" indent="-514350">
              <a:buNone/>
            </a:pPr>
            <a:r>
              <a:rPr lang="cs-CZ" sz="2100" b="1" dirty="0"/>
              <a:t>2. Komunikace mezi samotářskými tvory</a:t>
            </a:r>
          </a:p>
          <a:p>
            <a:pPr marL="914400" lvl="1" indent="-514350">
              <a:buNone/>
            </a:pPr>
            <a:r>
              <a:rPr lang="cs-CZ" sz="2100" b="1" dirty="0"/>
              <a:t>3. Komunikace v </a:t>
            </a:r>
            <a:r>
              <a:rPr lang="cs-CZ" sz="2100" b="1" dirty="0" err="1"/>
              <a:t>nehierarchických</a:t>
            </a:r>
            <a:r>
              <a:rPr lang="cs-CZ" sz="2100" b="1" dirty="0"/>
              <a:t> skupinách (např. ryby)</a:t>
            </a:r>
          </a:p>
          <a:p>
            <a:pPr marL="914400" lvl="1" indent="-514350">
              <a:buNone/>
            </a:pPr>
            <a:r>
              <a:rPr lang="cs-CZ" sz="2100" b="1" dirty="0"/>
              <a:t>4. Komunikace v hierarchických skupinách 1 (u sociálního hmyzu)</a:t>
            </a:r>
          </a:p>
          <a:p>
            <a:pPr marL="914400" lvl="1" indent="-514350">
              <a:buNone/>
            </a:pPr>
            <a:r>
              <a:rPr lang="cs-CZ" sz="2100" b="1" dirty="0"/>
              <a:t>5. Komunikace v hierarchických skupinách 2 (savci)</a:t>
            </a:r>
          </a:p>
          <a:p>
            <a:pPr marL="914400" lvl="1" indent="-514350">
              <a:buNone/>
            </a:pPr>
            <a:r>
              <a:rPr lang="cs-CZ" sz="2100" b="1" dirty="0"/>
              <a:t>6. Proto-jazyk prvních hominidů (nápodoba světa, </a:t>
            </a:r>
            <a:r>
              <a:rPr lang="cs-CZ" sz="2100" b="1" dirty="0" err="1" smtClean="0"/>
              <a:t>pidžiny</a:t>
            </a:r>
            <a:r>
              <a:rPr lang="cs-CZ" sz="2100" b="1" dirty="0" smtClean="0"/>
              <a:t>)</a:t>
            </a:r>
            <a:endParaRPr lang="cs-CZ" sz="2100" b="1" dirty="0"/>
          </a:p>
          <a:p>
            <a:pPr marL="914400" lvl="1" indent="-514350">
              <a:buNone/>
            </a:pPr>
            <a:r>
              <a:rPr lang="cs-CZ" sz="2100" dirty="0">
                <a:ln>
                  <a:solidFill>
                    <a:schemeClr val="tx1"/>
                  </a:solidFill>
                </a:ln>
              </a:rPr>
              <a:t>7.</a:t>
            </a:r>
            <a:r>
              <a:rPr lang="cs-CZ" sz="2100" dirty="0"/>
              <a:t> 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Jazyk moderního člověka, který dokáže napodobit svět </a:t>
            </a: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(vytváří 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konceptuální systémy, má metakognitivní </a:t>
            </a:r>
            <a:r>
              <a:rPr lang="cs-CZ" sz="2100" dirty="0" err="1">
                <a:ln>
                  <a:solidFill>
                    <a:schemeClr val="tx1"/>
                  </a:solidFill>
                </a:ln>
              </a:rPr>
              <a:t>fci</a:t>
            </a:r>
            <a:r>
              <a:rPr lang="cs-CZ" sz="2100" dirty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dirty="0"/>
              <a:t>Každá ze jmenovaných úrovní naplňuje specifické </a:t>
            </a:r>
            <a:r>
              <a:rPr lang="cs-CZ" sz="2100" b="1" dirty="0"/>
              <a:t>funkce</a:t>
            </a:r>
            <a:r>
              <a:rPr lang="cs-CZ" sz="2100" dirty="0"/>
              <a:t>, jejichž počet s každou úrovní narůstá.</a:t>
            </a:r>
          </a:p>
          <a:p>
            <a:pPr marL="0" indent="0">
              <a:buNone/>
            </a:pPr>
            <a:r>
              <a:rPr lang="cs-CZ" sz="2100" dirty="0"/>
              <a:t>Všimněte si, že funkce z nižších úrovní jsou (nutně!) </a:t>
            </a:r>
            <a:r>
              <a:rPr lang="cs-CZ" sz="2100" dirty="0" smtClean="0"/>
              <a:t>realizovány i </a:t>
            </a:r>
            <a:r>
              <a:rPr lang="cs-CZ" sz="2100" dirty="0"/>
              <a:t>ve vyšších úrovních komunikace: např. </a:t>
            </a:r>
            <a:r>
              <a:rPr lang="cs-CZ" sz="2100" dirty="0" err="1"/>
              <a:t>prosexuální</a:t>
            </a:r>
            <a:r>
              <a:rPr lang="cs-CZ" sz="2100" dirty="0"/>
              <a:t> komunikace samotářských tvorů je začleněna také do lidské verbální komunikace.</a:t>
            </a:r>
          </a:p>
        </p:txBody>
      </p:sp>
    </p:spTree>
    <p:extLst>
      <p:ext uri="{BB962C8B-B14F-4D97-AF65-F5344CB8AC3E}">
        <p14:creationId xmlns:p14="http://schemas.microsoft.com/office/powerpoint/2010/main" val="328180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/>
              <a:t>Vývoj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1. Komunikace mezibuněčná</a:t>
            </a:r>
          </a:p>
          <a:p>
            <a:pPr>
              <a:buNone/>
            </a:pPr>
            <a:r>
              <a:rPr lang="cs-CZ" sz="2400" i="1" dirty="0"/>
              <a:t>1.1 Komunikace genetická </a:t>
            </a:r>
            <a:r>
              <a:rPr lang="cs-CZ" sz="2400" dirty="0"/>
              <a:t>- několik druhů: </a:t>
            </a:r>
            <a:r>
              <a:rPr lang="cs-CZ" sz="2400" b="1" dirty="0"/>
              <a:t>pohlavní splynutí haploidních buněk</a:t>
            </a:r>
            <a:r>
              <a:rPr lang="cs-CZ" sz="2400" dirty="0"/>
              <a:t> (živočichové i rostliny), virová „infekce“, konjugace prvoků a baktérií.</a:t>
            </a:r>
          </a:p>
          <a:p>
            <a:pPr>
              <a:spcBef>
                <a:spcPts val="0"/>
              </a:spcBef>
              <a:buNone/>
            </a:pPr>
            <a:r>
              <a:rPr lang="cs-CZ" sz="2400" i="1" dirty="0"/>
              <a:t>1.2 Mezibuněčná komunikace - </a:t>
            </a:r>
            <a:r>
              <a:rPr lang="cs-CZ" sz="2400" dirty="0"/>
              <a:t>mezi stejnými i mezi odlišnými druhy buněk stejného organismu (komunikace mezi neurony a hormonální komunikace)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/>
              <a:t>1.3 </a:t>
            </a:r>
            <a:r>
              <a:rPr lang="cs-CZ" sz="2400" i="1" dirty="0"/>
              <a:t>Mezibuněčná komunikace </a:t>
            </a:r>
            <a:r>
              <a:rPr lang="cs-CZ" sz="2400" dirty="0"/>
              <a:t>mezi odlišnými organismy (např. mykorhiza stromů a hub).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49166" cy="2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437112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314104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7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nesociálních tvorů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484784"/>
            <a:ext cx="8686800" cy="5445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2. Komunikace mezi samotářskými tvory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Mezi velmi primitivními nebo dravými organismy. Jejich vzájemná komunikace vychází především z potřeby </a:t>
            </a:r>
            <a:r>
              <a:rPr lang="cs-CZ" sz="2000" dirty="0" smtClean="0"/>
              <a:t>rozmnožování (</a:t>
            </a:r>
            <a:r>
              <a:rPr lang="cs-CZ" sz="2000" dirty="0" err="1" smtClean="0"/>
              <a:t>prosexuální</a:t>
            </a:r>
            <a:r>
              <a:rPr lang="cs-CZ" sz="2000" dirty="0" smtClean="0"/>
              <a:t> komunikace).</a:t>
            </a:r>
            <a:endParaRPr lang="cs-CZ" sz="2000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dirty="0"/>
          </a:p>
          <a:p>
            <a:pPr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buNone/>
            </a:pPr>
            <a:endParaRPr lang="cs-CZ" sz="2000" dirty="0"/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Je velice jednoduchá (asi typu: „</a:t>
            </a:r>
            <a:r>
              <a:rPr lang="cs-CZ" sz="2000" dirty="0" err="1"/>
              <a:t>Héj</a:t>
            </a:r>
            <a:r>
              <a:rPr lang="cs-CZ" sz="2000" dirty="0"/>
              <a:t>, já jsem zde</a:t>
            </a:r>
            <a:r>
              <a:rPr lang="cs-CZ" sz="2000" dirty="0" smtClean="0"/>
              <a:t>!“ nebo „</a:t>
            </a:r>
            <a:r>
              <a:rPr lang="cs-CZ" sz="2000" dirty="0" err="1" smtClean="0"/>
              <a:t>Héj</a:t>
            </a:r>
            <a:r>
              <a:rPr lang="cs-CZ" sz="2000" dirty="0" smtClean="0"/>
              <a:t>, můj orgán na vydávání signálů je </a:t>
            </a:r>
            <a:r>
              <a:rPr lang="cs-CZ" sz="2000" b="1" dirty="0" smtClean="0"/>
              <a:t>takhle</a:t>
            </a:r>
            <a:r>
              <a:rPr lang="cs-CZ" sz="2000" dirty="0" smtClean="0"/>
              <a:t> velký!“). </a:t>
            </a:r>
            <a:r>
              <a:rPr lang="cs-CZ" sz="2000" dirty="0"/>
              <a:t>Může probíhat v jakémkoli smyslovém kanále (srov. žába, cvrček, světluška, můry atd</a:t>
            </a:r>
            <a:r>
              <a:rPr lang="cs-CZ" sz="2000" dirty="0" smtClean="0"/>
              <a:t>.) </a:t>
            </a:r>
            <a:endParaRPr lang="cs-CZ" sz="2000" dirty="0"/>
          </a:p>
          <a:p>
            <a:pPr lvl="0">
              <a:buClr>
                <a:srgbClr val="F0AD00"/>
              </a:buClr>
              <a:buNone/>
            </a:pPr>
            <a:r>
              <a:rPr lang="cs-CZ" sz="2000" dirty="0">
                <a:solidFill>
                  <a:prstClr val="black"/>
                </a:solidFill>
              </a:rPr>
              <a:t>(Srov. </a:t>
            </a:r>
            <a:r>
              <a:rPr lang="cs-CZ" sz="2000" dirty="0" smtClean="0">
                <a:solidFill>
                  <a:prstClr val="black"/>
                </a:solidFill>
              </a:rPr>
              <a:t>nediferencovanost </a:t>
            </a:r>
            <a:r>
              <a:rPr lang="cs-CZ" sz="2000" dirty="0">
                <a:solidFill>
                  <a:prstClr val="black"/>
                </a:solidFill>
              </a:rPr>
              <a:t>u klaksonu auta, zvonku u kola apod</a:t>
            </a:r>
            <a:r>
              <a:rPr lang="cs-CZ" sz="2000" dirty="0" smtClean="0">
                <a:solidFill>
                  <a:prstClr val="black"/>
                </a:solidFill>
              </a:rPr>
              <a:t>.)</a:t>
            </a:r>
          </a:p>
          <a:p>
            <a:pPr lvl="0">
              <a:buClr>
                <a:srgbClr val="F0AD00"/>
              </a:buClr>
              <a:buNone/>
            </a:pPr>
            <a:r>
              <a:rPr lang="cs-CZ" sz="2000" dirty="0" smtClean="0">
                <a:solidFill>
                  <a:prstClr val="black"/>
                </a:solidFill>
              </a:rPr>
              <a:t>U člověka: </a:t>
            </a:r>
            <a:r>
              <a:rPr lang="cs-CZ" sz="2000" b="1" dirty="0" smtClean="0">
                <a:solidFill>
                  <a:prstClr val="black"/>
                </a:solidFill>
              </a:rPr>
              <a:t>souboje</a:t>
            </a:r>
            <a:r>
              <a:rPr lang="cs-CZ" sz="2000" dirty="0" smtClean="0">
                <a:solidFill>
                  <a:prstClr val="black"/>
                </a:solidFill>
              </a:rPr>
              <a:t> o partner/</a:t>
            </a:r>
            <a:r>
              <a:rPr lang="cs-CZ" sz="2000" dirty="0" err="1" smtClean="0">
                <a:solidFill>
                  <a:prstClr val="black"/>
                </a:solidFill>
              </a:rPr>
              <a:t>ky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(bitky, tance, </a:t>
            </a:r>
            <a:r>
              <a:rPr lang="cs-CZ" sz="2000" dirty="0" err="1" smtClean="0">
                <a:solidFill>
                  <a:prstClr val="black"/>
                </a:solidFill>
              </a:rPr>
              <a:t>sebedekorace</a:t>
            </a:r>
            <a:r>
              <a:rPr lang="cs-CZ" sz="2000" dirty="0" smtClean="0">
                <a:solidFill>
                  <a:prstClr val="black"/>
                </a:solidFill>
              </a:rPr>
              <a:t>, prestižní předměty…)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384376" cy="253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64904"/>
            <a:ext cx="3209794" cy="253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 sociálních tvorů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3000" b="1" dirty="0"/>
              <a:t>3. Komunikace v nehierarchických skupinách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Větší počet docela jednoduchých signálů (kupředu, stop, zpět, cíl, nebezpečí atp.). Tyto signály lze opět sdělovat zrakem (pohybem těla), sluchem (zvukem) i čichem (pachovými signály). </a:t>
            </a:r>
            <a:r>
              <a:rPr lang="cs-CZ" sz="2000" dirty="0" err="1"/>
              <a:t>Nehierarchickou</a:t>
            </a:r>
            <a:r>
              <a:rPr lang="cs-CZ" sz="2000" dirty="0"/>
              <a:t> skupinou je také lidský </a:t>
            </a:r>
            <a:r>
              <a:rPr lang="cs-CZ" sz="2000" b="1" dirty="0"/>
              <a:t>dav</a:t>
            </a:r>
            <a:r>
              <a:rPr lang="cs-CZ" sz="2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067" y="3000761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0684"/>
            <a:ext cx="5472608" cy="36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0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averAnts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241" y="3431255"/>
            <a:ext cx="3417555" cy="3417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sociálního hmyzu</a:t>
            </a:r>
          </a:p>
          <a:p>
            <a:pPr>
              <a:buNone/>
            </a:pPr>
            <a:r>
              <a:rPr lang="cs-CZ" sz="1800" dirty="0"/>
              <a:t>Jedná se o zvláštní podskupinu komunikace v hierarchických skupinách</a:t>
            </a:r>
          </a:p>
          <a:p>
            <a:pPr>
              <a:buNone/>
            </a:pPr>
            <a:r>
              <a:rPr lang="cs-CZ" sz="1800" dirty="0"/>
              <a:t>Probíhá hlavně skrze feromony (všichni sem, poplach, následuj mě aj.)</a:t>
            </a:r>
          </a:p>
          <a:p>
            <a:pPr>
              <a:buNone/>
            </a:pPr>
            <a:r>
              <a:rPr lang="cs-CZ" sz="1800" dirty="0"/>
              <a:t>Mravenci znají několik pokročilých technologií (zemědělství, chovatelství, otrokářství aj.).</a:t>
            </a:r>
          </a:p>
        </p:txBody>
      </p:sp>
      <p:pic>
        <p:nvPicPr>
          <p:cNvPr id="4" name="Obrázek 3" descr="harvester a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54119"/>
            <a:ext cx="5178110" cy="34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17" y="260648"/>
            <a:ext cx="8686800" cy="838200"/>
          </a:xfrm>
        </p:spPr>
        <p:txBody>
          <a:bodyPr/>
          <a:lstStyle/>
          <a:p>
            <a:r>
              <a:rPr lang="cs-CZ" dirty="0"/>
              <a:t>Komunikace sociálních tvorů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/>
              <a:t>4. Komunikace u sociálního hmyzu (vrchol)</a:t>
            </a:r>
          </a:p>
          <a:p>
            <a:endParaRPr lang="cs-CZ" dirty="0"/>
          </a:p>
        </p:txBody>
      </p:sp>
      <p:pic>
        <p:nvPicPr>
          <p:cNvPr id="4099" name="Picture 3" descr="C:\Users\uživatel\Documents\Scanned Documents\všelí tan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23317" cy="32403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204864"/>
            <a:ext cx="4552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29" y="5683660"/>
            <a:ext cx="903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+mj-lt"/>
              </a:rPr>
              <a:t>Včelí tanec</a:t>
            </a:r>
            <a:r>
              <a:rPr lang="cs-CZ" dirty="0">
                <a:latin typeface="+mj-lt"/>
              </a:rPr>
              <a:t>, coby komunikace, je natolik rozvinutý, že napodobuje </a:t>
            </a:r>
          </a:p>
          <a:p>
            <a:pPr algn="ctr"/>
            <a:r>
              <a:rPr lang="cs-CZ" dirty="0">
                <a:latin typeface="+mj-lt"/>
              </a:rPr>
              <a:t>některé aspekty světa (Slunce, zdroj potravy) i v jejich nepřítomnosti, čímž se podobá lidské řeči. (není ale tak dokonalá jako lidská komunikace).</a:t>
            </a:r>
          </a:p>
        </p:txBody>
      </p:sp>
    </p:spTree>
    <p:extLst>
      <p:ext uri="{BB962C8B-B14F-4D97-AF65-F5344CB8AC3E}">
        <p14:creationId xmlns:p14="http://schemas.microsoft.com/office/powerpoint/2010/main" val="2741680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12039</TotalTime>
  <Words>1395</Words>
  <Application>Microsoft Office PowerPoint</Application>
  <PresentationFormat>Předvádění na obrazovce (4:3)</PresentationFormat>
  <Paragraphs>139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Corbel</vt:lpstr>
      <vt:lpstr>Times New Roman</vt:lpstr>
      <vt:lpstr>Wingdings</vt:lpstr>
      <vt:lpstr>Wingdings 2</vt:lpstr>
      <vt:lpstr>Wingdings 3</vt:lpstr>
      <vt:lpstr>Modul</vt:lpstr>
      <vt:lpstr>Dokument</vt:lpstr>
      <vt:lpstr>Sociální psychologie  Historie lidské komunikace</vt:lpstr>
      <vt:lpstr>Dotaz na minulou přednášku</vt:lpstr>
      <vt:lpstr>Vývoj komunikačních systémů</vt:lpstr>
      <vt:lpstr>Vývoj komunikace</vt:lpstr>
      <vt:lpstr>Vývoj komunikace</vt:lpstr>
      <vt:lpstr>Komunikace nesociálních tvorů</vt:lpstr>
      <vt:lpstr>Komunikace sociálních tvorů</vt:lpstr>
      <vt:lpstr>Komunikace sociálních tvorů</vt:lpstr>
      <vt:lpstr>Komunikace sociálních tvorů</vt:lpstr>
      <vt:lpstr>Komunikace sociálních tvorů</vt:lpstr>
      <vt:lpstr>Komunikace sociálních tvorů s člověkem</vt:lpstr>
      <vt:lpstr>Komunikace sociálních tvorů</vt:lpstr>
      <vt:lpstr>Limity zvířecí komunikace</vt:lpstr>
      <vt:lpstr>Limity zvířecí komunikace</vt:lpstr>
      <vt:lpstr>Prezentace aplikace PowerPoint</vt:lpstr>
      <vt:lpstr>Limity zvířecí komunikace</vt:lpstr>
      <vt:lpstr>Komunikace moderních lidí</vt:lpstr>
      <vt:lpstr>Adamův jazyk?</vt:lpstr>
      <vt:lpstr>Otázky </vt:lpstr>
      <vt:lpstr>Druhy lidské komunikace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J.Krása</cp:lastModifiedBy>
  <cp:revision>102</cp:revision>
  <dcterms:created xsi:type="dcterms:W3CDTF">2015-10-20T07:43:33Z</dcterms:created>
  <dcterms:modified xsi:type="dcterms:W3CDTF">2019-05-05T16:45:11Z</dcterms:modified>
</cp:coreProperties>
</file>