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6"/>
  </p:notesMasterIdLst>
  <p:sldIdLst>
    <p:sldId id="256" r:id="rId2"/>
    <p:sldId id="280" r:id="rId3"/>
    <p:sldId id="350" r:id="rId4"/>
    <p:sldId id="351" r:id="rId5"/>
    <p:sldId id="295" r:id="rId6"/>
    <p:sldId id="349" r:id="rId7"/>
    <p:sldId id="346" r:id="rId8"/>
    <p:sldId id="347" r:id="rId9"/>
    <p:sldId id="265" r:id="rId10"/>
    <p:sldId id="296" r:id="rId11"/>
    <p:sldId id="297" r:id="rId12"/>
    <p:sldId id="298" r:id="rId13"/>
    <p:sldId id="299" r:id="rId14"/>
    <p:sldId id="300" r:id="rId15"/>
    <p:sldId id="282" r:id="rId16"/>
    <p:sldId id="29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45" r:id="rId45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>
      <p:cViewPr varScale="1">
        <p:scale>
          <a:sx n="74" d="100"/>
          <a:sy n="74" d="100"/>
        </p:scale>
        <p:origin x="540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ie.ped.muni.cz/media/3167482/pozadavky_na_seminarni_prace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i.cz/" TargetMode="External"/><Relationship Id="rId5" Type="http://schemas.openxmlformats.org/officeDocument/2006/relationships/hyperlink" Target="http://www.rvp.cz/" TargetMode="External"/><Relationship Id="rId4" Type="http://schemas.openxmlformats.org/officeDocument/2006/relationships/hyperlink" Target="http://pdfweb.truni.sk/jop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2" y="4480444"/>
            <a:ext cx="7140443" cy="1255665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psychologie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1800" dirty="0"/>
              <a:t>SZ6049 Pedagogická psychologie</a:t>
            </a:r>
            <a:br>
              <a:rPr lang="cs-CZ" sz="1800" dirty="0"/>
            </a:br>
            <a:r>
              <a:rPr lang="cs-CZ" sz="1800" dirty="0"/>
              <a:t>SZc003 Pedagogická psychologie</a:t>
            </a:r>
            <a:endParaRPr lang="en-GB" sz="18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Úvodní setkání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r>
              <a:rPr lang="cs-CZ" dirty="0"/>
              <a:t>Nástup technologií</a:t>
            </a:r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</a:t>
            </a:r>
            <a:r>
              <a:rPr lang="cs-CZ" dirty="0" err="1"/>
              <a:t>benchmarking</a:t>
            </a:r>
            <a:r>
              <a:rPr lang="cs-CZ" dirty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Hm.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změnila škola v uplynulých letech?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/>
              <a:t>Podívejte se, zapněte si titulky a odpovězte si na následující otázky:</a:t>
            </a:r>
          </a:p>
          <a:p>
            <a:pPr lvl="1"/>
            <a:r>
              <a:rPr lang="cs-CZ" dirty="0"/>
              <a:t>Která část videa Vám přišla nejvíc zajímavá? (a v čem)</a:t>
            </a:r>
          </a:p>
          <a:p>
            <a:pPr lvl="1"/>
            <a:r>
              <a:rPr lang="cs-CZ" dirty="0"/>
              <a:t>Jakou metaforu používá K. Robinson pro tradiční školství?</a:t>
            </a:r>
          </a:p>
          <a:p>
            <a:pPr lvl="1"/>
            <a:r>
              <a:rPr lang="cs-CZ" dirty="0"/>
              <a:t>Jaké výzvy vidí pro školu v současnosti?</a:t>
            </a:r>
          </a:p>
          <a:p>
            <a:pPr lvl="1"/>
            <a:r>
              <a:rPr lang="cs-CZ" dirty="0"/>
              <a:t>Která část USA by měla být podle statistik spotřeby tlumících preparátů „zcela šílená“?</a:t>
            </a:r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</a:t>
            </a:r>
            <a:r>
              <a:rPr lang="cs-CZ" dirty="0" err="1"/>
              <a:t>y</a:t>
            </a:r>
            <a:r>
              <a:rPr lang="cs-CZ" dirty="0"/>
              <a:t>) pro různé skupiny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témat) </a:t>
            </a:r>
            <a:r>
              <a:rPr lang="mr-IN" dirty="0"/>
              <a:t>–</a:t>
            </a:r>
            <a:r>
              <a:rPr lang="cs-CZ" dirty="0"/>
              <a:t> která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/>
              <a:t>leží na </a:t>
            </a:r>
            <a:r>
              <a:rPr lang="cs-CZ" sz="2200" b="1"/>
              <a:t>průniku řady věd</a:t>
            </a:r>
            <a:r>
              <a:rPr lang="cs-CZ" sz="220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psychologie</a:t>
            </a:r>
            <a:r>
              <a:rPr lang="cs-CZ" sz="200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pedagogiky</a:t>
            </a:r>
            <a:r>
              <a:rPr lang="cs-CZ" sz="200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/>
              <a:t>Situování</a:t>
            </a:r>
            <a:r>
              <a:rPr lang="cs-CZ" sz="2200"/>
              <a:t> pedagogické psychologie </a:t>
            </a:r>
            <a:r>
              <a:rPr lang="cs-CZ" sz="2200" b="1"/>
              <a:t>v rámci humanitních věd je ovlivněno historickou tradicí</a:t>
            </a:r>
            <a:r>
              <a:rPr lang="cs-CZ" sz="220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ve většině evropských států, v USA, Kanadě, Austrálii je řazena mezi </a:t>
            </a:r>
            <a:r>
              <a:rPr lang="cs-CZ" sz="2000" b="1"/>
              <a:t>psychologické vědy</a:t>
            </a:r>
            <a:r>
              <a:rPr lang="cs-CZ" sz="200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 Německu a ve skandinávských zemích bývá počítána mezi </a:t>
            </a:r>
            <a:r>
              <a:rPr lang="cs-CZ" sz="2000" b="1"/>
              <a:t>vědy pedagogické</a:t>
            </a:r>
            <a:r>
              <a:rPr lang="cs-CZ" sz="200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/>
              <a:t>Americká tradice:</a:t>
            </a:r>
            <a:r>
              <a:rPr lang="cs-CZ" sz="220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/>
              <a:t>Neakcentuje aplikační charakter</a:t>
            </a:r>
            <a:r>
              <a:rPr lang="cs-CZ" sz="200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  <a:endParaRPr lang="en-GB" b="1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konzultační</a:t>
            </a:r>
            <a:r>
              <a:rPr lang="en-GB" dirty="0"/>
              <a:t> </a:t>
            </a:r>
            <a:r>
              <a:rPr lang="en-GB" dirty="0" err="1"/>
              <a:t>hodiny</a:t>
            </a:r>
            <a:r>
              <a:rPr lang="en-GB" dirty="0"/>
              <a:t>: </a:t>
            </a:r>
            <a:r>
              <a:rPr lang="cs-CZ" dirty="0"/>
              <a:t>úterý </a:t>
            </a:r>
            <a:r>
              <a:rPr lang="cs-CZ" dirty="0" smtClean="0"/>
              <a:t>9:30-10:30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jindy</a:t>
            </a:r>
            <a:r>
              <a:rPr lang="en-GB" dirty="0"/>
              <a:t> </a:t>
            </a:r>
            <a:r>
              <a:rPr lang="cs-CZ" dirty="0"/>
              <a:t>jen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 </a:t>
            </a:r>
            <a:r>
              <a:rPr lang="en-GB" dirty="0" err="1"/>
              <a:t>domluvě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(</a:t>
            </a:r>
            <a:r>
              <a:rPr lang="en-GB" dirty="0" err="1"/>
              <a:t>Katedra</a:t>
            </a:r>
            <a:r>
              <a:rPr lang="en-GB" dirty="0"/>
              <a:t> </a:t>
            </a:r>
            <a:r>
              <a:rPr lang="en-GB" dirty="0" err="1"/>
              <a:t>psychologie</a:t>
            </a:r>
            <a:r>
              <a:rPr lang="en-GB" dirty="0"/>
              <a:t>, </a:t>
            </a:r>
            <a:r>
              <a:rPr lang="cs-CZ" dirty="0"/>
              <a:t>Poříčí 31</a:t>
            </a:r>
            <a:r>
              <a:rPr lang="en-GB" dirty="0"/>
              <a:t>, Brno)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/>
              <a:t>Pedagogická psychologie jako obor vědecké přípravy a jako </a:t>
            </a:r>
            <a:r>
              <a:rPr lang="cs-CZ" sz="3300" b="1"/>
              <a:t>odborná psychologická specializace</a:t>
            </a:r>
            <a:r>
              <a:rPr lang="cs-CZ" sz="3300"/>
              <a:t>.</a:t>
            </a:r>
            <a:r>
              <a:rPr lang="cs-CZ" sz="45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 oborů doktorského studia </a:t>
            </a:r>
            <a:r>
              <a:rPr lang="cs-CZ" sz="170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ze čtyř profesních oborů</a:t>
            </a:r>
            <a:r>
              <a:rPr lang="cs-CZ" sz="1700"/>
              <a:t>, v nichž se absolvent může po promoci specializovat, </a:t>
            </a:r>
            <a:r>
              <a:rPr lang="cs-CZ" sz="1700" b="1"/>
              <a:t>je</a:t>
            </a:r>
            <a:r>
              <a:rPr lang="cs-CZ" sz="1700"/>
              <a:t> také </a:t>
            </a:r>
            <a:r>
              <a:rPr lang="cs-CZ" sz="1700" b="1"/>
              <a:t>pedagogická a školní psychologie</a:t>
            </a:r>
            <a:r>
              <a:rPr lang="cs-CZ" sz="1700"/>
              <a:t>, tedy oblast edukace – </a:t>
            </a:r>
            <a:r>
              <a:rPr lang="cs-CZ" sz="1700" i="1"/>
              <a:t>education</a:t>
            </a:r>
            <a:r>
              <a:rPr lang="cs-CZ" sz="1700"/>
              <a:t> (EuroPsy, 2005).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od r. 1960 do současnosti.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Americký psycholog </a:t>
            </a:r>
            <a:r>
              <a:rPr lang="cs-CZ" sz="1800" b="1"/>
              <a:t>W. James</a:t>
            </a:r>
            <a:r>
              <a:rPr lang="cs-CZ" sz="180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Francouzský lékař a psycholog </a:t>
            </a:r>
            <a:r>
              <a:rPr lang="cs-CZ" sz="1800" b="1"/>
              <a:t>A. Binet </a:t>
            </a:r>
            <a:r>
              <a:rPr lang="cs-CZ" sz="180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Přínos ped. psy. pro další obory </a:t>
            </a:r>
            <a:br>
              <a:rPr lang="cs-CZ" sz="4500"/>
            </a:br>
            <a:r>
              <a:rPr lang="cs-CZ" sz="450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Z počátku šlo o ulici s jednosměrným provozem – podněty mířily od psychologie k pedagogice. </a:t>
            </a:r>
            <a:r>
              <a:rPr lang="cs-CZ" sz="2200" b="1" dirty="0"/>
              <a:t>Psychologie</a:t>
            </a:r>
            <a:r>
              <a:rPr lang="cs-CZ" sz="2200" dirty="0"/>
              <a:t> se snažila formulovat </a:t>
            </a:r>
            <a:r>
              <a:rPr lang="cs-CZ" sz="2200" b="1" dirty="0"/>
              <a:t>nové teorie učení a vyučování</a:t>
            </a:r>
            <a:r>
              <a:rPr lang="cs-CZ" sz="2200" dirty="0"/>
              <a:t>, zatímco </a:t>
            </a:r>
            <a:r>
              <a:rPr lang="cs-CZ" sz="2200" b="1" dirty="0"/>
              <a:t>pedagogika</a:t>
            </a:r>
            <a:r>
              <a:rPr lang="cs-CZ" sz="2200" dirty="0"/>
              <a:t> se je </a:t>
            </a:r>
            <a:r>
              <a:rPr lang="cs-CZ" sz="2200" b="1" dirty="0"/>
              <a:t>snažila aplikovat</a:t>
            </a:r>
            <a:r>
              <a:rPr lang="cs-CZ" sz="2200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ukončení 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Přijít:</a:t>
            </a:r>
          </a:p>
          <a:p>
            <a:pPr lvl="2"/>
            <a:r>
              <a:rPr lang="cs-CZ" dirty="0"/>
              <a:t>So 12. 10. 18:00--19:50 učebna 50, </a:t>
            </a:r>
            <a:endParaRPr lang="cs-CZ" dirty="0" smtClean="0"/>
          </a:p>
          <a:p>
            <a:pPr lvl="2"/>
            <a:r>
              <a:rPr lang="cs-CZ" dirty="0" smtClean="0"/>
              <a:t>So </a:t>
            </a:r>
            <a:r>
              <a:rPr lang="cs-CZ" dirty="0"/>
              <a:t>26. 10. 18:00--19:50 učebna 50</a:t>
            </a:r>
            <a:r>
              <a:rPr lang="cs-CZ"/>
              <a:t>, </a:t>
            </a:r>
            <a:endParaRPr lang="cs-CZ" smtClean="0"/>
          </a:p>
          <a:p>
            <a:pPr lvl="2"/>
            <a:r>
              <a:rPr lang="cs-CZ" smtClean="0"/>
              <a:t>So </a:t>
            </a:r>
            <a:r>
              <a:rPr lang="cs-CZ" dirty="0"/>
              <a:t>9. 11. 18:00--19:50 učebna 50</a:t>
            </a:r>
            <a:endParaRPr lang="cs-CZ" dirty="0" smtClean="0"/>
          </a:p>
          <a:p>
            <a:pPr lvl="1"/>
            <a:r>
              <a:rPr lang="cs-CZ" dirty="0" smtClean="0"/>
              <a:t>Seminární práce (poster; do </a:t>
            </a:r>
            <a:r>
              <a:rPr lang="cs-CZ" dirty="0" err="1" smtClean="0"/>
              <a:t>ISu</a:t>
            </a:r>
            <a:r>
              <a:rPr lang="cs-CZ" dirty="0" smtClean="0"/>
              <a:t> – viz dále)</a:t>
            </a:r>
          </a:p>
          <a:p>
            <a:pPr lvl="1"/>
            <a:r>
              <a:rPr lang="cs-CZ" dirty="0" smtClean="0"/>
              <a:t>písemný </a:t>
            </a:r>
            <a:r>
              <a:rPr lang="cs-CZ" dirty="0"/>
              <a:t>test</a:t>
            </a:r>
            <a:r>
              <a:rPr lang="cs-CZ" dirty="0" smtClean="0"/>
              <a:t> </a:t>
            </a:r>
            <a:r>
              <a:rPr lang="cs-CZ" i="1" dirty="0"/>
              <a:t>(20 otázek, nucená volba)</a:t>
            </a:r>
          </a:p>
        </p:txBody>
      </p:sp>
    </p:spTree>
    <p:extLst>
      <p:ext uri="{BB962C8B-B14F-4D97-AF65-F5344CB8AC3E}">
        <p14:creationId xmlns:p14="http://schemas.microsoft.com/office/powerpoint/2010/main" val="4192774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/>
              <a:t>Klasické</a:t>
            </a:r>
            <a:r>
              <a:rPr lang="en-GB" altLang="cs-CZ" dirty="0"/>
              <a:t> </a:t>
            </a:r>
            <a:r>
              <a:rPr lang="en-GB" altLang="cs-CZ" dirty="0" err="1"/>
              <a:t>podmiňování</a:t>
            </a:r>
            <a:endParaRPr lang="en-GB" altLang="cs-CZ" dirty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/>
              <a:t>Organismus</a:t>
            </a:r>
            <a:r>
              <a:rPr lang="en-GB" altLang="cs-CZ" dirty="0"/>
              <a:t> se </a:t>
            </a:r>
            <a:r>
              <a:rPr lang="en-GB" altLang="cs-CZ" dirty="0" err="1"/>
              <a:t>učí</a:t>
            </a:r>
            <a:r>
              <a:rPr lang="en-GB" altLang="cs-CZ" dirty="0"/>
              <a:t>, </a:t>
            </a:r>
            <a:r>
              <a:rPr lang="en-GB" altLang="cs-CZ" dirty="0" err="1"/>
              <a:t>že</a:t>
            </a:r>
            <a:r>
              <a:rPr lang="en-GB" altLang="cs-CZ" dirty="0"/>
              <a:t> </a:t>
            </a:r>
            <a:r>
              <a:rPr lang="en-GB" altLang="cs-CZ" dirty="0" err="1"/>
              <a:t>dvě</a:t>
            </a:r>
            <a:r>
              <a:rPr lang="en-GB" altLang="cs-CZ" dirty="0"/>
              <a:t> </a:t>
            </a:r>
            <a:r>
              <a:rPr lang="en-GB" altLang="cs-CZ" dirty="0" err="1"/>
              <a:t>události</a:t>
            </a:r>
            <a:r>
              <a:rPr lang="en-GB" altLang="cs-CZ" dirty="0"/>
              <a:t> </a:t>
            </a:r>
            <a:r>
              <a:rPr lang="en-GB" altLang="cs-CZ" dirty="0" err="1"/>
              <a:t>jdou</a:t>
            </a:r>
            <a:r>
              <a:rPr lang="en-GB" altLang="cs-CZ" dirty="0"/>
              <a:t> </a:t>
            </a:r>
            <a:r>
              <a:rPr lang="en-GB" altLang="cs-CZ" dirty="0" err="1"/>
              <a:t>za</a:t>
            </a:r>
            <a:r>
              <a:rPr lang="en-GB" altLang="cs-CZ" dirty="0"/>
              <a:t> </a:t>
            </a:r>
            <a:r>
              <a:rPr lang="en-GB" altLang="cs-CZ" dirty="0" err="1"/>
              <a:t>sebou</a:t>
            </a:r>
            <a:r>
              <a:rPr lang="en-GB" altLang="cs-CZ" dirty="0"/>
              <a:t> </a:t>
            </a:r>
            <a:r>
              <a:rPr lang="en-GB" altLang="cs-CZ" dirty="0" err="1"/>
              <a:t>nezávisle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aktivitě</a:t>
            </a:r>
            <a:r>
              <a:rPr lang="en-GB" altLang="cs-CZ" dirty="0"/>
              <a:t> </a:t>
            </a:r>
            <a:r>
              <a:rPr lang="en-GB" altLang="cs-CZ" dirty="0" err="1"/>
              <a:t>jedince</a:t>
            </a:r>
            <a:endParaRPr lang="en-GB" altLang="cs-CZ" dirty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Instrukce (zadání) 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Téma posteru (plakát) dle vlastního výběru v rámci okruhů vymezených sylabem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Téma zajímavé pro autora, dostatečně úzce vymezeno (věk žáků, typ školy atp.), důraz na subjektivní praktickou využitelnost (např. návaznost na projekt DP, praxi atp.)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Publikem není vyučující ale spolužáci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Formální požadavky na postery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1. krok - anotace 250 slov, dva základní prameny (do 22.11. </a:t>
            </a:r>
            <a:r>
              <a:rPr lang="cs-CZ" dirty="0" err="1" smtClean="0"/>
              <a:t>odevzdávávrna</a:t>
            </a:r>
            <a:r>
              <a:rPr lang="cs-CZ" dirty="0" smtClean="0"/>
              <a:t> IS)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2. (domácí příprava a) prezentace posteru v </a:t>
            </a:r>
            <a:r>
              <a:rPr lang="cs-CZ" dirty="0" err="1" smtClean="0"/>
              <a:t>odevzdávárně</a:t>
            </a:r>
            <a:r>
              <a:rPr lang="cs-CZ" dirty="0" smtClean="0"/>
              <a:t> a diskuse nad ním diskuzním fóru v </a:t>
            </a:r>
            <a:r>
              <a:rPr lang="cs-CZ" dirty="0" err="1" smtClean="0"/>
              <a:t>ISu</a:t>
            </a:r>
            <a:endParaRPr lang="cs-CZ" dirty="0" smtClean="0"/>
          </a:p>
          <a:p>
            <a:pPr lvl="3">
              <a:buFont typeface="Arial" pitchFamily="34" charset="0"/>
              <a:buChar char="•"/>
            </a:pPr>
            <a:r>
              <a:rPr lang="cs-CZ" dirty="0" smtClean="0"/>
              <a:t>Formát A1, název, autor, literatura; vlastní obsah; vkládá se fotografie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Alternativa pro dřívější ukončení kurzu: seminární práce 2-3 strany; </a:t>
            </a:r>
            <a:r>
              <a:rPr lang="cs-CZ" dirty="0"/>
              <a:t>pokyny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psychologie.ped.muni.cz/media/3167482/pozadavky_na_seminarni_prace.pdf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97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Literatura – jak a proč s ní pracovat?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Doporučená</a:t>
            </a:r>
            <a:r>
              <a:rPr lang="en-GB" sz="1800" dirty="0"/>
              <a:t> </a:t>
            </a:r>
            <a:r>
              <a:rPr lang="en-GB" sz="1800" dirty="0" err="1"/>
              <a:t>literatura</a:t>
            </a:r>
            <a:r>
              <a:rPr lang="cs-CZ" sz="1800" dirty="0"/>
              <a:t> (vč. přednášek a odkazů v </a:t>
            </a:r>
            <a:r>
              <a:rPr lang="cs-CZ" sz="1800" dirty="0" err="1"/>
              <a:t>ISu</a:t>
            </a:r>
            <a:r>
              <a:rPr lang="cs-CZ" sz="1800" dirty="0"/>
              <a:t>)</a:t>
            </a:r>
            <a:endParaRPr lang="en-GB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Odborná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r>
              <a:rPr lang="cs-CZ" sz="1800" dirty="0"/>
              <a:t> (obvyklá s důrazem na)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3"/>
              </a:rPr>
              <a:t>http://www.</a:t>
            </a:r>
            <a:r>
              <a:rPr lang="cs-CZ" sz="1600" dirty="0" err="1">
                <a:hlinkClick r:id="rId3"/>
              </a:rPr>
              <a:t>ped.muni.cz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wlib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neweb</a:t>
            </a:r>
            <a:r>
              <a:rPr lang="cs-CZ" sz="1600" dirty="0">
                <a:hlinkClick r:id="rId3"/>
              </a:rPr>
              <a:t>/index.</a:t>
            </a:r>
            <a:r>
              <a:rPr lang="cs-CZ" sz="1600" dirty="0" err="1">
                <a:hlinkClick r:id="rId3"/>
              </a:rPr>
              <a:t>php</a:t>
            </a:r>
            <a:r>
              <a:rPr lang="cs-CZ" sz="1600" dirty="0">
                <a:hlinkClick r:id="rId3"/>
              </a:rPr>
              <a:t>?sekce=3</a:t>
            </a:r>
            <a:r>
              <a:rPr lang="cs-CZ" sz="1600" dirty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Pedagogika</a:t>
            </a:r>
            <a:r>
              <a:rPr lang="cs-CZ" sz="1600" dirty="0"/>
              <a:t>, Studia </a:t>
            </a:r>
            <a:r>
              <a:rPr lang="cs-CZ" sz="1600" dirty="0" err="1"/>
              <a:t>Paedagogica</a:t>
            </a:r>
            <a:r>
              <a:rPr lang="cs-CZ" sz="1600" dirty="0"/>
              <a:t>, Orbis </a:t>
            </a:r>
            <a:r>
              <a:rPr lang="cs-CZ" sz="1600" dirty="0" err="1"/>
              <a:t>Scholae</a:t>
            </a:r>
            <a:r>
              <a:rPr lang="cs-CZ" sz="1600" dirty="0"/>
              <a:t>, Pedagogická orientace, Komenský, </a:t>
            </a:r>
            <a:r>
              <a:rPr lang="en-US" sz="1600" dirty="0" err="1">
                <a:hlinkClick r:id="rId4"/>
              </a:rPr>
              <a:t>Pedagogický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>
                <a:hlinkClick r:id="rId4"/>
              </a:rPr>
              <a:t>časopis</a:t>
            </a:r>
            <a:r>
              <a:rPr lang="en-US" sz="1600" dirty="0">
                <a:hlinkClick r:id="rId4"/>
              </a:rPr>
              <a:t> / Journal of Pedagogy</a:t>
            </a:r>
            <a:r>
              <a:rPr lang="cs-CZ" sz="1600" dirty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Psychológia</a:t>
            </a:r>
            <a:r>
              <a:rPr lang="en-GB" sz="1600" dirty="0"/>
              <a:t> a </a:t>
            </a:r>
            <a:r>
              <a:rPr lang="en-GB" sz="1600" dirty="0" err="1"/>
              <a:t>pato</a:t>
            </a:r>
            <a:r>
              <a:rPr lang="en-GB" sz="1600" dirty="0"/>
              <a:t> </a:t>
            </a:r>
            <a:r>
              <a:rPr lang="en-GB" sz="1600" dirty="0" err="1"/>
              <a:t>psychológia</a:t>
            </a:r>
            <a:r>
              <a:rPr lang="en-GB" sz="1600" dirty="0"/>
              <a:t> </a:t>
            </a:r>
            <a:r>
              <a:rPr lang="en-GB" sz="1600" dirty="0" err="1"/>
              <a:t>dieťaťa</a:t>
            </a:r>
            <a:endParaRPr lang="cs-CZ" sz="16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Populární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Moderní</a:t>
            </a:r>
            <a:r>
              <a:rPr lang="en-GB" sz="1600" dirty="0"/>
              <a:t> </a:t>
            </a:r>
            <a:r>
              <a:rPr lang="en-GB" sz="1600" dirty="0" err="1"/>
              <a:t>vyučování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Učitelské</a:t>
            </a:r>
            <a:r>
              <a:rPr lang="en-GB" sz="1600" dirty="0"/>
              <a:t> </a:t>
            </a:r>
            <a:r>
              <a:rPr lang="en-GB" sz="1600" dirty="0" err="1"/>
              <a:t>noviny</a:t>
            </a:r>
            <a:r>
              <a:rPr lang="en-GB" sz="1600" dirty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Internetové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Stránky</a:t>
            </a:r>
            <a:r>
              <a:rPr lang="en-GB" sz="1600" dirty="0"/>
              <a:t>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cs-CZ" sz="1600" dirty="0">
                <a:hlinkClick r:id="rId5"/>
              </a:rPr>
              <a:t>www.rvp.cz</a:t>
            </a:r>
            <a:r>
              <a:rPr lang="cs-CZ" sz="1600" dirty="0"/>
              <a:t> 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Databáze</a:t>
            </a:r>
            <a:r>
              <a:rPr lang="en-GB" sz="1600" dirty="0"/>
              <a:t> (ERIC, JSTOR</a:t>
            </a:r>
            <a:r>
              <a:rPr lang="cs-CZ" sz="1600" dirty="0"/>
              <a:t>…</a:t>
            </a:r>
            <a:r>
              <a:rPr lang="en-GB" sz="1600" dirty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Svépomocné</a:t>
            </a:r>
            <a:r>
              <a:rPr lang="en-GB" sz="1600" dirty="0"/>
              <a:t> </a:t>
            </a:r>
            <a:r>
              <a:rPr lang="en-GB" sz="1600" dirty="0" err="1"/>
              <a:t>skupiny</a:t>
            </a:r>
            <a:r>
              <a:rPr lang="cs-CZ" sz="1600" dirty="0"/>
              <a:t> </a:t>
            </a:r>
            <a:r>
              <a:rPr lang="cs-CZ" sz="1600" dirty="0">
                <a:hlinkClick r:id="rId6"/>
              </a:rPr>
              <a:t>www.nadani.cz</a:t>
            </a:r>
            <a:r>
              <a:rPr lang="cs-CZ" sz="1600" dirty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/>
              <a:t>v rámci výkladu i literatury se střídají perspektivy </a:t>
            </a:r>
          </a:p>
          <a:p>
            <a:pPr lvl="1" eaLnBrk="1" hangingPunct="1"/>
            <a:r>
              <a:rPr lang="cs-CZ" b="1"/>
              <a:t>jedinec</a:t>
            </a:r>
            <a:r>
              <a:rPr lang="cs-CZ"/>
              <a:t> (žák, učitel, rodič - zejména s důrazem na učení, výchovu a vývoj)</a:t>
            </a:r>
          </a:p>
          <a:p>
            <a:pPr lvl="1" eaLnBrk="1" hangingPunct="1"/>
            <a:r>
              <a:rPr lang="cs-CZ" b="1"/>
              <a:t>sociální skupiny</a:t>
            </a:r>
            <a:r>
              <a:rPr lang="cs-CZ"/>
              <a:t>, jejich dynamika a vliv (rodina, školní třída, škola)</a:t>
            </a:r>
          </a:p>
          <a:p>
            <a:pPr lvl="1" eaLnBrk="1" hangingPunct="1"/>
            <a:r>
              <a:rPr lang="cs-CZ" b="1"/>
              <a:t>teorie, metody</a:t>
            </a:r>
            <a:r>
              <a:rPr lang="cs-CZ"/>
              <a:t> ev. intervence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846</TotalTime>
  <Words>2968</Words>
  <Application>Microsoft Office PowerPoint</Application>
  <PresentationFormat>Vlastní</PresentationFormat>
  <Paragraphs>289</Paragraphs>
  <Slides>44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 SZ6049 Pedagogická psychologie SZc003 Pedagogická psychologie</vt:lpstr>
      <vt:lpstr>Kontakt</vt:lpstr>
      <vt:lpstr>Požadavky na ukončení kurzu</vt:lpstr>
      <vt:lpstr>Instrukce (zadání) seminární práce</vt:lpstr>
      <vt:lpstr>Literatura</vt:lpstr>
      <vt:lpstr>Doplňující literatura</vt:lpstr>
      <vt:lpstr>Literatura – jak a proč s ní pracovat?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65</cp:revision>
  <dcterms:modified xsi:type="dcterms:W3CDTF">2019-10-14T10:36:00Z</dcterms:modified>
</cp:coreProperties>
</file>