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2" r:id="rId2"/>
    <p:sldId id="260" r:id="rId3"/>
    <p:sldId id="257" r:id="rId4"/>
    <p:sldId id="258" r:id="rId5"/>
    <p:sldId id="261" r:id="rId6"/>
    <p:sldId id="259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73" r:id="rId25"/>
    <p:sldId id="28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FDE"/>
    <a:srgbClr val="A6C3D8"/>
    <a:srgbClr val="B18DB5"/>
    <a:srgbClr val="B09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5B0CE-F493-4183-BBE1-55931648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848D93-01AF-4786-9E45-3D22049B5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E2FA8F-4DAC-43D2-8420-1EDE7EEC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8B9C41-D53A-4B0E-A1CE-C272775D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3171FE-9E3E-418B-A53F-3B37638B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63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A8A37-C6A5-46B1-8316-0DC06606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7D90AC-7FAC-4B9B-BD28-63237433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8009F-E527-49F0-9EB4-569D9268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A5035-213D-4B30-B0CC-CD6D099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E8A107-6689-4A14-9A69-8D8B4340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454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99DE045-3B93-4672-A445-2E1ACA2E8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4588FF-704C-4661-93FB-F8F72D035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66AB77-D246-4C2B-8096-D60ACA8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C8BE3-66B4-4CD3-BEE2-3F043FA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640F8-E573-4D8A-90F4-94980D53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31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69FAD-E3CF-4166-A2E8-B3A21DE9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36C8F-291E-4545-A54C-160044FB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7FBBBE-403D-4D80-8F7B-4A8E0F4F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47B4D1-747E-4EB0-B727-85EAA0AA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430D60-CD9D-4CA3-B930-EBB9601A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68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10F9B-DFD0-4545-B5BF-8DD6DD90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27CE11-67AF-4531-89F8-280FDADBF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05123-9C11-453F-8CB2-CF14A747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856ED0-7CB2-4F42-89A1-3DF35610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D47FDF-B82A-4A8E-83FA-EF84EB27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03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24820-552C-4A16-807B-4B5DD7EA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B8CEE-5365-4C84-AB55-B194A73E9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111556-6893-4D21-84FD-754916D3F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A2D3B3-899F-4C3F-BC50-B1B391DC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C93B1F-964E-47F3-8E00-96DA1367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856B31-E7BE-4447-A7A9-55339483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42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68F5F-5FA0-4BDA-8628-934C606F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3D0C57-86C1-4C35-A442-7A52E69A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74B743-24B6-410A-8D69-845F81BFB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2AD49B-89B4-4BA1-9C41-540861478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E4317F-6407-44F2-89A5-4DA6F4FBE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79DF6D-979E-4A90-AD1E-15E64DF5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75EFFF-AD29-463F-BE78-19D99258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65F307-D4CE-49F2-B9CB-E956E77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289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2860A-B3E5-4A2F-A9FC-B3FCC50E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58E82D-E545-48E3-8FF6-E1A9A5DF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7A6030-787F-44B2-9729-5233D07E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DE9EDC-BBCD-40B9-95E3-9A290E12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140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F1FD82-69AA-4594-B9A2-9348B6EE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B79842-5D8F-4B71-817B-94BC9CE0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5DAB1B-EBF9-44CC-906E-015CCEDF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306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9B714-B26E-46CA-85C0-98439BBA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A730E-6BAF-49DC-951C-A50AB620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8622E0-139E-4E33-95E2-4D44BEDB4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E38DB1-6933-4AAF-92F2-19C4B096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F30FAB-8B23-4238-A9A2-3DD54F8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22A940-3882-4497-AD8A-33244F0C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00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4E571-2D61-4642-AF1B-F09793B4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2974FF-F8BE-4447-AF57-A7A470858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451BAD-71F6-4538-9419-FDC40FD67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42E915-18C6-4DC0-9ECE-76C909F0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8DECE8-B4AE-4482-8125-79E01ECA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384D03-6AE4-415C-85AA-3107855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787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CF494F-1654-4170-8030-C825FB63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596617-388F-4C39-95F9-73676825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AED9A-A006-4FBB-BF13-AD78568F3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404857-8D11-4BDB-ADB5-7F65DDD4B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B7C3AA-89E6-40B2-A64A-7144F59D4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ginfo.cz/_shop/LINORYTOVe+A+LITOGRAFICKe+BARVY+NA+OLEJOVe+BaZI+130ml-MTg2Ng-147032.html" TargetMode="External"/><Relationship Id="rId3" Type="http://schemas.openxmlformats.org/officeDocument/2006/relationships/hyperlink" Target="http://abart-full.artarchiv.cz/osoby.php?Fvazba=dilo&amp;IDosoby=1219" TargetMode="External"/><Relationship Id="rId7" Type="http://schemas.openxmlformats.org/officeDocument/2006/relationships/hyperlink" Target="http://www.vytvarnepotreby.com/barva-na-linoryt-lino-250-ml-modra-p-4347.html" TargetMode="External"/><Relationship Id="rId2" Type="http://schemas.openxmlformats.org/officeDocument/2006/relationships/hyperlink" Target="https://www.thelinocut.com/lino-printing-history-and-arti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pirnictvismichov.cz/produkt/sada-rydel-na-linoryt-abig" TargetMode="External"/><Relationship Id="rId5" Type="http://schemas.openxmlformats.org/officeDocument/2006/relationships/hyperlink" Target="https://archiwum.allegro.pl/oferta/linoleum-2mm-b2-50x70cm-grafika-linoryt-i7253921337.html" TargetMode="External"/><Relationship Id="rId4" Type="http://schemas.openxmlformats.org/officeDocument/2006/relationships/hyperlink" Target="https://dspace5.zcu.cz/bitstream/11025/24090/1/Diplomova_prace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so5PrJTq0" TargetMode="External"/><Relationship Id="rId2" Type="http://schemas.openxmlformats.org/officeDocument/2006/relationships/hyperlink" Target="https://www.youtube.com/watch?v=7VjLRB0H834&amp;list=PLNPWo_m5rUcK25hxPbpH8Vbv4EA5F33z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657FF-1803-4CAF-B3BD-B6B64D3F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62" y="2103437"/>
            <a:ext cx="9519385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spc="1500" dirty="0">
                <a:solidFill>
                  <a:schemeClr val="bg2"/>
                </a:solidFill>
                <a:latin typeface="Book Antiqua" panose="02040602050305030304" pitchFamily="18" charset="0"/>
              </a:rPr>
              <a:t>LINORYT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5DF2B15-FA61-4C6F-96AE-A7F2F3CE70F9}"/>
              </a:ext>
            </a:extLst>
          </p:cNvPr>
          <p:cNvCxnSpPr/>
          <p:nvPr/>
        </p:nvCxnSpPr>
        <p:spPr>
          <a:xfrm>
            <a:off x="1357162" y="3744227"/>
            <a:ext cx="951938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9587A3-CD90-414E-A05C-996EAADEC3A5}"/>
              </a:ext>
            </a:extLst>
          </p:cNvPr>
          <p:cNvSpPr txBox="1"/>
          <p:nvPr/>
        </p:nvSpPr>
        <p:spPr>
          <a:xfrm>
            <a:off x="3487553" y="4069080"/>
            <a:ext cx="521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Kateřina Smetanová</a:t>
            </a:r>
          </a:p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Aneta Havlová</a:t>
            </a:r>
          </a:p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Tereza Kožená</a:t>
            </a:r>
            <a:endParaRPr lang="cs-CZ" spc="400" dirty="0"/>
          </a:p>
        </p:txBody>
      </p:sp>
    </p:spTree>
    <p:extLst>
      <p:ext uri="{BB962C8B-B14F-4D97-AF65-F5344CB8AC3E}">
        <p14:creationId xmlns:p14="http://schemas.microsoft.com/office/powerpoint/2010/main" val="359141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Gustave</a:t>
            </a:r>
            <a:br>
              <a:rPr lang="cs-CZ" sz="3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Baumann</a:t>
            </a:r>
            <a:endParaRPr lang="cs-CZ" sz="36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200"/>
              </a:spcAft>
            </a:pP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Old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Munich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1905</a:t>
            </a:r>
            <a:endParaRPr lang="cs-CZ" sz="20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(Art Institute Chicago)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5D1198-0976-4A4E-BD73-D68E95AAB3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70" y="62786"/>
            <a:ext cx="5129464" cy="6732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82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Konstantin </a:t>
            </a: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Evtikhievich</a:t>
            </a: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Kostenko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Florence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1913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</a:t>
            </a:r>
            <a:r>
              <a:rPr lang="cs-CZ" sz="18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The</a:t>
            </a: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18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British</a:t>
            </a: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Museum)</a:t>
            </a:r>
            <a:endParaRPr lang="cs-CZ" sz="16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6" name="Obrázek 5" descr="View looking over the river and city, the Duomo to right. 1913 Colour linocut">
            <a:extLst>
              <a:ext uri="{FF2B5EF4-FFF2-40B4-BE49-F238E27FC236}">
                <a16:creationId xmlns:a16="http://schemas.microsoft.com/office/drawing/2014/main" id="{B141CDFD-9E64-4A72-8AD8-298C047D25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96" y="1405766"/>
            <a:ext cx="7916648" cy="4046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19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Vojtěch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Preissig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Czechoslovaks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!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Join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Our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Free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Colors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1918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(Art Institute Chicago)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290E03-058D-40AE-8F39-0357568CFD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56" y="185283"/>
            <a:ext cx="4643309" cy="6487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03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Henri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Matisse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Primavera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1938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(Detroit Institute 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of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Arts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)</a:t>
            </a:r>
          </a:p>
        </p:txBody>
      </p:sp>
      <p:pic>
        <p:nvPicPr>
          <p:cNvPr id="4" name="Obrázek 3" descr="Obsah obrázku text, tabule&#10;&#10;Popis byl vytvořen automaticky">
            <a:extLst>
              <a:ext uri="{FF2B5EF4-FFF2-40B4-BE49-F238E27FC236}">
                <a16:creationId xmlns:a16="http://schemas.microsoft.com/office/drawing/2014/main" id="{88B63847-7758-48D2-A245-75C5A021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67" y="419038"/>
            <a:ext cx="4522985" cy="6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Edward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Bawden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The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Royal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Pavilion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1956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The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Ingram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Collection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, London)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4EAE66-8F29-4C91-A052-D4F95D57D1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3" y="465361"/>
            <a:ext cx="7700453" cy="592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5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Pablo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Picasso</a:t>
            </a:r>
          </a:p>
          <a:p>
            <a:pPr>
              <a:spcAft>
                <a:spcPts val="1800"/>
              </a:spcAft>
            </a:pP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Portrait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of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a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Woman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after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Cranach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the</a:t>
            </a: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20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Younger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1958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Tate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</a:t>
            </a:r>
            <a:r>
              <a:rPr lang="cs-CZ" sz="16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Modern</a:t>
            </a: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)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D3AB719-BE4F-453B-AD3F-D77872BDEF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82" y="303957"/>
            <a:ext cx="4824375" cy="62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Jindřich Růžička</a:t>
            </a:r>
          </a:p>
          <a:p>
            <a:pPr>
              <a:spcAft>
                <a:spcPts val="1800"/>
              </a:spcAft>
            </a:pP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V horách č. 65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1982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979054-E572-474C-BA58-2E5BA50A6E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4" y="292773"/>
            <a:ext cx="7312763" cy="627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4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Jindřich Růžička</a:t>
            </a:r>
          </a:p>
          <a:p>
            <a:pPr>
              <a:spcAft>
                <a:spcPts val="1800"/>
              </a:spcAft>
            </a:pPr>
            <a:r>
              <a:rPr lang="cs-CZ" sz="20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Reliéf č. 250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2008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26914A-4A8F-4EDF-9360-ACB4308334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7" y="597642"/>
            <a:ext cx="8222438" cy="566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9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Ivo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Křen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V mlze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2014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5D4E65-2AB1-4798-8021-AACDCBCE1F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15" y="383930"/>
            <a:ext cx="8437644" cy="60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17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Ivo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Křen</a:t>
            </a:r>
          </a:p>
          <a:p>
            <a:pPr>
              <a:spcAft>
                <a:spcPts val="1800"/>
              </a:spcAft>
            </a:pPr>
            <a:r>
              <a:rPr lang="cs-CZ" sz="18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Carpe</a:t>
            </a: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 Diem</a:t>
            </a:r>
          </a:p>
          <a:p>
            <a:pPr>
              <a:spcAft>
                <a:spcPts val="1800"/>
              </a:spcAft>
            </a:pP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2050" name="Picture 2" descr="Výsledek obrázku pro ivo křen zahrada uklidnění">
            <a:extLst>
              <a:ext uri="{FF2B5EF4-FFF2-40B4-BE49-F238E27FC236}">
                <a16:creationId xmlns:a16="http://schemas.microsoft.com/office/drawing/2014/main" id="{9D34E217-F7D2-4146-9E40-4C39A1626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39" y="838197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6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28671-BEC3-4BF2-8A0F-29CED9AA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560" y="1577340"/>
            <a:ext cx="10356465" cy="3703320"/>
          </a:xfrm>
        </p:spPr>
        <p:txBody>
          <a:bodyPr anchor="ctr">
            <a:normAutofit/>
          </a:bodyPr>
          <a:lstStyle/>
          <a:p>
            <a:pPr algn="r"/>
            <a: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  <a:t>MATERIÁLY</a:t>
            </a:r>
            <a:b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</a:br>
            <a: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  <a:t>A POMŮCKY</a:t>
            </a:r>
          </a:p>
        </p:txBody>
      </p:sp>
    </p:spTree>
    <p:extLst>
      <p:ext uri="{BB962C8B-B14F-4D97-AF65-F5344CB8AC3E}">
        <p14:creationId xmlns:p14="http://schemas.microsoft.com/office/powerpoint/2010/main" val="285072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Michal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Cihlář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Zahrada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1986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cs-CZ" sz="1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(11ti barevný linoryt)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E7956B-CC66-4F64-BFA6-149A117976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5" y="641459"/>
            <a:ext cx="8533337" cy="557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8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Michal</a:t>
            </a:r>
            <a:b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Cihlář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Tvorba pro</a:t>
            </a:r>
            <a:b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</a:b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ZOO Praha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F5453F-AD2B-4314-8CFF-8935DC06A8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5" y="565514"/>
            <a:ext cx="4338610" cy="572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983351-C32F-4DF6-A198-4E0B73AAA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41" y="565514"/>
            <a:ext cx="4061797" cy="20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5B8F993-471B-41BA-971E-799E3171D3A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t="9912" r="9690" b="9185"/>
          <a:stretch/>
        </p:blipFill>
        <p:spPr bwMode="auto">
          <a:xfrm>
            <a:off x="8252541" y="2775098"/>
            <a:ext cx="3454147" cy="3517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7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Joachim </a:t>
            </a: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Beruschka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Jelen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2015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7E1A972-7A66-4FE8-A76A-990421ACE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16" y="154951"/>
            <a:ext cx="4714204" cy="65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Joachim </a:t>
            </a:r>
            <a:r>
              <a:rPr lang="cs-CZ" sz="3200" spc="500" dirty="0" err="1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Beruschka</a:t>
            </a:r>
            <a:endParaRPr lang="cs-CZ" sz="32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Svítání</a:t>
            </a:r>
          </a:p>
          <a:p>
            <a:pPr>
              <a:spcAft>
                <a:spcPts val="1800"/>
              </a:spcAft>
            </a:pPr>
            <a:r>
              <a:rPr lang="cs-CZ" sz="18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2015</a:t>
            </a:r>
          </a:p>
        </p:txBody>
      </p:sp>
      <p:pic>
        <p:nvPicPr>
          <p:cNvPr id="5" name="Obrázek 4" descr="Obsah obrázku závěs, váza&#10;&#10;Popis byl vytvořen automaticky">
            <a:extLst>
              <a:ext uri="{FF2B5EF4-FFF2-40B4-BE49-F238E27FC236}">
                <a16:creationId xmlns:a16="http://schemas.microsoft.com/office/drawing/2014/main" id="{441C251B-4635-42F8-B412-1DDA6314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08" y="100431"/>
            <a:ext cx="4772710" cy="66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32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ZDROJE</a:t>
            </a:r>
            <a:endParaRPr lang="cs-CZ" sz="18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C9F0B3D-892C-4FA3-8E9E-2F4BFE9B24AA}"/>
              </a:ext>
            </a:extLst>
          </p:cNvPr>
          <p:cNvSpPr txBox="1"/>
          <p:nvPr/>
        </p:nvSpPr>
        <p:spPr>
          <a:xfrm>
            <a:off x="3477595" y="616688"/>
            <a:ext cx="793188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https://www.thelinocut.com/lino-printing-history-and-artists</a:t>
            </a:r>
            <a:endParaRPr lang="cs-CZ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http://abart-full.artarchiv.cz/osoby.php?Fvazba=dilo&amp;IDosoby=1219</a:t>
            </a:r>
            <a:endParaRPr lang="cs-CZ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Dětství – Soubor grafických listů (linoryt), Deník – Reflektující každodenní život – diplomová práce - Bc. Klára Myslíková: </a:t>
            </a:r>
            <a:r>
              <a:rPr lang="cs-CZ" u="sng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https://dspace5.zcu.cz/bitstream/11025/24090/1/Diplomova_prace.pdf</a:t>
            </a:r>
            <a:endParaRPr lang="cs-CZ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Obrázek Linoleum: </a:t>
            </a:r>
            <a:r>
              <a:rPr lang="cs-CZ" u="sng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https://archiwum.allegro.pl/oferta/linoleum-2mm-b2-50x70cm-grafika-linoryt-i7253921337.html</a:t>
            </a:r>
            <a:endParaRPr lang="cs-CZ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Obrázek Rydla: </a:t>
            </a:r>
            <a:r>
              <a:rPr lang="cs-CZ" u="sng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https://www.papirnictvismichov.cz/produkt/sada-rydel-na-linoryt-abig</a:t>
            </a:r>
            <a:endParaRPr lang="cs-CZ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Obrázek Barvy: </a:t>
            </a:r>
            <a:r>
              <a:rPr lang="cs-CZ" u="sng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http://www.vytvarnepotreby.com/barva-na-linoryt-lino-250-ml-modra-p-4347.html</a:t>
            </a:r>
            <a:endParaRPr lang="cs-CZ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Obrázek Barvy: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sz="1600" u="sng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http://www.praginfo.cz/_shop/LINORYTOVe+A+LITOGRAFICKe+BARVY+NA+OLEJOVe+BaZI+130ml-MTg2Ng-147032.html</a:t>
            </a:r>
            <a:endParaRPr lang="cs-CZ" sz="1600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BOUDA, C. Grafické techniky. Praha, UK, 1979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TEREZA KEJHOVÁ. Současná grafika a její výrazové možnosti s důrazem na techniku linorytu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Současný český linoryt – Cihlář, Kovářík, Křen, </a:t>
            </a:r>
            <a:r>
              <a:rPr lang="cs-CZ" sz="1600" dirty="0" err="1">
                <a:solidFill>
                  <a:schemeClr val="bg2"/>
                </a:solidFill>
              </a:rPr>
              <a:t>Piekar</a:t>
            </a:r>
            <a:r>
              <a:rPr lang="cs-CZ" sz="1600" dirty="0">
                <a:solidFill>
                  <a:schemeClr val="bg2"/>
                </a:solidFill>
              </a:rPr>
              <a:t>, </a:t>
            </a:r>
            <a:r>
              <a:rPr lang="cs-CZ" sz="1600" dirty="0" err="1">
                <a:solidFill>
                  <a:schemeClr val="bg2"/>
                </a:solidFill>
              </a:rPr>
              <a:t>Vičar</a:t>
            </a:r>
            <a:r>
              <a:rPr lang="cs-CZ" sz="1600" dirty="0">
                <a:solidFill>
                  <a:schemeClr val="bg2"/>
                </a:solidFill>
              </a:rPr>
              <a:t>. Východočeská galerie v Pardubicích. Pardubice.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Z lesa do lesa – Dřevořez, dřevoryt a linoryt inspirovaný Šumavou. Galerie Klatovy / Klenová. Klatovy.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/>
                </a:solidFill>
              </a:rPr>
              <a:t>DANA ELSTEROVÁ . Podoby </a:t>
            </a:r>
            <a:r>
              <a:rPr lang="pl-PL" sz="1600" dirty="0">
                <a:solidFill>
                  <a:schemeClr val="bg2"/>
                </a:solidFill>
              </a:rPr>
              <a:t>rostlin v linorytu - Od popisnosti k výtvarnému projevu. Brno. </a:t>
            </a:r>
            <a:r>
              <a:rPr lang="pl-PL" sz="1600">
                <a:solidFill>
                  <a:schemeClr val="bg2"/>
                </a:solidFill>
              </a:rPr>
              <a:t>2016</a:t>
            </a:r>
            <a:endParaRPr lang="cs-CZ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657FF-1803-4CAF-B3BD-B6B64D3F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62" y="1918310"/>
            <a:ext cx="9519385" cy="1325563"/>
          </a:xfrm>
        </p:spPr>
        <p:txBody>
          <a:bodyPr>
            <a:noAutofit/>
          </a:bodyPr>
          <a:lstStyle/>
          <a:p>
            <a:pPr algn="ctr"/>
            <a:r>
              <a:rPr lang="cs-CZ" sz="7200" spc="1500" dirty="0">
                <a:solidFill>
                  <a:schemeClr val="bg2"/>
                </a:solidFill>
                <a:latin typeface="Book Antiqua" panose="02040602050305030304" pitchFamily="18" charset="0"/>
              </a:rPr>
              <a:t>DĚKUJEME ZA POZORNOST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5DF2B15-FA61-4C6F-96AE-A7F2F3CE70F9}"/>
              </a:ext>
            </a:extLst>
          </p:cNvPr>
          <p:cNvCxnSpPr/>
          <p:nvPr/>
        </p:nvCxnSpPr>
        <p:spPr>
          <a:xfrm>
            <a:off x="1357162" y="3744227"/>
            <a:ext cx="951938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9587A3-CD90-414E-A05C-996EAADEC3A5}"/>
              </a:ext>
            </a:extLst>
          </p:cNvPr>
          <p:cNvSpPr txBox="1"/>
          <p:nvPr/>
        </p:nvSpPr>
        <p:spPr>
          <a:xfrm>
            <a:off x="3487553" y="4069080"/>
            <a:ext cx="5216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Kateřina Smetanová</a:t>
            </a:r>
          </a:p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Aneta Havlová</a:t>
            </a:r>
          </a:p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Tereza Kožená</a:t>
            </a:r>
          </a:p>
          <a:p>
            <a:pPr algn="ctr"/>
            <a:endParaRPr lang="cs-CZ" spc="400" dirty="0">
              <a:solidFill>
                <a:srgbClr val="FFFF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cs-CZ" spc="400" dirty="0">
                <a:solidFill>
                  <a:srgbClr val="FFFF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2019, MUNI</a:t>
            </a:r>
            <a:endParaRPr lang="cs-CZ" spc="400" dirty="0"/>
          </a:p>
        </p:txBody>
      </p:sp>
    </p:spTree>
    <p:extLst>
      <p:ext uri="{BB962C8B-B14F-4D97-AF65-F5344CB8AC3E}">
        <p14:creationId xmlns:p14="http://schemas.microsoft.com/office/powerpoint/2010/main" val="412124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75C337F-2A99-4675-8FF2-F3AB4C761E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2" y="1437322"/>
            <a:ext cx="5756910" cy="398335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E956DE-A6BA-404E-82AB-9844D392DC84}"/>
              </a:ext>
            </a:extLst>
          </p:cNvPr>
          <p:cNvSpPr/>
          <p:nvPr/>
        </p:nvSpPr>
        <p:spPr>
          <a:xfrm>
            <a:off x="-146934" y="-141974"/>
            <a:ext cx="3477595" cy="714194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8730403E-0EAF-45F5-8E26-9D0142BF415E}"/>
              </a:ext>
            </a:extLst>
          </p:cNvPr>
          <p:cNvSpPr txBox="1">
            <a:spLocks/>
          </p:cNvSpPr>
          <p:nvPr/>
        </p:nvSpPr>
        <p:spPr>
          <a:xfrm>
            <a:off x="0" y="185285"/>
            <a:ext cx="3236963" cy="648742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spc="500" dirty="0">
                <a:solidFill>
                  <a:schemeClr val="tx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LINOLEUM</a:t>
            </a:r>
          </a:p>
        </p:txBody>
      </p:sp>
    </p:spTree>
    <p:extLst>
      <p:ext uri="{BB962C8B-B14F-4D97-AF65-F5344CB8AC3E}">
        <p14:creationId xmlns:p14="http://schemas.microsoft.com/office/powerpoint/2010/main" val="341960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889D2E-5416-44D3-AD9E-FF2551B397DE}"/>
              </a:ext>
            </a:extLst>
          </p:cNvPr>
          <p:cNvSpPr/>
          <p:nvPr/>
        </p:nvSpPr>
        <p:spPr>
          <a:xfrm>
            <a:off x="-146934" y="-141974"/>
            <a:ext cx="3477595" cy="714194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D9FC0D-FB72-426A-998F-2F76B037E0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81" y="681716"/>
            <a:ext cx="5494567" cy="5494567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526C2751-C5CA-4217-B3CD-6B67E1BAC607}"/>
              </a:ext>
            </a:extLst>
          </p:cNvPr>
          <p:cNvSpPr txBox="1">
            <a:spLocks/>
          </p:cNvSpPr>
          <p:nvPr/>
        </p:nvSpPr>
        <p:spPr>
          <a:xfrm>
            <a:off x="0" y="185285"/>
            <a:ext cx="3236963" cy="648742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spc="500" dirty="0">
                <a:solidFill>
                  <a:schemeClr val="tx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RYDLA</a:t>
            </a:r>
          </a:p>
        </p:txBody>
      </p:sp>
    </p:spTree>
    <p:extLst>
      <p:ext uri="{BB962C8B-B14F-4D97-AF65-F5344CB8AC3E}">
        <p14:creationId xmlns:p14="http://schemas.microsoft.com/office/powerpoint/2010/main" val="3061858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8B1B5CE-F2C7-4647-9733-81EBE88ECA42}"/>
              </a:ext>
            </a:extLst>
          </p:cNvPr>
          <p:cNvSpPr/>
          <p:nvPr/>
        </p:nvSpPr>
        <p:spPr>
          <a:xfrm>
            <a:off x="-146934" y="-141974"/>
            <a:ext cx="3477595" cy="714194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 descr="Výsledek obrázku pro rydlo u">
            <a:extLst>
              <a:ext uri="{FF2B5EF4-FFF2-40B4-BE49-F238E27FC236}">
                <a16:creationId xmlns:a16="http://schemas.microsoft.com/office/drawing/2014/main" id="{5EDEC112-767F-479C-813D-BD586847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76" y="1923097"/>
            <a:ext cx="3011805" cy="30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F4A197-A7AD-47A7-9F46-0BE1A772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39" y="1923097"/>
            <a:ext cx="3011805" cy="30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65AA3DE5-99A9-4EB6-B95E-6E14319B6376}"/>
              </a:ext>
            </a:extLst>
          </p:cNvPr>
          <p:cNvSpPr txBox="1">
            <a:spLocks/>
          </p:cNvSpPr>
          <p:nvPr/>
        </p:nvSpPr>
        <p:spPr>
          <a:xfrm>
            <a:off x="0" y="185285"/>
            <a:ext cx="3236963" cy="648742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spc="500" dirty="0">
                <a:solidFill>
                  <a:schemeClr val="tx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RYDLA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C1886BE-C7DF-45FF-94F1-A1BFFC4AC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6165" y="5016950"/>
            <a:ext cx="6272463" cy="1655762"/>
          </a:xfrm>
        </p:spPr>
        <p:txBody>
          <a:bodyPr/>
          <a:lstStyle/>
          <a:p>
            <a:pPr algn="l"/>
            <a:r>
              <a:rPr lang="cs-CZ" dirty="0"/>
              <a:t>Typ V			            Typ U</a:t>
            </a:r>
          </a:p>
        </p:txBody>
      </p:sp>
    </p:spTree>
    <p:extLst>
      <p:ext uri="{BB962C8B-B14F-4D97-AF65-F5344CB8AC3E}">
        <p14:creationId xmlns:p14="http://schemas.microsoft.com/office/powerpoint/2010/main" val="1535000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r>
              <a:rPr lang="cs-CZ" sz="54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</a:rPr>
              <a:t>BARVY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024AD5-D226-4340-A117-A1627F1740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56" y="485474"/>
            <a:ext cx="2890150" cy="3764520"/>
          </a:xfrm>
          <a:prstGeom prst="rect">
            <a:avLst/>
          </a:prstGeom>
          <a:effectLst>
            <a:outerShdw blurRad="63500" dist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17A12E-C4C2-425D-865F-A8490309DF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99" y="2667000"/>
            <a:ext cx="5166578" cy="3874770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29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28671-BEC3-4BF2-8A0F-29CED9AA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560" y="1577340"/>
            <a:ext cx="10356465" cy="3703320"/>
          </a:xfrm>
        </p:spPr>
        <p:txBody>
          <a:bodyPr anchor="ctr">
            <a:normAutofit/>
          </a:bodyPr>
          <a:lstStyle/>
          <a:p>
            <a:pPr algn="r"/>
            <a: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  <a:t>TECHNIKA</a:t>
            </a:r>
          </a:p>
        </p:txBody>
      </p:sp>
    </p:spTree>
    <p:extLst>
      <p:ext uri="{BB962C8B-B14F-4D97-AF65-F5344CB8AC3E}">
        <p14:creationId xmlns:p14="http://schemas.microsoft.com/office/powerpoint/2010/main" val="381795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B577B3D-6753-4837-A6EC-E9988B457B3C}"/>
              </a:ext>
            </a:extLst>
          </p:cNvPr>
          <p:cNvSpPr/>
          <p:nvPr/>
        </p:nvSpPr>
        <p:spPr>
          <a:xfrm>
            <a:off x="-120136" y="-141975"/>
            <a:ext cx="3477595" cy="714194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7C0F96-C859-4382-A2CB-E2FD23F2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5285"/>
            <a:ext cx="3236963" cy="6487427"/>
          </a:xfrm>
          <a:ln w="57150">
            <a:noFill/>
          </a:ln>
        </p:spPr>
        <p:txBody>
          <a:bodyPr vert="horz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3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1</a:t>
            </a:r>
            <a:endParaRPr lang="cs-CZ" sz="36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  <a:p>
            <a:pPr>
              <a:spcAft>
                <a:spcPts val="1200"/>
              </a:spcAft>
            </a:pPr>
            <a:r>
              <a:rPr lang="cs-CZ" sz="3600" spc="500" dirty="0">
                <a:solidFill>
                  <a:schemeClr val="bg2"/>
                </a:solidFill>
                <a:latin typeface="Book Antiqua" panose="02040602050305030304" pitchFamily="18" charset="0"/>
                <a:ea typeface="Gulim" panose="020B0503020000020004" pitchFamily="34" charset="-127"/>
                <a:cs typeface="Aharoni" panose="020B0604020202020204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2</a:t>
            </a:r>
            <a:endParaRPr lang="cs-CZ" sz="3600" spc="500" dirty="0">
              <a:solidFill>
                <a:schemeClr val="bg2"/>
              </a:solidFill>
              <a:latin typeface="Book Antiqua" panose="02040602050305030304" pitchFamily="18" charset="0"/>
              <a:ea typeface="Gulim" panose="020B0503020000020004" pitchFamily="34" charset="-127"/>
              <a:cs typeface="Aharoni" panose="020B0604020202020204" pitchFamily="2" charset="-79"/>
            </a:endParaRPr>
          </a:p>
        </p:txBody>
      </p:sp>
      <p:pic>
        <p:nvPicPr>
          <p:cNvPr id="1026" name="Picture 2" descr="Výsledek obrázku pro linocut process">
            <a:extLst>
              <a:ext uri="{FF2B5EF4-FFF2-40B4-BE49-F238E27FC236}">
                <a16:creationId xmlns:a16="http://schemas.microsoft.com/office/drawing/2014/main" id="{F7C3E832-5A07-4B0F-B26F-67AA6582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22" y="761997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8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28671-BEC3-4BF2-8A0F-29CED9AA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560" y="1577340"/>
            <a:ext cx="10356465" cy="3703320"/>
          </a:xfrm>
        </p:spPr>
        <p:txBody>
          <a:bodyPr anchor="ctr">
            <a:normAutofit/>
          </a:bodyPr>
          <a:lstStyle/>
          <a:p>
            <a:pPr algn="r"/>
            <a: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  <a:t>ZAJÍMAVÁ</a:t>
            </a:r>
            <a:b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</a:br>
            <a:r>
              <a:rPr lang="cs-CZ" sz="7200" spc="1000" dirty="0">
                <a:solidFill>
                  <a:srgbClr val="FFFFFF">
                    <a:alpha val="90000"/>
                  </a:srgbClr>
                </a:solidFill>
                <a:latin typeface="Book Antiqua" panose="02040602050305030304" pitchFamily="18" charset="0"/>
              </a:rPr>
              <a:t>DÍLA</a:t>
            </a:r>
          </a:p>
        </p:txBody>
      </p:sp>
    </p:spTree>
    <p:extLst>
      <p:ext uri="{BB962C8B-B14F-4D97-AF65-F5344CB8AC3E}">
        <p14:creationId xmlns:p14="http://schemas.microsoft.com/office/powerpoint/2010/main" val="1558364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189</Words>
  <Application>Microsoft Office PowerPoint</Application>
  <PresentationFormat>Širokoúhlá obrazovka</PresentationFormat>
  <Paragraphs>81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Gisha</vt:lpstr>
      <vt:lpstr>Motiv Office</vt:lpstr>
      <vt:lpstr>LINORYT</vt:lpstr>
      <vt:lpstr>MATERIÁLY A POMŮCKY</vt:lpstr>
      <vt:lpstr>Prezentace aplikace PowerPoint</vt:lpstr>
      <vt:lpstr>Prezentace aplikace PowerPoint</vt:lpstr>
      <vt:lpstr>Prezentace aplikace PowerPoint</vt:lpstr>
      <vt:lpstr>Prezentace aplikace PowerPoint</vt:lpstr>
      <vt:lpstr>TECHNIKA</vt:lpstr>
      <vt:lpstr>Prezentace aplikace PowerPoint</vt:lpstr>
      <vt:lpstr>ZAJÍMAVÁ DÍLA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LINORYT</dc:title>
  <dc:creator>tereza.kozena@gmail.com</dc:creator>
  <cp:lastModifiedBy>tereza.kozena@gmail.com</cp:lastModifiedBy>
  <cp:revision>8</cp:revision>
  <dcterms:created xsi:type="dcterms:W3CDTF">2019-10-14T08:40:48Z</dcterms:created>
  <dcterms:modified xsi:type="dcterms:W3CDTF">2019-10-14T09:31:26Z</dcterms:modified>
</cp:coreProperties>
</file>