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57" r:id="rId3"/>
    <p:sldId id="268" r:id="rId4"/>
    <p:sldId id="269" r:id="rId5"/>
    <p:sldId id="256" r:id="rId6"/>
    <p:sldId id="261" r:id="rId7"/>
    <p:sldId id="263" r:id="rId8"/>
    <p:sldId id="264" r:id="rId9"/>
    <p:sldId id="265" r:id="rId10"/>
    <p:sldId id="266" r:id="rId11"/>
    <p:sldId id="267" r:id="rId12"/>
    <p:sldId id="270" r:id="rId13"/>
    <p:sldId id="271" r:id="rId14"/>
    <p:sldId id="272" r:id="rId15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61446A2-A9FF-4563-AA3F-A7CBF94A02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EB7F6CC3-334B-4E3E-A928-E4575A4B64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5093AA2-B54D-46B1-94D2-815B35373A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3C336-BE3F-466E-8DD3-8D6252490285}" type="datetimeFigureOut">
              <a:rPr lang="cs-CZ" smtClean="0"/>
              <a:t>07.10.2019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7875181-BE9D-4026-9EB6-7F9BF04F4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8CB5E59-B06A-4E6A-9EC4-15686DB5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3E7D93-7DCF-4BBC-97AE-C8DCC4E7914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826415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7A8D0D7-7A3C-4C04-84E0-276CB0C78E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3038240F-5AAB-4033-8B53-32C72D2FC5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C400C32-5395-4467-81D8-8B29BB58E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3C336-BE3F-466E-8DD3-8D6252490285}" type="datetimeFigureOut">
              <a:rPr lang="cs-CZ" smtClean="0"/>
              <a:t>07.10.2019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E427ACB-CB97-4B1B-9792-C1B7F05DE3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94EECE4-3E26-4B01-B026-052FAEEA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3E7D93-7DCF-4BBC-97AE-C8DCC4E7914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166618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4D0857E0-0E50-4814-AB68-308C01E089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057786D4-C6DC-4580-8377-DF60CCE969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9E55D40-2779-449D-8A50-E5412E9FDE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3C336-BE3F-466E-8DD3-8D6252490285}" type="datetimeFigureOut">
              <a:rPr lang="cs-CZ" smtClean="0"/>
              <a:t>07.10.2019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2E1A003-DA08-4447-AD2D-9E5C1EB499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A0CFA01-8A04-4AFB-A1A6-0C1E4280D8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3E7D93-7DCF-4BBC-97AE-C8DCC4E7914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076908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665FD9-28FA-43C7-9E4E-F577595F4B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1DB9F77-BE5D-4F7A-B1FB-BAE9BAA395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C7200C3-12A4-4649-83FA-5DB3CEB55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3C336-BE3F-466E-8DD3-8D6252490285}" type="datetimeFigureOut">
              <a:rPr lang="cs-CZ" smtClean="0"/>
              <a:t>07.10.2019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0149B00-6EBC-4F7C-A100-6F62DED5D8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EB0E7E4-C78C-423C-8FFF-72F2BCEB4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3E7D93-7DCF-4BBC-97AE-C8DCC4E7914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838167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F8B8393-A1C8-4BA7-96D0-40ADEB64E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E0046E12-8C51-46DF-A526-DAED373ACE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0CD4052-42B5-4D62-96F3-B9E5229FB9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3C336-BE3F-466E-8DD3-8D6252490285}" type="datetimeFigureOut">
              <a:rPr lang="cs-CZ" smtClean="0"/>
              <a:t>07.10.2019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3E95C65-9AA6-4A26-AAE2-893064878F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8FDEDD6-DD8F-4567-A04E-CB3B4E44A4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3E7D93-7DCF-4BBC-97AE-C8DCC4E7914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675385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BBD4492-ACE8-43BC-B483-A740872160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FC76C24-D783-4F87-88A3-3A693376D6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BCD6BF0-93F0-49BD-9105-BBFCD63EFB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19DA6B52-3531-4A11-9325-9C12FB4BCE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3C336-BE3F-466E-8DD3-8D6252490285}" type="datetimeFigureOut">
              <a:rPr lang="cs-CZ" smtClean="0"/>
              <a:t>07.10.2019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A175C182-73FE-47A3-8EAA-85348C1E87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99318DF2-7CBF-4FDA-B4A0-46945FA7F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3E7D93-7DCF-4BBC-97AE-C8DCC4E7914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37195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E9EFFBE-9893-4D43-84F7-79A843825F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EA32FFB7-F124-4DE3-90FE-D0A14D28F9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E8632FCD-1312-4F03-B9B3-ADDFE54E15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02B73045-48C4-4477-92AE-56A7FCFD8B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BD1382C6-84E5-4D2A-A060-C76E8E1670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EDD2E67F-6784-4323-9BBF-E45F9AC591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3C336-BE3F-466E-8DD3-8D6252490285}" type="datetimeFigureOut">
              <a:rPr lang="cs-CZ" smtClean="0"/>
              <a:t>07.10.2019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96764790-EC6E-4317-A02F-45C3687026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A59EE52C-8B0F-43E3-AD49-C164B62C5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3E7D93-7DCF-4BBC-97AE-C8DCC4E7914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567305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85EC3F6-EEB4-455E-8E97-A26C584B17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7AB3801A-94F1-4FB9-AB51-FBD70B7F76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3C336-BE3F-466E-8DD3-8D6252490285}" type="datetimeFigureOut">
              <a:rPr lang="cs-CZ" smtClean="0"/>
              <a:t>07.10.2019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77BBD0C3-3082-4137-AA2E-6DF6708D35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CB9A81F1-CB8E-408B-A115-F6EAF58FE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3E7D93-7DCF-4BBC-97AE-C8DCC4E7914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086132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5D1FDD52-FD9B-4EC4-9B9F-FADDEF99B4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3C336-BE3F-466E-8DD3-8D6252490285}" type="datetimeFigureOut">
              <a:rPr lang="cs-CZ" smtClean="0"/>
              <a:t>07.10.2019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E2E723D7-3225-4A33-9E06-67EC0F04CA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55D3DE16-A3BD-4F06-8A78-0282D6398D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3E7D93-7DCF-4BBC-97AE-C8DCC4E7914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700877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944E03A-839C-4CD1-814B-64DFA5C69B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F1D553B-FC49-4170-AD62-B29AD7DA60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885E0928-0829-44F1-AE59-E23457EA25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CF75991E-18D9-42ED-8AEB-E7186C3EB3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3C336-BE3F-466E-8DD3-8D6252490285}" type="datetimeFigureOut">
              <a:rPr lang="cs-CZ" smtClean="0"/>
              <a:t>07.10.2019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47AB44B-6B1E-4682-AEE1-05C02D090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3998FA92-3AA4-4F1E-9298-D4FC383D7A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3E7D93-7DCF-4BBC-97AE-C8DCC4E7914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355820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43EDA09-8F89-4834-99E6-D4DE04C37B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945A5212-5BA5-46A2-84FD-4F4167B5F4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4B0D1746-7209-43CD-A1EB-1DFC9F7D6F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3654B6AF-D8C4-4725-864C-0E0FCAF5F7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3C336-BE3F-466E-8DD3-8D6252490285}" type="datetimeFigureOut">
              <a:rPr lang="cs-CZ" smtClean="0"/>
              <a:t>07.10.2019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BFCEEE11-E4B2-4E9B-BC0F-2CACFC85F9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9EEDF2D9-1F8D-45F0-9AAA-93E9E1395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3E7D93-7DCF-4BBC-97AE-C8DCC4E7914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510327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B4CF8D72-FFFC-4CE7-B290-A95786C4E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F9B7BC50-445D-4356-BAD8-741F41D8E0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97051EE-81C9-46F4-9080-3329CE459E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03C336-BE3F-466E-8DD3-8D6252490285}" type="datetimeFigureOut">
              <a:rPr lang="cs-CZ" smtClean="0"/>
              <a:t>07.10.2019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F67A484-B59D-4E62-B653-873B7BE1F1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05A983A-4F94-4F16-BA79-7C9DD5F17E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3E7D93-7DCF-4BBC-97AE-C8DCC4E7914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58846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JPG"/><Relationship Id="rId7" Type="http://schemas.openxmlformats.org/officeDocument/2006/relationships/image" Target="../media/image48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G"/><Relationship Id="rId5" Type="http://schemas.openxmlformats.org/officeDocument/2006/relationships/image" Target="../media/image46.jpg"/><Relationship Id="rId4" Type="http://schemas.openxmlformats.org/officeDocument/2006/relationships/image" Target="../media/image4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g"/><Relationship Id="rId5" Type="http://schemas.openxmlformats.org/officeDocument/2006/relationships/image" Target="../media/image53.jpg"/><Relationship Id="rId4" Type="http://schemas.openxmlformats.org/officeDocument/2006/relationships/image" Target="../media/image5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tudentske.cz/2010/11/16a-grafika-historicky-vyvoj-oboru-16b.html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hollar.cz/o-grafice/" TargetMode="External"/><Relationship Id="rId5" Type="http://schemas.openxmlformats.org/officeDocument/2006/relationships/hyperlink" Target="http://www.artslexikon.cz/index.php?title=Akvatinta" TargetMode="External"/><Relationship Id="rId4" Type="http://schemas.openxmlformats.org/officeDocument/2006/relationships/hyperlink" Target="https://slideplayer.cz/slide/3663600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1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image" Target="../media/image3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g"/><Relationship Id="rId5" Type="http://schemas.openxmlformats.org/officeDocument/2006/relationships/image" Target="../media/image36.jpeg"/><Relationship Id="rId4" Type="http://schemas.openxmlformats.org/officeDocument/2006/relationships/image" Target="../media/image3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00F2A5F9-B4C8-4A52-9E3E-6E8426EBBD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9" t="52796" r="2206" b="5762"/>
          <a:stretch/>
        </p:blipFill>
        <p:spPr>
          <a:xfrm>
            <a:off x="0" y="-1"/>
            <a:ext cx="12217173" cy="685800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F002D6A7-FEC8-441D-985E-5F5373C1F9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001534"/>
            <a:ext cx="12217174" cy="1105810"/>
          </a:xfrm>
          <a:solidFill>
            <a:schemeClr val="bg1">
              <a:alpha val="65000"/>
            </a:schemeClr>
          </a:solidFill>
          <a:ln w="25400">
            <a:solidFill>
              <a:schemeClr val="bg1"/>
            </a:solidFill>
          </a:ln>
        </p:spPr>
        <p:txBody>
          <a:bodyPr/>
          <a:lstStyle/>
          <a:p>
            <a:r>
              <a:rPr lang="cs-CZ" dirty="0">
                <a:latin typeface="Century Gothic" panose="020B0502020202020204" pitchFamily="34" charset="0"/>
              </a:rPr>
              <a:t>GRAFIKA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B3478197-88F1-42F4-AE0C-7A4E992D63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1" y="2673173"/>
            <a:ext cx="12192000" cy="435706"/>
          </a:xfrm>
          <a:solidFill>
            <a:schemeClr val="bg1"/>
          </a:solidFill>
          <a:ln w="25400">
            <a:solidFill>
              <a:schemeClr val="bg1"/>
            </a:solidFill>
          </a:ln>
        </p:spPr>
        <p:txBody>
          <a:bodyPr/>
          <a:lstStyle/>
          <a:p>
            <a:r>
              <a:rPr lang="cs-CZ" dirty="0">
                <a:latin typeface="Century Gothic" panose="020B0502020202020204" pitchFamily="34" charset="0"/>
              </a:rPr>
              <a:t>HISTORIE GRAFIKY, UŽITÁ A UMĚLECKÁ GRAFIKA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D51C78D3-0F19-479F-B6DA-3CD1FB94673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66"/>
          <a:stretch/>
        </p:blipFill>
        <p:spPr>
          <a:xfrm>
            <a:off x="1096800" y="3674708"/>
            <a:ext cx="2601600" cy="277916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CB47E6E9-8253-4EC8-83C5-FEAEEEEF54F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3" b="9560"/>
          <a:stretch/>
        </p:blipFill>
        <p:spPr>
          <a:xfrm>
            <a:off x="4795200" y="3674708"/>
            <a:ext cx="2601600" cy="283309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47243C35-8B80-46AD-B387-379C7871C3D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365"/>
          <a:stretch/>
        </p:blipFill>
        <p:spPr>
          <a:xfrm>
            <a:off x="8506187" y="3674708"/>
            <a:ext cx="2601599" cy="277916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82FA7ADC-6DFF-4A73-A55E-FBD21A8D6B6C}"/>
              </a:ext>
            </a:extLst>
          </p:cNvPr>
          <p:cNvSpPr txBox="1"/>
          <p:nvPr/>
        </p:nvSpPr>
        <p:spPr>
          <a:xfrm>
            <a:off x="8168003" y="6507807"/>
            <a:ext cx="42995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latin typeface="Century Gothic" panose="020B0502020202020204" pitchFamily="34" charset="0"/>
              </a:rPr>
              <a:t>Klára </a:t>
            </a:r>
            <a:r>
              <a:rPr lang="cs-CZ" dirty="0" err="1">
                <a:latin typeface="Century Gothic" panose="020B0502020202020204" pitchFamily="34" charset="0"/>
              </a:rPr>
              <a:t>Dittelová</a:t>
            </a:r>
            <a:r>
              <a:rPr lang="cs-CZ" dirty="0">
                <a:latin typeface="Century Gothic" panose="020B0502020202020204" pitchFamily="34" charset="0"/>
              </a:rPr>
              <a:t>, Natália Petrášová</a:t>
            </a:r>
          </a:p>
        </p:txBody>
      </p:sp>
    </p:spTree>
    <p:extLst>
      <p:ext uri="{BB962C8B-B14F-4D97-AF65-F5344CB8AC3E}">
        <p14:creationId xmlns:p14="http://schemas.microsoft.com/office/powerpoint/2010/main" val="1073483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FDA4B6E-AD64-4A64-8697-4FC0E421B7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D895675F-454C-4BA9-B50F-69191A1119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1" t="8002" r="5670" b="7080"/>
          <a:stretch/>
        </p:blipFill>
        <p:spPr>
          <a:xfrm>
            <a:off x="6205592" y="14710"/>
            <a:ext cx="5986410" cy="6843290"/>
          </a:xfrm>
          <a:prstGeom prst="rect">
            <a:avLst/>
          </a:prstGeom>
        </p:spPr>
      </p:pic>
      <p:pic>
        <p:nvPicPr>
          <p:cNvPr id="11" name="Zástupný obsah 10">
            <a:extLst>
              <a:ext uri="{FF2B5EF4-FFF2-40B4-BE49-F238E27FC236}">
                <a16:creationId xmlns:a16="http://schemas.microsoft.com/office/drawing/2014/main" id="{D31BBE39-074E-4276-95AA-9FE4B0D2E0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7" t="10906" r="1867" b="15181"/>
          <a:stretch/>
        </p:blipFill>
        <p:spPr>
          <a:xfrm>
            <a:off x="-1" y="14710"/>
            <a:ext cx="6185044" cy="6843290"/>
          </a:xfr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DA207980-7DE3-4B98-8ECF-0BD973F0C752}"/>
              </a:ext>
            </a:extLst>
          </p:cNvPr>
          <p:cNvSpPr txBox="1"/>
          <p:nvPr/>
        </p:nvSpPr>
        <p:spPr>
          <a:xfrm>
            <a:off x="2109198" y="6308209"/>
            <a:ext cx="1702513" cy="38026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>
                <a:latin typeface="Century Gothic" panose="020B0502020202020204" pitchFamily="34" charset="0"/>
              </a:rPr>
              <a:t>(MEZZOTINTA)</a:t>
            </a: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9A840A36-D483-4762-9E70-19AC0E7AB117}"/>
              </a:ext>
            </a:extLst>
          </p:cNvPr>
          <p:cNvSpPr txBox="1"/>
          <p:nvPr/>
        </p:nvSpPr>
        <p:spPr>
          <a:xfrm>
            <a:off x="8370869" y="6302741"/>
            <a:ext cx="1711933" cy="38026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>
                <a:latin typeface="Century Gothic" panose="020B0502020202020204" pitchFamily="34" charset="0"/>
              </a:rPr>
              <a:t>(AKVATINTA)</a:t>
            </a:r>
          </a:p>
        </p:txBody>
      </p:sp>
    </p:spTree>
    <p:extLst>
      <p:ext uri="{BB962C8B-B14F-4D97-AF65-F5344CB8AC3E}">
        <p14:creationId xmlns:p14="http://schemas.microsoft.com/office/powerpoint/2010/main" val="2919016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DF58359-621A-40E3-975F-031F145D19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D448ECC4-ACAD-446D-A519-A579AAB30D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381749" cy="6858000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09B01199-4C09-468C-9A6C-E28B8E1D27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1749" y="0"/>
            <a:ext cx="5800622" cy="3945276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B27521B0-F5CA-461C-80AB-E6EE90837710}"/>
              </a:ext>
            </a:extLst>
          </p:cNvPr>
          <p:cNvSpPr txBox="1"/>
          <p:nvPr/>
        </p:nvSpPr>
        <p:spPr>
          <a:xfrm>
            <a:off x="267128" y="6122310"/>
            <a:ext cx="2640459" cy="37056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b="1" dirty="0">
                <a:solidFill>
                  <a:schemeClr val="bg1"/>
                </a:solidFill>
                <a:latin typeface="Century Gothic" panose="020B0502020202020204" pitchFamily="34" charset="0"/>
              </a:rPr>
              <a:t>FRANCISCO GOYA</a:t>
            </a: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21F10B44-66D8-4996-98CD-A509D24C8DF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0" t="4135" r="9792" b="26752"/>
          <a:stretch/>
        </p:blipFill>
        <p:spPr>
          <a:xfrm>
            <a:off x="6381750" y="3420227"/>
            <a:ext cx="5800622" cy="3437773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05E4921D-8229-47E3-A942-EF343083A388}"/>
              </a:ext>
            </a:extLst>
          </p:cNvPr>
          <p:cNvSpPr txBox="1"/>
          <p:nvPr/>
        </p:nvSpPr>
        <p:spPr>
          <a:xfrm>
            <a:off x="6381749" y="3244333"/>
            <a:ext cx="580062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>
                <a:latin typeface="Century Gothic" panose="020B0502020202020204" pitchFamily="34" charset="0"/>
              </a:rPr>
              <a:t>(KOMBINACE AKVATINTY A LEPTU)</a:t>
            </a:r>
          </a:p>
        </p:txBody>
      </p:sp>
    </p:spTree>
    <p:extLst>
      <p:ext uri="{BB962C8B-B14F-4D97-AF65-F5344CB8AC3E}">
        <p14:creationId xmlns:p14="http://schemas.microsoft.com/office/powerpoint/2010/main" val="3187530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EE59796-0287-4A8F-9CC0-5E1702285C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37" y="241300"/>
            <a:ext cx="11972925" cy="1325563"/>
          </a:xfrm>
          <a:ln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cs-CZ" dirty="0">
                <a:latin typeface="Century Gothic" panose="020B0502020202020204" pitchFamily="34" charset="0"/>
              </a:rPr>
              <a:t>UMĚLECKÁ GRAFIKA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F9BCEF33-6284-465B-8C38-E54CC0DD64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1" t="1884" r="5130" b="5080"/>
          <a:stretch/>
        </p:blipFill>
        <p:spPr>
          <a:xfrm>
            <a:off x="9305925" y="1765603"/>
            <a:ext cx="2776537" cy="3762375"/>
          </a:xfrm>
          <a:ln>
            <a:solidFill>
              <a:schemeClr val="tx1"/>
            </a:solidFill>
          </a:ln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D8826A17-D66C-40A3-A28C-C7636A0737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4826" y="4510076"/>
            <a:ext cx="4707636" cy="218123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139CE877-4C3E-4839-91BC-D5C3039C55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4826" y="1765603"/>
            <a:ext cx="1931099" cy="273554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7724D286-4672-41EC-81D0-78F4583BE9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4725" y="4529137"/>
            <a:ext cx="3845766" cy="216217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6047EAD5-2113-4B8A-8216-E9DB72CF621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96" t="6467" r="9396" b="6547"/>
          <a:stretch/>
        </p:blipFill>
        <p:spPr>
          <a:xfrm>
            <a:off x="5357860" y="1765604"/>
            <a:ext cx="2002631" cy="273554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20C4EB39-656F-423E-AABF-EA3CEE214B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9060" y="1765604"/>
            <a:ext cx="1814466" cy="276353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F5277164-38B1-4D0A-9652-EDFEAEA4817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37" y="1765603"/>
            <a:ext cx="3390853" cy="498102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66325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EE59796-0287-4A8F-9CC0-5E1702285C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37" y="241300"/>
            <a:ext cx="11972925" cy="1325563"/>
          </a:xfrm>
          <a:ln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cs-CZ" dirty="0">
                <a:latin typeface="Century Gothic" panose="020B0502020202020204" pitchFamily="34" charset="0"/>
              </a:rPr>
              <a:t>UŽITÁ GRAFIKA</a:t>
            </a:r>
          </a:p>
        </p:txBody>
      </p:sp>
      <p:pic>
        <p:nvPicPr>
          <p:cNvPr id="8" name="Zástupný obsah 7">
            <a:extLst>
              <a:ext uri="{FF2B5EF4-FFF2-40B4-BE49-F238E27FC236}">
                <a16:creationId xmlns:a16="http://schemas.microsoft.com/office/drawing/2014/main" id="{C1E29047-FD9C-4148-ABF4-7004424E11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37" y="1715945"/>
            <a:ext cx="4043364" cy="2244545"/>
          </a:xfrm>
          <a:ln>
            <a:solidFill>
              <a:schemeClr val="tx1"/>
            </a:solidFill>
          </a:ln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6B82A694-C38E-4C9D-ACA3-86786A46D0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7587" y="3513591"/>
            <a:ext cx="2363118" cy="321106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B0DF161B-326D-44CC-81C1-02C8CF4DCAE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00"/>
          <a:stretch/>
        </p:blipFill>
        <p:spPr>
          <a:xfrm>
            <a:off x="4152901" y="1715945"/>
            <a:ext cx="5587966" cy="500870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5BD33BCF-B821-41D0-81FB-D7A3A2EE1A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0867" y="1715945"/>
            <a:ext cx="2356557" cy="179764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1" name="Obrázek 20">
            <a:extLst>
              <a:ext uri="{FF2B5EF4-FFF2-40B4-BE49-F238E27FC236}">
                <a16:creationId xmlns:a16="http://schemas.microsoft.com/office/drawing/2014/main" id="{D9996AB7-F93F-405D-AC57-D0CDFA3B74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38" y="3973695"/>
            <a:ext cx="4043364" cy="275095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67755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00F2A5F9-B4C8-4A52-9E3E-6E8426EBBD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9" t="52796" r="2206" b="5762"/>
          <a:stretch/>
        </p:blipFill>
        <p:spPr>
          <a:xfrm>
            <a:off x="0" y="-1"/>
            <a:ext cx="12217173" cy="685800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F002D6A7-FEC8-441D-985E-5F5373C1F9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001534"/>
            <a:ext cx="12217174" cy="1105810"/>
          </a:xfrm>
          <a:solidFill>
            <a:schemeClr val="bg1">
              <a:alpha val="65000"/>
            </a:schemeClr>
          </a:solidFill>
          <a:ln w="25400">
            <a:solidFill>
              <a:schemeClr val="bg1"/>
            </a:solidFill>
          </a:ln>
        </p:spPr>
        <p:txBody>
          <a:bodyPr/>
          <a:lstStyle/>
          <a:p>
            <a:r>
              <a:rPr lang="cs-CZ" dirty="0">
                <a:latin typeface="Century Gothic" panose="020B0502020202020204" pitchFamily="34" charset="0"/>
              </a:rPr>
              <a:t>ZDROJE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B3478197-88F1-42F4-AE0C-7A4E992D63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1" y="3004104"/>
            <a:ext cx="12192000" cy="2394128"/>
          </a:xfrm>
          <a:solidFill>
            <a:schemeClr val="bg1"/>
          </a:solidFill>
          <a:ln w="25400">
            <a:solidFill>
              <a:schemeClr val="bg1"/>
            </a:solidFill>
          </a:ln>
        </p:spPr>
        <p:txBody>
          <a:bodyPr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dirty="0">
                <a:latin typeface="Century Gothic" panose="020B0502020202020204" pitchFamily="34" charset="0"/>
                <a:hlinkClick r:id="rId3"/>
              </a:rPr>
              <a:t>http://www.studentske.cz/2010/11/16a-grafika-historicky-vyvoj-oboru-16b.html</a:t>
            </a:r>
            <a:endParaRPr lang="cs-CZ" dirty="0">
              <a:latin typeface="Century Gothic" panose="020B0502020202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dirty="0">
                <a:latin typeface="Century Gothic" panose="020B0502020202020204" pitchFamily="34" charset="0"/>
                <a:hlinkClick r:id="rId4"/>
              </a:rPr>
              <a:t>http://woly.blog.cz/1406/graficke-pojmy-historie-grafiky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dirty="0">
                <a:latin typeface="Century Gothic" panose="020B0502020202020204" pitchFamily="34" charset="0"/>
                <a:hlinkClick r:id="rId4"/>
              </a:rPr>
              <a:t>https://slideplayer.cz/slide/3663600/</a:t>
            </a:r>
            <a:endParaRPr lang="cs-CZ" dirty="0">
              <a:latin typeface="Century Gothic" panose="020B0502020202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dirty="0">
                <a:latin typeface="Century Gothic" panose="020B0502020202020204" pitchFamily="34" charset="0"/>
                <a:hlinkClick r:id="rId5"/>
              </a:rPr>
              <a:t>http://www.artslexikon.cz//index.php?title=Akvatinta</a:t>
            </a:r>
            <a:endParaRPr lang="cs-CZ" dirty="0">
              <a:latin typeface="Century Gothic" panose="020B0502020202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dirty="0">
                <a:latin typeface="Century Gothic" panose="020B0502020202020204" pitchFamily="34" charset="0"/>
                <a:hlinkClick r:id="rId6"/>
              </a:rPr>
              <a:t>http://hollar.cz/o-grafice/</a:t>
            </a:r>
            <a:endParaRPr lang="cs-CZ" dirty="0">
              <a:latin typeface="Century Gothic" panose="020B0502020202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cs-CZ" dirty="0">
              <a:latin typeface="Century Gothic" panose="020B0502020202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cs-CZ" dirty="0">
              <a:latin typeface="Century Gothic" panose="020B0502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4153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C9B8820-3BB8-45EF-ADBB-F5C433261D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757" y="500062"/>
            <a:ext cx="11743362" cy="1325563"/>
          </a:xfrm>
          <a:ln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cs-CZ" dirty="0">
                <a:latin typeface="Century Gothic" panose="020B0502020202020204" pitchFamily="34" charset="0"/>
              </a:rPr>
              <a:t>TISK Z VÝŠKY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62B997A3-EB6A-441D-9CF0-0FF74734EE8C}"/>
              </a:ext>
            </a:extLst>
          </p:cNvPr>
          <p:cNvSpPr txBox="1"/>
          <p:nvPr/>
        </p:nvSpPr>
        <p:spPr>
          <a:xfrm>
            <a:off x="0" y="0"/>
            <a:ext cx="12192000" cy="369332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solidFill>
                  <a:schemeClr val="bg1"/>
                </a:solidFill>
                <a:latin typeface="Century Gothic" panose="020B0502020202020204" pitchFamily="34" charset="0"/>
              </a:rPr>
              <a:t>a) KLASICKÉ ZPŮSOBY TISKU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4C703097-2D42-4F1C-B2B4-D3D8A547BC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757" y="2468616"/>
            <a:ext cx="3780890" cy="412460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6BA39B44-7009-4F24-B3FF-0F0B21A0335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191"/>
          <a:stretch/>
        </p:blipFill>
        <p:spPr>
          <a:xfrm>
            <a:off x="4196993" y="2466654"/>
            <a:ext cx="3780889" cy="412460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73E61DA8-9E0A-4497-8AE8-0D9F52AB95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021837" y="2636854"/>
            <a:ext cx="4127926" cy="378089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9B60AD70-9419-419E-8E35-AF2F3A03FDA5}"/>
              </a:ext>
            </a:extLst>
          </p:cNvPr>
          <p:cNvSpPr txBox="1"/>
          <p:nvPr/>
        </p:nvSpPr>
        <p:spPr>
          <a:xfrm>
            <a:off x="215757" y="1956355"/>
            <a:ext cx="37808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cs-CZ" sz="2400" dirty="0">
                <a:latin typeface="Century Gothic" panose="020B0502020202020204" pitchFamily="34" charset="0"/>
              </a:rPr>
              <a:t>DŘEVOŘEZ</a:t>
            </a:r>
            <a:endParaRPr lang="cs-CZ" dirty="0">
              <a:latin typeface="Century Gothic" panose="020B0502020202020204" pitchFamily="34" charset="0"/>
            </a:endParaRP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2C47EF6B-7B82-4378-9474-26CA3A59A0BF}"/>
              </a:ext>
            </a:extLst>
          </p:cNvPr>
          <p:cNvSpPr txBox="1"/>
          <p:nvPr/>
        </p:nvSpPr>
        <p:spPr>
          <a:xfrm>
            <a:off x="4187467" y="1956354"/>
            <a:ext cx="37808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cs-CZ" sz="2400" dirty="0">
                <a:latin typeface="Century Gothic" panose="020B0502020202020204" pitchFamily="34" charset="0"/>
              </a:rPr>
              <a:t>DŘEVORYT</a:t>
            </a:r>
            <a:endParaRPr lang="cs-CZ" dirty="0">
              <a:latin typeface="Century Gothic" panose="020B0502020202020204" pitchFamily="34" charset="0"/>
            </a:endParaRP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0827A0D3-8560-41E8-B4C5-A8B9EC9D78A2}"/>
              </a:ext>
            </a:extLst>
          </p:cNvPr>
          <p:cNvSpPr txBox="1"/>
          <p:nvPr/>
        </p:nvSpPr>
        <p:spPr>
          <a:xfrm>
            <a:off x="8178227" y="1957662"/>
            <a:ext cx="37808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cs-CZ" sz="2400" dirty="0">
                <a:latin typeface="Century Gothic" panose="020B0502020202020204" pitchFamily="34" charset="0"/>
              </a:rPr>
              <a:t>LINORYT</a:t>
            </a:r>
            <a:endParaRPr lang="cs-CZ" dirty="0">
              <a:latin typeface="Century Gothic" panose="020B0502020202020204" pitchFamily="34" charset="0"/>
            </a:endParaRPr>
          </a:p>
        </p:txBody>
      </p:sp>
      <p:sp>
        <p:nvSpPr>
          <p:cNvPr id="15" name="Zástupný obsah 14">
            <a:extLst>
              <a:ext uri="{FF2B5EF4-FFF2-40B4-BE49-F238E27FC236}">
                <a16:creationId xmlns:a16="http://schemas.microsoft.com/office/drawing/2014/main" id="{47422B15-4FE9-4DFF-93A6-76657DF8FD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31020" y="3606228"/>
            <a:ext cx="1071083" cy="275170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99010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C9B8820-3BB8-45EF-ADBB-F5C433261D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757" y="500062"/>
            <a:ext cx="11743362" cy="1325563"/>
          </a:xfrm>
          <a:ln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cs-CZ" dirty="0">
                <a:latin typeface="Century Gothic" panose="020B0502020202020204" pitchFamily="34" charset="0"/>
              </a:rPr>
              <a:t>TISK Z HLOUBKY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62B997A3-EB6A-441D-9CF0-0FF74734EE8C}"/>
              </a:ext>
            </a:extLst>
          </p:cNvPr>
          <p:cNvSpPr txBox="1"/>
          <p:nvPr/>
        </p:nvSpPr>
        <p:spPr>
          <a:xfrm>
            <a:off x="0" y="0"/>
            <a:ext cx="12192000" cy="369332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solidFill>
                  <a:schemeClr val="bg1"/>
                </a:solidFill>
                <a:latin typeface="Century Gothic" panose="020B0502020202020204" pitchFamily="34" charset="0"/>
              </a:rPr>
              <a:t>a) KLASICKÉ ZPŮSOBY TISKU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9B60AD70-9419-419E-8E35-AF2F3A03FDA5}"/>
              </a:ext>
            </a:extLst>
          </p:cNvPr>
          <p:cNvSpPr txBox="1"/>
          <p:nvPr/>
        </p:nvSpPr>
        <p:spPr>
          <a:xfrm>
            <a:off x="-432940" y="2245036"/>
            <a:ext cx="37808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cs-CZ" sz="2400" dirty="0">
                <a:latin typeface="Century Gothic" panose="020B0502020202020204" pitchFamily="34" charset="0"/>
              </a:rPr>
              <a:t>SUCHÁ JEHLA</a:t>
            </a:r>
            <a:endParaRPr lang="cs-CZ" dirty="0">
              <a:latin typeface="Century Gothic" panose="020B0502020202020204" pitchFamily="34" charset="0"/>
            </a:endParaRP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2C47EF6B-7B82-4378-9474-26CA3A59A0BF}"/>
              </a:ext>
            </a:extLst>
          </p:cNvPr>
          <p:cNvSpPr txBox="1"/>
          <p:nvPr/>
        </p:nvSpPr>
        <p:spPr>
          <a:xfrm>
            <a:off x="2638034" y="2230284"/>
            <a:ext cx="37808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cs-CZ" sz="2400" dirty="0">
                <a:latin typeface="Century Gothic" panose="020B0502020202020204" pitchFamily="34" charset="0"/>
              </a:rPr>
              <a:t>MEZZOTINTA</a:t>
            </a:r>
            <a:endParaRPr lang="cs-CZ" dirty="0">
              <a:latin typeface="Century Gothic" panose="020B0502020202020204" pitchFamily="34" charset="0"/>
            </a:endParaRP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0827A0D3-8560-41E8-B4C5-A8B9EC9D78A2}"/>
              </a:ext>
            </a:extLst>
          </p:cNvPr>
          <p:cNvSpPr txBox="1"/>
          <p:nvPr/>
        </p:nvSpPr>
        <p:spPr>
          <a:xfrm>
            <a:off x="5809750" y="2230284"/>
            <a:ext cx="37808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cs-CZ" sz="2400" dirty="0">
                <a:latin typeface="Century Gothic" panose="020B0502020202020204" pitchFamily="34" charset="0"/>
              </a:rPr>
              <a:t>LEPT</a:t>
            </a:r>
            <a:endParaRPr lang="cs-CZ" dirty="0">
              <a:latin typeface="Century Gothic" panose="020B0502020202020204" pitchFamily="34" charset="0"/>
            </a:endParaRPr>
          </a:p>
        </p:txBody>
      </p:sp>
      <p:sp>
        <p:nvSpPr>
          <p:cNvPr id="15" name="Zástupný obsah 14">
            <a:extLst>
              <a:ext uri="{FF2B5EF4-FFF2-40B4-BE49-F238E27FC236}">
                <a16:creationId xmlns:a16="http://schemas.microsoft.com/office/drawing/2014/main" id="{47422B15-4FE9-4DFF-93A6-76657DF8FD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31020" y="3606228"/>
            <a:ext cx="1071083" cy="275170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00" dirty="0"/>
              <a:t>.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B5AC0858-E0EF-4342-9C29-75B4832D0A83}"/>
              </a:ext>
            </a:extLst>
          </p:cNvPr>
          <p:cNvSpPr txBox="1"/>
          <p:nvPr/>
        </p:nvSpPr>
        <p:spPr>
          <a:xfrm>
            <a:off x="8880724" y="2230283"/>
            <a:ext cx="37808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cs-CZ" sz="2400" dirty="0">
                <a:latin typeface="Century Gothic" panose="020B0502020202020204" pitchFamily="34" charset="0"/>
              </a:rPr>
              <a:t>AKVATINTA</a:t>
            </a:r>
            <a:endParaRPr lang="cs-CZ" dirty="0">
              <a:latin typeface="Century Gothic" panose="020B0502020202020204" pitchFamily="34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C68307F9-67D7-44C0-91DE-700355F9A9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302" y="2946759"/>
            <a:ext cx="2461801" cy="332343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7D902F97-CA9E-4DE4-BD09-7F5F9ADF96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949" y="2946759"/>
            <a:ext cx="2461801" cy="332343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B5F57DE2-5E51-468C-83BA-24EE962CE45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7" r="40865"/>
          <a:stretch/>
        </p:blipFill>
        <p:spPr>
          <a:xfrm>
            <a:off x="6427485" y="2928308"/>
            <a:ext cx="2444677" cy="332343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6CF92D7B-5ED7-4476-B169-01F23262C9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9897" y="2928309"/>
            <a:ext cx="2444676" cy="332342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0473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C9B8820-3BB8-45EF-ADBB-F5C433261D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757" y="500062"/>
            <a:ext cx="11743362" cy="1325563"/>
          </a:xfrm>
          <a:ln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cs-CZ" dirty="0">
                <a:latin typeface="Century Gothic" panose="020B0502020202020204" pitchFamily="34" charset="0"/>
              </a:rPr>
              <a:t>TISK Z PLOCHY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62B997A3-EB6A-441D-9CF0-0FF74734EE8C}"/>
              </a:ext>
            </a:extLst>
          </p:cNvPr>
          <p:cNvSpPr txBox="1"/>
          <p:nvPr/>
        </p:nvSpPr>
        <p:spPr>
          <a:xfrm>
            <a:off x="0" y="0"/>
            <a:ext cx="12192000" cy="369332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solidFill>
                  <a:schemeClr val="bg1"/>
                </a:solidFill>
                <a:latin typeface="Century Gothic" panose="020B0502020202020204" pitchFamily="34" charset="0"/>
              </a:rPr>
              <a:t>a) KLASICKÉ ZPŮSOBY TISKU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9B60AD70-9419-419E-8E35-AF2F3A03FDA5}"/>
              </a:ext>
            </a:extLst>
          </p:cNvPr>
          <p:cNvSpPr txBox="1"/>
          <p:nvPr/>
        </p:nvSpPr>
        <p:spPr>
          <a:xfrm>
            <a:off x="3996185" y="2356158"/>
            <a:ext cx="37808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cs-CZ" sz="2400" dirty="0">
                <a:latin typeface="Century Gothic" panose="020B0502020202020204" pitchFamily="34" charset="0"/>
              </a:rPr>
              <a:t>LITOGRAFIE</a:t>
            </a:r>
            <a:endParaRPr lang="cs-CZ" dirty="0">
              <a:latin typeface="Century Gothic" panose="020B0502020202020204" pitchFamily="34" charset="0"/>
            </a:endParaRPr>
          </a:p>
        </p:txBody>
      </p:sp>
      <p:sp>
        <p:nvSpPr>
          <p:cNvPr id="15" name="Zástupný obsah 14">
            <a:extLst>
              <a:ext uri="{FF2B5EF4-FFF2-40B4-BE49-F238E27FC236}">
                <a16:creationId xmlns:a16="http://schemas.microsoft.com/office/drawing/2014/main" id="{47422B15-4FE9-4DFF-93A6-76657DF8FD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31020" y="3606228"/>
            <a:ext cx="1071083" cy="275170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00" dirty="0"/>
              <a:t>.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BD833D01-E191-49A0-A21D-E214363A55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757" y="3359303"/>
            <a:ext cx="3873039" cy="290477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15AEFFF8-0B19-4DDF-B1B4-187AF2D72F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7269" y="3353829"/>
            <a:ext cx="3880337" cy="291025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0" name="Obrázek 19">
            <a:extLst>
              <a:ext uri="{FF2B5EF4-FFF2-40B4-BE49-F238E27FC236}">
                <a16:creationId xmlns:a16="http://schemas.microsoft.com/office/drawing/2014/main" id="{A0D08868-78D1-42D5-98C8-BCD132BE6AE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" t="1042" r="679" b="1042"/>
          <a:stretch/>
        </p:blipFill>
        <p:spPr>
          <a:xfrm>
            <a:off x="8078780" y="3353829"/>
            <a:ext cx="3880339" cy="291025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3718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8A36AFF-C020-4FE0-8CFF-F9BD84B039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flipH="1">
            <a:off x="11862918" y="5828504"/>
            <a:ext cx="329082" cy="856131"/>
          </a:xfrm>
        </p:spPr>
        <p:txBody>
          <a:bodyPr>
            <a:normAutofit/>
          </a:bodyPr>
          <a:lstStyle/>
          <a:p>
            <a:r>
              <a:rPr lang="cs-CZ" sz="100" dirty="0"/>
              <a:t>.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A4CCA2E-3333-4AC6-A331-E4D57AACEA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5650" y="1121039"/>
            <a:ext cx="3280391" cy="2875476"/>
          </a:xfrm>
          <a:prstGeom prst="rect">
            <a:avLst/>
          </a:prstGeom>
        </p:spPr>
      </p:pic>
      <p:sp>
        <p:nvSpPr>
          <p:cNvPr id="3" name="Podnadpis 2">
            <a:extLst>
              <a:ext uri="{FF2B5EF4-FFF2-40B4-BE49-F238E27FC236}">
                <a16:creationId xmlns:a16="http://schemas.microsoft.com/office/drawing/2014/main" id="{A4066412-5018-4A14-B5E0-9F6DA6A779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969364" y="6591768"/>
            <a:ext cx="85493" cy="89534"/>
          </a:xfrm>
        </p:spPr>
        <p:txBody>
          <a:bodyPr>
            <a:normAutofit fontScale="25000" lnSpcReduction="20000"/>
          </a:bodyPr>
          <a:lstStyle/>
          <a:p>
            <a:r>
              <a:rPr lang="cs-CZ" sz="100" dirty="0"/>
              <a:t>.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F82DC38E-0DF0-4A8D-9728-9A54DCAA01E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44" t="17482" r="6515" b="13565"/>
          <a:stretch/>
        </p:blipFill>
        <p:spPr>
          <a:xfrm>
            <a:off x="1376146" y="1295764"/>
            <a:ext cx="4286661" cy="5401501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EBE60F03-35DE-4E72-BFBC-F6031489BD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9194" y="4293702"/>
            <a:ext cx="4178300" cy="2387600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8F76B2BB-F040-4CCC-8C8D-E254790E90C8}"/>
              </a:ext>
            </a:extLst>
          </p:cNvPr>
          <p:cNvSpPr txBox="1"/>
          <p:nvPr/>
        </p:nvSpPr>
        <p:spPr>
          <a:xfrm>
            <a:off x="0" y="0"/>
            <a:ext cx="12192000" cy="369332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solidFill>
                  <a:schemeClr val="bg1"/>
                </a:solidFill>
                <a:latin typeface="Century Gothic" panose="020B0502020202020204" pitchFamily="34" charset="0"/>
              </a:rPr>
              <a:t>b) NOVODOBÉ ZPŮSOBY TISKU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CACE7696-E21E-4135-AD46-679FC87C3557}"/>
              </a:ext>
            </a:extLst>
          </p:cNvPr>
          <p:cNvSpPr txBox="1"/>
          <p:nvPr/>
        </p:nvSpPr>
        <p:spPr>
          <a:xfrm>
            <a:off x="2738437" y="576984"/>
            <a:ext cx="67151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cs-CZ" sz="2400" dirty="0">
                <a:latin typeface="Century Gothic" panose="020B0502020202020204" pitchFamily="34" charset="0"/>
              </a:rPr>
              <a:t>PRŮTISK, SÍTOTISK atd. a TISK DIGITÁLNÍ </a:t>
            </a:r>
          </a:p>
        </p:txBody>
      </p:sp>
    </p:spTree>
    <p:extLst>
      <p:ext uri="{BB962C8B-B14F-4D97-AF65-F5344CB8AC3E}">
        <p14:creationId xmlns:p14="http://schemas.microsoft.com/office/powerpoint/2010/main" val="338355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9688C0E-0152-4B48-841E-A4857F2408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9" name="Zástupný obsah 8">
            <a:extLst>
              <a:ext uri="{FF2B5EF4-FFF2-40B4-BE49-F238E27FC236}">
                <a16:creationId xmlns:a16="http://schemas.microsoft.com/office/drawing/2014/main" id="{1F166F9A-33B3-4C13-AB9D-4AA1A6AB86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80024"/>
            <a:ext cx="9569026" cy="5789261"/>
          </a:xfr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A8B44A72-6AE3-4F97-9963-0C3F5323BD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027" y="491929"/>
            <a:ext cx="2295526" cy="1603999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27E6A03E-CA61-46E9-A9BA-7477F06573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027" y="2327818"/>
            <a:ext cx="2295526" cy="1603999"/>
          </a:xfrm>
          <a:prstGeom prst="rect">
            <a:avLst/>
          </a:prstGeom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C3FE6F8A-ABBB-4FC7-9E74-54932ED143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027" y="4204442"/>
            <a:ext cx="2295526" cy="160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24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>
            <a:extLst>
              <a:ext uri="{FF2B5EF4-FFF2-40B4-BE49-F238E27FC236}">
                <a16:creationId xmlns:a16="http://schemas.microsoft.com/office/drawing/2014/main" id="{B732329D-1567-4495-84E7-33652E4101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9873" y="3431454"/>
            <a:ext cx="4745766" cy="3426546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125F676A-1CA3-4DED-9E5F-34EBCEBC38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3906" y="10346"/>
            <a:ext cx="4841732" cy="351369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DF360DBE-A71B-46B9-8A25-F3ECDAD697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7ED5289A-B6C8-4E2F-B115-CEA335B292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44458" cy="6858000"/>
          </a:xfr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80C3CB46-C030-4B5D-A5D6-5EF4D527C1B1}"/>
              </a:ext>
            </a:extLst>
          </p:cNvPr>
          <p:cNvSpPr txBox="1"/>
          <p:nvPr/>
        </p:nvSpPr>
        <p:spPr>
          <a:xfrm>
            <a:off x="154112" y="6123005"/>
            <a:ext cx="2373330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b="1" dirty="0">
                <a:solidFill>
                  <a:schemeClr val="bg1"/>
                </a:solidFill>
                <a:latin typeface="Century Gothic" panose="020B0502020202020204" pitchFamily="34" charset="0"/>
              </a:rPr>
              <a:t>PETER PAUL RUBENS</a:t>
            </a:r>
            <a:endParaRPr lang="cs-CZ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FB73EFCB-97D4-4F3C-A44E-96C08461113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9" t="2653" r="10840" b="4385"/>
          <a:stretch/>
        </p:blipFill>
        <p:spPr>
          <a:xfrm>
            <a:off x="8291244" y="3410379"/>
            <a:ext cx="3900754" cy="3437275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F8716AED-5528-4375-8A1D-32C22208C86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1" t="2766" r="3086" b="4507"/>
          <a:stretch/>
        </p:blipFill>
        <p:spPr>
          <a:xfrm>
            <a:off x="8291245" y="0"/>
            <a:ext cx="3900753" cy="3524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346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10">
            <a:extLst>
              <a:ext uri="{FF2B5EF4-FFF2-40B4-BE49-F238E27FC236}">
                <a16:creationId xmlns:a16="http://schemas.microsoft.com/office/drawing/2014/main" id="{1B71DDCA-1D80-4CC6-930C-E05414F492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5" t="3030" r="1878" b="2352"/>
          <a:stretch/>
        </p:blipFill>
        <p:spPr>
          <a:xfrm>
            <a:off x="7382773" y="3419953"/>
            <a:ext cx="4809227" cy="3433523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36A30403-2215-41D7-BB6B-87D872AE0A1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0" t="1712" r="2638" b="1903"/>
          <a:stretch/>
        </p:blipFill>
        <p:spPr>
          <a:xfrm>
            <a:off x="4578599" y="3426739"/>
            <a:ext cx="4176171" cy="3428999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26B86CAC-1333-4872-A13D-03AA119A6B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4761" y="2262"/>
            <a:ext cx="4137556" cy="3433522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8942FE46-5041-4329-8729-75E951E9ED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E844EF32-983B-4F0B-82CC-E07DC1B648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91191" cy="6854984"/>
          </a:xfr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53DD1015-46C5-4A78-B18E-6FAE3D2D04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4770" y="0"/>
            <a:ext cx="3437230" cy="3442570"/>
          </a:xfrm>
          <a:prstGeom prst="rect">
            <a:avLst/>
          </a:prstGeom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BC859A8C-30E8-4044-A323-3A3F585F97D4}"/>
              </a:ext>
            </a:extLst>
          </p:cNvPr>
          <p:cNvSpPr txBox="1"/>
          <p:nvPr/>
        </p:nvSpPr>
        <p:spPr>
          <a:xfrm>
            <a:off x="1880171" y="883578"/>
            <a:ext cx="2517168" cy="5856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DE3C5553-2739-4219-A385-D5C8AA0A3828}"/>
              </a:ext>
            </a:extLst>
          </p:cNvPr>
          <p:cNvSpPr txBox="1"/>
          <p:nvPr/>
        </p:nvSpPr>
        <p:spPr>
          <a:xfrm>
            <a:off x="231168" y="6123543"/>
            <a:ext cx="2414427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b="1" dirty="0">
                <a:solidFill>
                  <a:schemeClr val="bg1"/>
                </a:solidFill>
                <a:latin typeface="Century Gothic" panose="020B0502020202020204" pitchFamily="34" charset="0"/>
              </a:rPr>
              <a:t>REMBRANDT</a:t>
            </a:r>
          </a:p>
        </p:txBody>
      </p:sp>
    </p:spTree>
    <p:extLst>
      <p:ext uri="{BB962C8B-B14F-4D97-AF65-F5344CB8AC3E}">
        <p14:creationId xmlns:p14="http://schemas.microsoft.com/office/powerpoint/2010/main" val="3038196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5D03266-60C4-42C7-A574-C7DC9D1E9F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6F1168D6-4838-4E32-8BFB-208FDE87D1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49"/>
          <a:stretch/>
        </p:blipFill>
        <p:spPr>
          <a:xfrm>
            <a:off x="-8803" y="-13377"/>
            <a:ext cx="5044612" cy="6855915"/>
          </a:xfr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234E213C-708A-44E4-9540-18FAB78CE9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635" y="0"/>
            <a:ext cx="4811168" cy="6855914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7A00AC78-B87D-45DC-A197-1BBFD1CFD9A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2" t="4204" r="3322" b="5410"/>
          <a:stretch/>
        </p:blipFill>
        <p:spPr>
          <a:xfrm>
            <a:off x="4387475" y="4555149"/>
            <a:ext cx="3683009" cy="2300765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677DA892-C475-41D8-8816-4A6BF0FBFA6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4" t="17502" r="5193" b="10258"/>
          <a:stretch/>
        </p:blipFill>
        <p:spPr>
          <a:xfrm>
            <a:off x="4395627" y="0"/>
            <a:ext cx="3674857" cy="2477093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4EFCAF7B-7130-4CEE-95AC-2425FE228F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5627" y="2055813"/>
            <a:ext cx="3683009" cy="2648624"/>
          </a:xfrm>
          <a:prstGeom prst="rect">
            <a:avLst/>
          </a:prstGeom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2FE2F32F-6CE9-411A-9385-7114875C3F15}"/>
              </a:ext>
            </a:extLst>
          </p:cNvPr>
          <p:cNvSpPr txBox="1"/>
          <p:nvPr/>
        </p:nvSpPr>
        <p:spPr>
          <a:xfrm>
            <a:off x="155860" y="6123543"/>
            <a:ext cx="2393879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b="1" dirty="0">
                <a:solidFill>
                  <a:schemeClr val="bg1"/>
                </a:solidFill>
                <a:latin typeface="Century Gothic" panose="020B0502020202020204" pitchFamily="34" charset="0"/>
              </a:rPr>
              <a:t>VÁCLAV HOLLAR</a:t>
            </a:r>
          </a:p>
        </p:txBody>
      </p:sp>
    </p:spTree>
    <p:extLst>
      <p:ext uri="{BB962C8B-B14F-4D97-AF65-F5344CB8AC3E}">
        <p14:creationId xmlns:p14="http://schemas.microsoft.com/office/powerpoint/2010/main" val="2080426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670</TotalTime>
  <Words>144</Words>
  <Application>Microsoft Office PowerPoint</Application>
  <PresentationFormat>Širokoúhlá obrazovka</PresentationFormat>
  <Paragraphs>40</Paragraphs>
  <Slides>14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Century Gothic</vt:lpstr>
      <vt:lpstr>Motiv Office</vt:lpstr>
      <vt:lpstr>GRAFIKA</vt:lpstr>
      <vt:lpstr>TISK Z VÝŠKY</vt:lpstr>
      <vt:lpstr>TISK Z HLOUBKY</vt:lpstr>
      <vt:lpstr>TISK Z PLOCHY</vt:lpstr>
      <vt:lpstr>.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UMĚLECKÁ GRAFIKA</vt:lpstr>
      <vt:lpstr>UŽITÁ GRAFIKA</vt:lpstr>
      <vt:lpstr>ZDROJE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klara</dc:creator>
  <cp:lastModifiedBy>klara</cp:lastModifiedBy>
  <cp:revision>27</cp:revision>
  <dcterms:created xsi:type="dcterms:W3CDTF">2019-10-07T10:42:35Z</dcterms:created>
  <dcterms:modified xsi:type="dcterms:W3CDTF">2019-10-07T21:56:58Z</dcterms:modified>
</cp:coreProperties>
</file>