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0" r:id="rId12"/>
    <p:sldId id="281" r:id="rId13"/>
    <p:sldId id="284" r:id="rId14"/>
    <p:sldId id="282" r:id="rId15"/>
    <p:sldId id="283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313495-0938-4939-BC7A-CE7160EA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1398-89D7-482E-8685-28B1813AC589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F3AFA0-DAC1-4D0C-A892-BB9F09AB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27EC2-E80E-4097-9A59-680F072B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FEA0-1954-4513-8940-A9B9C5AE5A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8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2F511-8768-4E82-BE65-4E94D13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F706-5413-4368-9E5B-C80A21E335D2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9E4EC-201C-4703-BAFF-B8D0D069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355E23-3260-4B9C-9CF0-4A1513B8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1BF3-A8BA-456A-A14B-DCE39EB79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30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2D3424-4753-47E9-BA05-08C3E6D2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B71E-B19D-4724-9F82-A8867E3516CE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EEC366-4E8C-44ED-91FF-01BB5D6A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C02841-629E-427A-A915-57D69692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0211-4E6F-4D02-951B-B17F4A1AD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91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9BED5-A039-42F6-8DC9-74AEE441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8589-F380-4449-8C4F-FA6AB172663A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32ACAD-1E33-4D74-B041-C8841459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9E0C0A-D98A-4635-9340-DBA99BB6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5ED1-5045-4B50-87AE-5EC3C0F96C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27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739C66-5127-4EBE-818F-23DE659A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F10A-8785-4092-99D2-E226CB8D65EE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E231C4-2616-407D-A408-C54F61B6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972C79-1D2A-4CF1-8A07-13D75D73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ECB1-DF0F-4E7C-BD32-9A78D3E830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43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1C60293-D682-4863-B3F8-49F4031B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DB3D-742A-4D1C-A0E1-97ADA50BB098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CB7E298-EC0C-40BE-BE9B-9D2DB3FF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A5E6A52-451B-4B70-B0D3-B49B2E3D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D26D-653E-4263-A0C8-4858FAE3F6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14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51BDC45B-CF05-4DC6-B952-C15B8B6D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1C75-E2B4-43CF-8722-9A70351A600F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F6198D3-98D8-4EF1-A56F-DDC11C3C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07433D4-074D-4B5A-84B8-9E73C8D6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FCA4-99B7-46AB-AC0C-9323FC3E0E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508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764E4E5-1531-4693-84F9-918A52B6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4C22-DB22-4959-8D1D-D2780567BAB7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6E05E6-E8D6-4129-9480-31976259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EFEA29-4C3C-4CED-ADE6-00D2CF34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E043-F379-437F-A1A5-48BFD4948E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16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2508291C-C15B-46DC-9E17-0DC8B459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1537-37E8-46E4-AD54-D4E40FD8545D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DA4FA91A-9F99-452A-A584-ABDC6D96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9B62532-D618-404F-9B6B-032AF976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C3A0-8FC6-4765-8F27-12AAAC5BD2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15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8703414-2161-48C3-BFF1-7D66E012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C906-E2F2-4AA6-9254-D921097EF804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431D38B-3383-4609-BFDA-A201818B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7448187-875D-48CF-B906-FD802DC7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D721-53E9-41B8-A30C-C584585AE6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2F98B21-2711-48C6-97D5-E5CF23AC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C769-1C5D-4705-B1C3-BC6045165C2B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BB493E9-9518-4C70-A988-84C0D7E0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39DEE78-6752-4044-9B87-04887B3E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D9AD-5190-4FA1-BB5D-BE102177ED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17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506BE6DE-E0CF-4E8B-846B-3C021C9226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B4FA8BC-25DF-409C-A07E-785188865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7BBA7-986A-4902-9754-5175B8717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3CA03B-0D4D-4B9E-AB52-D342BB8E40C3}" type="datetimeFigureOut">
              <a:rPr lang="cs-CZ"/>
              <a:pPr>
                <a:defRPr/>
              </a:pPr>
              <a:t>25.11.2019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99F7DD-A61E-436D-B268-0DEE3BF4D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D77EB2-9F66-4892-86EB-82DDCB063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C9C7A4-B7BC-490E-9BBB-ABE0F365C0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Z77kYxYo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bGnDeAm0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vFG_QK1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Obrázek 1">
            <a:extLst>
              <a:ext uri="{FF2B5EF4-FFF2-40B4-BE49-F238E27FC236}">
                <a16:creationId xmlns:a16="http://schemas.microsoft.com/office/drawing/2014/main" id="{ED9010B1-1292-4BED-8091-349BF33E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44575"/>
            <a:ext cx="40195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1">
            <a:extLst>
              <a:ext uri="{FF2B5EF4-FFF2-40B4-BE49-F238E27FC236}">
                <a16:creationId xmlns:a16="http://schemas.microsoft.com/office/drawing/2014/main" id="{AA5ED079-8FAE-463E-9C15-847B2422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0608" y="995362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Existencialismus</a:t>
            </a:r>
            <a:endParaRPr lang="cs-CZ" alt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5608A7-3F99-4C95-A3D9-184D6ECB5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D5FE681-85EA-466A-BA24-C49785330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Socialistický realismus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551790-E527-4AAA-886F-0D9EA3A43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203" y="1628800"/>
            <a:ext cx="5477594" cy="48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D5FE681-85EA-466A-BA24-C49785330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Marxistický pohled na umění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A660E4-28C1-46A2-97A1-FC5A415B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02"/>
            <a:ext cx="8706172" cy="3500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vychází z koncepce historického a dialektického materialismu Karla Marxe a Bedřicha Engelse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dle Marxe je umění vždy ideologicky podmíněno danou ekonomickou situací a příslušnými třídními vztahy ve společnosti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Pojmy základna a nadstavba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Umění je výrazem třídních zájmů, odráží politické a ideologické vztahy ve společnosti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Marx a Engels preferují realistická umělecká díla, autentické zobrazení skutečnosti v jejím historickém vývoji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umění má revoluční potenciál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EFC3E03-BC88-4229-8C5C-53F842578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Socialistický realismus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8024170-502D-4158-B7A5-E3BF1DA99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886700" cy="3774281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estetická doktrína, která se prosazuje za vlády Stalina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zformulována v roce 1932 - marxistický ideolog - Andrej Ždanov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témata - díla popisující boj dělnické třídy a úspěchy dosažené pod vedením komunistické strany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/>
              <a:t>požadavky na umělecké dílo - lidovost, všeobecná srozumitelnost, čerpání z tradic, realismus</a:t>
            </a:r>
          </a:p>
          <a:p>
            <a:pPr eaLnBrk="1" hangingPunct="1"/>
            <a:r>
              <a:rPr lang="cs-CZ" altLang="cs-CZ" sz="2400" dirty="0">
                <a:hlinkClick r:id="rId2"/>
              </a:rPr>
              <a:t>https://www.youtube.com/watch?v=PFZ77kYxYoU</a:t>
            </a:r>
            <a:endParaRPr lang="cs-CZ" altLang="cs-CZ" sz="24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A7FAE21-1F71-46F2-98D5-3374D4A47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Charakteristické znaky socialistického realismu 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D61F8772-EF3E-4E6C-B559-F723EC0F6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/>
          <a:lstStyle/>
          <a:p>
            <a:r>
              <a:rPr lang="cs-CZ" altLang="cs-CZ" sz="2800" dirty="0"/>
              <a:t>zobrazováni hrdinové socialistického realismu (např. hrdinové socialistické práce) </a:t>
            </a:r>
          </a:p>
          <a:p>
            <a:r>
              <a:rPr lang="cs-CZ" altLang="cs-CZ" sz="2800" dirty="0"/>
              <a:t>časté využívání symbolů a klišé (ozubená kola, kladiva, kosy, siluety továren) </a:t>
            </a:r>
          </a:p>
          <a:p>
            <a:r>
              <a:rPr lang="cs-CZ" altLang="cs-CZ" sz="2800" dirty="0"/>
              <a:t>osoby zobrazovány bez individuálního vnitřního prožitku</a:t>
            </a:r>
          </a:p>
          <a:p>
            <a:r>
              <a:rPr lang="cs-CZ" altLang="cs-CZ" sz="2800" dirty="0"/>
              <a:t>schematizace postav na základní atributy</a:t>
            </a:r>
          </a:p>
          <a:p>
            <a:r>
              <a:rPr lang="cs-CZ" altLang="cs-CZ" sz="2800" dirty="0"/>
              <a:t>umělecká díla působí strnulým, neživotným dojmem</a:t>
            </a:r>
          </a:p>
          <a:p>
            <a:r>
              <a:rPr lang="cs-CZ" altLang="cs-CZ" sz="2800" dirty="0"/>
              <a:t>výtvarný styl – realismus 19.století</a:t>
            </a:r>
          </a:p>
          <a:p>
            <a:r>
              <a:rPr lang="cs-CZ" altLang="cs-CZ" sz="2800" dirty="0">
                <a:hlinkClick r:id="rId2"/>
              </a:rPr>
              <a:t>https://www.youtube.com/watch?v=aSbGnDeAm0k</a:t>
            </a:r>
            <a:endParaRPr lang="cs-CZ" altLang="cs-CZ" sz="2800" dirty="0"/>
          </a:p>
          <a:p>
            <a:endParaRPr lang="cs-CZ" alt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CB29A4C-D4DB-47BD-906D-5B8B8AD20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DAFDBEEB-4656-4B28-9DD3-907350DC7D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69" y="1321594"/>
            <a:ext cx="3726656" cy="4464844"/>
          </a:xfrm>
        </p:spPr>
      </p:pic>
      <p:pic>
        <p:nvPicPr>
          <p:cNvPr id="19460" name="Obrázek 4">
            <a:extLst>
              <a:ext uri="{FF2B5EF4-FFF2-40B4-BE49-F238E27FC236}">
                <a16:creationId xmlns:a16="http://schemas.microsoft.com/office/drawing/2014/main" id="{7CA0619F-B4FF-45E3-9BB6-47049428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31" y="1828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70276815-7835-453C-BFD5-D7C58AD2C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0483" name="Zástupný symbol pro obsah 3">
            <a:extLst>
              <a:ext uri="{FF2B5EF4-FFF2-40B4-BE49-F238E27FC236}">
                <a16:creationId xmlns:a16="http://schemas.microsoft.com/office/drawing/2014/main" id="{646E6920-EB29-4B29-A1C5-CA2B67790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1373982"/>
            <a:ext cx="5676900" cy="4298156"/>
          </a:xfrm>
        </p:spPr>
      </p:pic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AAE44341-FD24-4A54-B23D-0168EB0B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5726906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>
            <a:extLst>
              <a:ext uri="{FF2B5EF4-FFF2-40B4-BE49-F238E27FC236}">
                <a16:creationId xmlns:a16="http://schemas.microsoft.com/office/drawing/2014/main" id="{0DBB6197-E84D-4FE8-8FCF-B0A879B9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Existencialismus</a:t>
            </a:r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34C3565D-10CF-44A9-ACF0-1B7F6A73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rozvíjí se po druhé světové válce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snaha o postižení hlavních témat spjatých s lidskou existencí (láska, smrt, osud, svoboda)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člověk je vržen do světa, kde neexistuje bůh, nikdo mu neříká co má dělat, musí vymezit sám sebe bez cizí pomoci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C883F858-F47E-4960-BA89-94415AF2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Témata existencialismu</a:t>
            </a:r>
          </a:p>
        </p:txBody>
      </p:sp>
      <p:sp>
        <p:nvSpPr>
          <p:cNvPr id="94211" name="Zástupný symbol pro obsah 2">
            <a:extLst>
              <a:ext uri="{FF2B5EF4-FFF2-40B4-BE49-F238E27FC236}">
                <a16:creationId xmlns:a16="http://schemas.microsoft.com/office/drawing/2014/main" id="{28C210B2-CD9F-4167-9EB9-299EBF61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Láska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Nicota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Hnus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Umělec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>
            <a:extLst>
              <a:ext uri="{FF2B5EF4-FFF2-40B4-BE49-F238E27FC236}">
                <a16:creationId xmlns:a16="http://schemas.microsoft.com/office/drawing/2014/main" id="{1473155D-1588-493B-8D62-1F5181B8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Jean-Paul Sartre </a:t>
            </a:r>
          </a:p>
        </p:txBody>
      </p:sp>
      <p:sp>
        <p:nvSpPr>
          <p:cNvPr id="95235" name="Zástupný symbol pro obsah 2">
            <a:extLst>
              <a:ext uri="{FF2B5EF4-FFF2-40B4-BE49-F238E27FC236}">
                <a16:creationId xmlns:a16="http://schemas.microsoft.com/office/drawing/2014/main" id="{153BF4E5-53B8-45EB-BF13-3E2523DF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eaLnBrk="1" hangingPunct="1"/>
            <a:r>
              <a:rPr lang="cs-CZ" altLang="cs-CZ"/>
              <a:t>člověk není jen tím čím je, když se narodí, ale zejména tím, co ze sebe udělá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Člověk se musí rozhodovat bez cizí pomoci, je svobodný a s tím přichází tíha odpovědnosti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Člověk odsouzen ke svobodě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Povídka Zeď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93EDF196-D3AD-47F7-B678-C82C6FCB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6259" name="Zástupný symbol pro obsah 2">
            <a:extLst>
              <a:ext uri="{FF2B5EF4-FFF2-40B4-BE49-F238E27FC236}">
                <a16:creationId xmlns:a16="http://schemas.microsoft.com/office/drawing/2014/main" id="{7F51574E-B7F8-44FA-BADC-78CE7AA59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Člověk také dán jako bytí pro druhé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Druhý člověk nás fixuje svým pohledem, umrtvuje nás a zpředmětňuje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Divadelní hra S vyloučením veřejnosti - </a:t>
            </a:r>
            <a:r>
              <a:rPr lang="cs-CZ" altLang="cs-CZ">
                <a:hlinkClick r:id="rId2"/>
              </a:rPr>
              <a:t>https://www.youtube.com/watch?v=WLvFG_QK1pg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>
            <a:extLst>
              <a:ext uri="{FF2B5EF4-FFF2-40B4-BE49-F238E27FC236}">
                <a16:creationId xmlns:a16="http://schemas.microsoft.com/office/drawing/2014/main" id="{8ED11465-E5D9-4A28-9819-9D5B28D9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Sartre a umění</a:t>
            </a:r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373D89CD-527B-453F-B1D0-7B45188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eaLnBrk="1" hangingPunct="1"/>
            <a:r>
              <a:rPr lang="cs-CZ" altLang="cs-CZ"/>
              <a:t>pojem Imaginárno - imaginativní přístup v umění zbavuje věci jejich reality, </a:t>
            </a:r>
            <a:r>
              <a:rPr lang="pt-BR" altLang="cs-CZ"/>
              <a:t>forma útěku z reálna do fantastického světa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umělec nutí lidem své představy oddaluje je od skutečného světa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tímto způsobem se umělec zbavuje svých fantazií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>
            <a:extLst>
              <a:ext uri="{FF2B5EF4-FFF2-40B4-BE49-F238E27FC236}">
                <a16:creationId xmlns:a16="http://schemas.microsoft.com/office/drawing/2014/main" id="{DDA8A0F9-CF66-4CE9-98EE-8D89082C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Albert Camus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DC028A78-AEC0-46EC-9099-FE5D1BD7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Mýtus o Sisyfovi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Absurdita – člověk se snaží navázat kontakt se světem, který je iracionální, svět nevychází vstříc touze člověka po poznání a jednotě</a:t>
            </a:r>
          </a:p>
          <a:p>
            <a:pPr eaLnBrk="1" hangingPunct="1">
              <a:defRPr/>
            </a:pPr>
            <a:r>
              <a:rPr lang="cs-CZ" altLang="cs-CZ" dirty="0"/>
              <a:t>Jediná možnost přijmout absurditu</a:t>
            </a:r>
          </a:p>
          <a:p>
            <a:pPr eaLnBrk="1" hangingPunct="1">
              <a:defRPr/>
            </a:pPr>
            <a:r>
              <a:rPr lang="cs-CZ" altLang="cs-CZ" dirty="0"/>
              <a:t>Příklad -Sisyfos přijme svůj osud – vykonává absurdní činnost –  věčné valení balvanu</a:t>
            </a:r>
          </a:p>
          <a:p>
            <a:pPr eaLnBrk="1" hangingPunct="1">
              <a:defRPr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>
            <a:extLst>
              <a:ext uri="{FF2B5EF4-FFF2-40B4-BE49-F238E27FC236}">
                <a16:creationId xmlns:a16="http://schemas.microsoft.com/office/drawing/2014/main" id="{E72BD21B-3714-464E-BE7E-39D5B15F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Existencialismus v umění</a:t>
            </a:r>
          </a:p>
        </p:txBody>
      </p:sp>
      <p:sp>
        <p:nvSpPr>
          <p:cNvPr id="99331" name="Zástupný symbol pro obsah 2">
            <a:extLst>
              <a:ext uri="{FF2B5EF4-FFF2-40B4-BE49-F238E27FC236}">
                <a16:creationId xmlns:a16="http://schemas.microsoft.com/office/drawing/2014/main" id="{4396935D-705D-49F4-8D0B-AEFDFB11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cs-CZ" altLang="cs-CZ" dirty="0"/>
              <a:t>Redukce povrchu </a:t>
            </a:r>
          </a:p>
          <a:p>
            <a:r>
              <a:rPr lang="cs-CZ" altLang="cs-CZ" dirty="0"/>
              <a:t>destrukce povrchu </a:t>
            </a:r>
          </a:p>
          <a:p>
            <a:r>
              <a:rPr lang="cs-CZ" altLang="cs-CZ" dirty="0"/>
              <a:t>směřování k abstrakci</a:t>
            </a:r>
          </a:p>
          <a:p>
            <a:r>
              <a:rPr lang="cs-CZ" altLang="cs-CZ" dirty="0"/>
              <a:t>tělesnost </a:t>
            </a:r>
          </a:p>
          <a:p>
            <a:r>
              <a:rPr lang="cs-CZ" altLang="cs-CZ" dirty="0"/>
              <a:t>odcizení</a:t>
            </a:r>
          </a:p>
          <a:p>
            <a:r>
              <a:rPr lang="cs-CZ" altLang="cs-CZ" dirty="0" err="1"/>
              <a:t>materialita</a:t>
            </a:r>
            <a:r>
              <a:rPr lang="cs-CZ" altLang="cs-CZ" dirty="0"/>
              <a:t> díla </a:t>
            </a:r>
          </a:p>
          <a:p>
            <a:r>
              <a:rPr lang="cs-CZ" altLang="cs-CZ" dirty="0"/>
              <a:t>autenticita</a:t>
            </a:r>
          </a:p>
          <a:p>
            <a:endParaRPr lang="cs-CZ" altLang="cs-CZ" dirty="0"/>
          </a:p>
        </p:txBody>
      </p:sp>
      <p:pic>
        <p:nvPicPr>
          <p:cNvPr id="99332" name="Obrázek 3">
            <a:extLst>
              <a:ext uri="{FF2B5EF4-FFF2-40B4-BE49-F238E27FC236}">
                <a16:creationId xmlns:a16="http://schemas.microsoft.com/office/drawing/2014/main" id="{04991F31-52DE-4E98-95F4-0F2575B8E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2581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>
            <a:extLst>
              <a:ext uri="{FF2B5EF4-FFF2-40B4-BE49-F238E27FC236}">
                <a16:creationId xmlns:a16="http://schemas.microsoft.com/office/drawing/2014/main" id="{75AF76AF-1FC1-49C9-B374-2EC04431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Alberto Giacometti</a:t>
            </a:r>
          </a:p>
        </p:txBody>
      </p:sp>
      <p:pic>
        <p:nvPicPr>
          <p:cNvPr id="100355" name="Zástupný symbol pro obsah 3">
            <a:extLst>
              <a:ext uri="{FF2B5EF4-FFF2-40B4-BE49-F238E27FC236}">
                <a16:creationId xmlns:a16="http://schemas.microsoft.com/office/drawing/2014/main" id="{8A3D4498-14DA-4063-9E8A-6B2533CBD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2787650" cy="4525963"/>
          </a:xfrm>
        </p:spPr>
      </p:pic>
      <p:pic>
        <p:nvPicPr>
          <p:cNvPr id="100356" name="Obrázek 4">
            <a:extLst>
              <a:ext uri="{FF2B5EF4-FFF2-40B4-BE49-F238E27FC236}">
                <a16:creationId xmlns:a16="http://schemas.microsoft.com/office/drawing/2014/main" id="{A863452B-3C96-440A-8207-B1060E30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5577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443</Words>
  <Application>Microsoft Office PowerPoint</Application>
  <PresentationFormat>Předvádění na obrazovce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sady Office</vt:lpstr>
      <vt:lpstr> Existencialismus</vt:lpstr>
      <vt:lpstr>Existencialismus</vt:lpstr>
      <vt:lpstr>Témata existencialismu</vt:lpstr>
      <vt:lpstr>Jean-Paul Sartre </vt:lpstr>
      <vt:lpstr>Prezentace aplikace PowerPoint</vt:lpstr>
      <vt:lpstr>Sartre a umění</vt:lpstr>
      <vt:lpstr>Albert Camus</vt:lpstr>
      <vt:lpstr>Existencialismus v umění</vt:lpstr>
      <vt:lpstr>Alberto Giacometti</vt:lpstr>
      <vt:lpstr>Socialistický realismus</vt:lpstr>
      <vt:lpstr>Marxistický pohled na umění</vt:lpstr>
      <vt:lpstr>Socialistický realismus</vt:lpstr>
      <vt:lpstr>Charakteristické znaky socialistického realismu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Existencialismus a sémiotika</dc:title>
  <dc:creator>Adam</dc:creator>
  <cp:lastModifiedBy>Adam Franc</cp:lastModifiedBy>
  <cp:revision>21</cp:revision>
  <dcterms:created xsi:type="dcterms:W3CDTF">2017-11-26T12:33:05Z</dcterms:created>
  <dcterms:modified xsi:type="dcterms:W3CDTF">2019-11-25T16:01:22Z</dcterms:modified>
</cp:coreProperties>
</file>