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92" r:id="rId3"/>
    <p:sldId id="257" r:id="rId4"/>
    <p:sldId id="258" r:id="rId5"/>
    <p:sldId id="259" r:id="rId6"/>
    <p:sldId id="266" r:id="rId7"/>
    <p:sldId id="265" r:id="rId8"/>
    <p:sldId id="267" r:id="rId9"/>
    <p:sldId id="262" r:id="rId10"/>
    <p:sldId id="276" r:id="rId11"/>
    <p:sldId id="277" r:id="rId12"/>
    <p:sldId id="278" r:id="rId13"/>
    <p:sldId id="263" r:id="rId14"/>
    <p:sldId id="279" r:id="rId15"/>
    <p:sldId id="264" r:id="rId16"/>
    <p:sldId id="280" r:id="rId17"/>
    <p:sldId id="268" r:id="rId18"/>
    <p:sldId id="281" r:id="rId19"/>
    <p:sldId id="282" r:id="rId20"/>
    <p:sldId id="283" r:id="rId21"/>
    <p:sldId id="293" r:id="rId22"/>
    <p:sldId id="260" r:id="rId23"/>
    <p:sldId id="271" r:id="rId24"/>
    <p:sldId id="272" r:id="rId25"/>
    <p:sldId id="274" r:id="rId26"/>
    <p:sldId id="284" r:id="rId27"/>
    <p:sldId id="288" r:id="rId28"/>
    <p:sldId id="285" r:id="rId29"/>
    <p:sldId id="286" r:id="rId30"/>
    <p:sldId id="287" r:id="rId31"/>
    <p:sldId id="273" r:id="rId32"/>
    <p:sldId id="294" r:id="rId33"/>
    <p:sldId id="29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9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34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089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753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374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063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1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55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5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2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40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78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93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99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1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DC8CD-4D87-4C25-AA96-7847D7CEC128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306A1D-862B-4C66-BB78-AAE908CBA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72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A4E2E-E0EA-416A-8E9E-1682C4E8C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84016"/>
            <a:ext cx="7766936" cy="1646302"/>
          </a:xfrm>
        </p:spPr>
        <p:txBody>
          <a:bodyPr/>
          <a:lstStyle/>
          <a:p>
            <a:r>
              <a:rPr lang="cs-CZ" dirty="0"/>
              <a:t>Základy etopedie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BFF05A-AD4F-46B2-A9BD-F1E470645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89880"/>
            <a:ext cx="7766936" cy="1096899"/>
          </a:xfrm>
        </p:spPr>
        <p:txBody>
          <a:bodyPr/>
          <a:lstStyle/>
          <a:p>
            <a:r>
              <a:rPr lang="cs-CZ" dirty="0"/>
              <a:t>Bc. Alžběta Tkáčová</a:t>
            </a:r>
          </a:p>
        </p:txBody>
      </p:sp>
    </p:spTree>
    <p:extLst>
      <p:ext uri="{BB962C8B-B14F-4D97-AF65-F5344CB8AC3E}">
        <p14:creationId xmlns:p14="http://schemas.microsoft.com/office/powerpoint/2010/main" val="25620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D5321-550E-4D82-AA8F-8BD7243D4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967" y="609600"/>
            <a:ext cx="9205644" cy="1320800"/>
          </a:xfrm>
        </p:spPr>
        <p:txBody>
          <a:bodyPr/>
          <a:lstStyle/>
          <a:p>
            <a:r>
              <a:rPr lang="cs-CZ" dirty="0"/>
              <a:t>1) Děti bez výraznějších problémů v chování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ECD08-63F6-4EE9-9406-EF26BAA5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Práce je založena především na preventivních aktivitách</a:t>
            </a: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popř. preventivní programy sociálně patologických jevů (peer programy…), eliminace ohrožujících podmínek ve školním prostředí atd.</a:t>
            </a: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Specifická x nespecifická prevence </a:t>
            </a: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84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60E0E-DED4-4F1F-9792-BFC684642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91119"/>
          </a:xfrm>
        </p:spPr>
        <p:txBody>
          <a:bodyPr/>
          <a:lstStyle/>
          <a:p>
            <a:r>
              <a:rPr lang="cs-CZ" dirty="0"/>
              <a:t>2) Děti v riziku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BB0E5-0023-4244-96CA-69BC4950B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just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děti, které ve svém vývoji čelí mnoha rizikům z roviny osobnostní i sociální</a:t>
            </a:r>
          </a:p>
          <a:p>
            <a:pPr marL="274320" indent="-274320" algn="just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 algn="just">
              <a:defRPr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koncept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resilience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významná je odolnost dítěte vůči faktorům, které jej z vnějšku ohrožují</a:t>
            </a:r>
          </a:p>
          <a:p>
            <a:pPr marL="274320" indent="-274320" algn="just"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 algn="just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praxe spočívá v preventivních aktivitách, v diagnostice a poradenství popř. včasné intervenci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88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CC1B01E-60B1-48F7-AD86-9AA28E4086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05" y="678095"/>
            <a:ext cx="8852787" cy="5795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24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A66EA-4B03-4E7A-8D95-D687A1177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4804"/>
            <a:ext cx="8596668" cy="548655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Rizika spojená s osobností dítěte 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váží se na fyzickou, psychickou konstituci a sociální zkušenost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Fyzické zdraví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nedonošenost, nízká porodní váha, postižení, nemoc, porodní úraz, chronická onemocnění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Vnitřní dispozice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nízká inteligence, obtížný temperament, hyperaktivita, impulzivita</a:t>
            </a:r>
          </a:p>
          <a:p>
            <a:pPr marL="0" indent="0">
              <a:buNone/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Rizika spojená s rodinou dítěte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základní rizika spočívají v nedostatku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„vřelosti – lidského tepla“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rodinné stresory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konflikty mezi rodiči, postnatální deprese, nízká vzdělanost, tísnivá finanční situace</a:t>
            </a: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nastavení rodinného systému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struktura a hierarchie rodiny (neúplná rodina, nezletilá matka, nezaměstnanost rodičů atd.)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83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850C6-34CC-4387-8401-D4B60F7EF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7273"/>
            <a:ext cx="8596668" cy="59795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cs-CZ" sz="5100" b="1" dirty="0">
                <a:solidFill>
                  <a:schemeClr val="accent1">
                    <a:lumMod val="50000"/>
                  </a:schemeClr>
                </a:solidFill>
              </a:rPr>
              <a:t>Rizika spojená se školním prostředím </a:t>
            </a:r>
          </a:p>
          <a:p>
            <a:pPr marL="274320" indent="-274320">
              <a:defRPr/>
            </a:pP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nepřipravenost na vstup do školy + neschopnost přizpůsobit se požadavkům </a:t>
            </a:r>
          </a:p>
          <a:p>
            <a:pPr marL="274320" indent="-274320">
              <a:defRPr/>
            </a:pP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nedostatek pozitivní interakce se spolužáky  a učiteli</a:t>
            </a:r>
          </a:p>
          <a:p>
            <a:pPr marL="274320" indent="-274320">
              <a:defRPr/>
            </a:pP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neúspěch a izolace</a:t>
            </a:r>
          </a:p>
          <a:p>
            <a:pPr marL="274320" indent="-274320">
              <a:defRPr/>
            </a:pP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vyhledávání ostatních dětí s podobnými potížemi (problémové vrstevnické party)</a:t>
            </a:r>
          </a:p>
          <a:p>
            <a:pPr marL="274320" indent="-274320">
              <a:defRPr/>
            </a:pPr>
            <a:r>
              <a:rPr lang="cs-CZ" sz="4200" dirty="0">
                <a:solidFill>
                  <a:schemeClr val="accent2">
                    <a:lumMod val="75000"/>
                  </a:schemeClr>
                </a:solidFill>
              </a:rPr>
              <a:t>bludný kruh neúspěchu</a:t>
            </a:r>
          </a:p>
          <a:p>
            <a:pPr marL="274320" indent="-274320">
              <a:defRPr/>
            </a:pPr>
            <a:endParaRPr lang="cs-CZ" sz="4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sz="5100" b="1" dirty="0">
                <a:solidFill>
                  <a:schemeClr val="accent2">
                    <a:lumMod val="75000"/>
                  </a:schemeClr>
                </a:solidFill>
              </a:rPr>
              <a:t>Rizika spojená se společenským prostředím </a:t>
            </a:r>
          </a:p>
          <a:p>
            <a:pPr>
              <a:defRPr/>
            </a:pPr>
            <a:r>
              <a:rPr lang="cs-CZ" sz="4200" dirty="0">
                <a:solidFill>
                  <a:schemeClr val="accent2">
                    <a:lumMod val="75000"/>
                  </a:schemeClr>
                </a:solidFill>
              </a:rPr>
              <a:t>Životním podmínky </a:t>
            </a: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– socioekonomické znevýhodnění, hustota zalidnění a materiální životní podmínky, místo bydliště</a:t>
            </a:r>
          </a:p>
          <a:p>
            <a:pPr>
              <a:defRPr/>
            </a:pPr>
            <a:r>
              <a:rPr lang="cs-CZ" sz="4200" dirty="0">
                <a:solidFill>
                  <a:schemeClr val="accent2">
                    <a:lumMod val="75000"/>
                  </a:schemeClr>
                </a:solidFill>
              </a:rPr>
              <a:t>Patologické formy chování v okolí </a:t>
            </a: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– násilí, kriminální činnost…</a:t>
            </a:r>
          </a:p>
          <a:p>
            <a:pPr>
              <a:defRPr/>
            </a:pPr>
            <a:r>
              <a:rPr lang="cs-CZ" sz="4200" dirty="0">
                <a:solidFill>
                  <a:schemeClr val="accent2">
                    <a:lumMod val="75000"/>
                  </a:schemeClr>
                </a:solidFill>
              </a:rPr>
              <a:t>Kulturní a morální hodnoty </a:t>
            </a: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– sociální nebo kulturní diskriminace, násilí v médiích</a:t>
            </a:r>
          </a:p>
          <a:p>
            <a:pPr>
              <a:defRPr/>
            </a:pPr>
            <a:r>
              <a:rPr lang="cs-CZ" sz="4200" dirty="0">
                <a:solidFill>
                  <a:schemeClr val="accent2">
                    <a:lumMod val="75000"/>
                  </a:schemeClr>
                </a:solidFill>
              </a:rPr>
              <a:t>Konflikt aktuálních a historických socializačních požadavků </a:t>
            </a:r>
            <a:r>
              <a:rPr lang="cs-CZ" sz="4200" dirty="0">
                <a:solidFill>
                  <a:schemeClr val="accent1">
                    <a:lumMod val="50000"/>
                  </a:schemeClr>
                </a:solidFill>
              </a:rPr>
              <a:t>(odlišnost požadavků rodiny, školy…)</a:t>
            </a:r>
          </a:p>
          <a:p>
            <a:pPr marL="274320" indent="-274320">
              <a:defRPr/>
            </a:pP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41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AD914-D20E-4F3B-95C6-3F373297A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0153"/>
          </a:xfrm>
        </p:spPr>
        <p:txBody>
          <a:bodyPr/>
          <a:lstStyle/>
          <a:p>
            <a:r>
              <a:rPr lang="cs-CZ"/>
              <a:t>Protektivní faktory dle Ivy Šolcové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3E51B-B848-4E89-B1B0-53F2C09C7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9753"/>
            <a:ext cx="8596668" cy="49726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Individuální úroveň 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Sociabilita (citlivost, prosociální postoje, citová vazba k ostatním)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Inteligence (školní výkon, plánování a rozhodování)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Komunikační dovednosti 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Osobnostní charakteristiky</a:t>
            </a:r>
          </a:p>
          <a:p>
            <a:pPr marL="457200" lvl="1" indent="0">
              <a:buNone/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b="1" dirty="0"/>
              <a:t>Úroveň rodiny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Podporující rodina 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Socioekonomický status</a:t>
            </a:r>
          </a:p>
          <a:p>
            <a:pPr marL="457200" lvl="1" indent="0">
              <a:buNone/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Úroveň komunity 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Školní zkušenosti </a:t>
            </a:r>
          </a:p>
          <a:p>
            <a:pPr lvl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Podporující komunita</a:t>
            </a:r>
          </a:p>
        </p:txBody>
      </p:sp>
      <p:pic>
        <p:nvPicPr>
          <p:cNvPr id="5" name="Obrázek 4" descr="Obsah obrázku budova, ulice&#10;&#10;Popis byl vytvořen automaticky">
            <a:extLst>
              <a:ext uri="{FF2B5EF4-FFF2-40B4-BE49-F238E27FC236}">
                <a16:creationId xmlns:a16="http://schemas.microsoft.com/office/drawing/2014/main" id="{05F541B2-DCAF-41AD-B959-197137A18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99965"/>
            <a:ext cx="2662291" cy="396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78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31F28-E9C8-479A-92A4-A02C6B4ED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Děti s problémy v chování a poruchami chování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63C0A-B1CD-4E1D-82E8-2D332DD7A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vývoj poruchy chování probíhá nejčastěji od fáze působení rizikových faktorů k fázi problémového chování až k poruchám chování</a:t>
            </a: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důležité je včasné řešení potíží</a:t>
            </a:r>
          </a:p>
          <a:p>
            <a:pPr marL="274320" indent="-274320"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praxe u dětí s problémy a poruchami chování má těžiště v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</a:rPr>
              <a:t>reedukaci, diagnostice a v poradenství</a:t>
            </a:r>
          </a:p>
          <a:p>
            <a:pPr marL="274320" indent="-274320">
              <a:defRPr/>
            </a:pPr>
            <a:endParaRPr lang="cs-CZ" b="1" u="sng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8763C-BF6A-42DC-8985-09E7A72F5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poruch chování a jejich vývoj (</a:t>
            </a:r>
            <a:r>
              <a:rPr lang="cs-CZ" dirty="0" err="1"/>
              <a:t>Bower</a:t>
            </a:r>
            <a:r>
              <a:rPr lang="cs-CZ" dirty="0"/>
              <a:t> a Vojtová)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8C4A98-61A7-4FBD-A7AC-7D6A3CC23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253"/>
            <a:ext cx="8596668" cy="4952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Pět charakteristik poruch chování: </a:t>
            </a:r>
          </a:p>
          <a:p>
            <a:r>
              <a:rPr lang="cs-CZ" dirty="0"/>
              <a:t>1. neschopnost učit se  </a:t>
            </a:r>
          </a:p>
          <a:p>
            <a:r>
              <a:rPr lang="cs-CZ" dirty="0"/>
              <a:t>2. neschopnost navazovat uspokojivé sociální vztahy  </a:t>
            </a:r>
          </a:p>
          <a:p>
            <a:r>
              <a:rPr lang="cs-CZ" dirty="0"/>
              <a:t>3. nepřiměřené chování  </a:t>
            </a:r>
          </a:p>
          <a:p>
            <a:r>
              <a:rPr lang="cs-CZ" dirty="0"/>
              <a:t>4. celkový výrazný pocit neštěstí a deprese </a:t>
            </a:r>
          </a:p>
          <a:p>
            <a:r>
              <a:rPr lang="cs-CZ" dirty="0"/>
              <a:t>5. tendence vyvolávat somatické symptomy jako je bolest, strach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intenzity problémů: </a:t>
            </a:r>
          </a:p>
          <a:p>
            <a:r>
              <a:rPr lang="cs-CZ" dirty="0"/>
              <a:t>1. chování jedince reaguje na problémy denního života </a:t>
            </a:r>
          </a:p>
          <a:p>
            <a:r>
              <a:rPr lang="cs-CZ" dirty="0"/>
              <a:t>2. chování, jímž jedinec reaguje na krizové životní situace </a:t>
            </a:r>
          </a:p>
          <a:p>
            <a:r>
              <a:rPr lang="cs-CZ" dirty="0"/>
              <a:t>3. chování, jímž se jedinec vymyká očekávání </a:t>
            </a:r>
          </a:p>
          <a:p>
            <a:r>
              <a:rPr lang="cs-CZ" dirty="0"/>
              <a:t>4. zafixované a opakované nevhodné chování, které lze napravit v běžné školní instituci </a:t>
            </a:r>
          </a:p>
          <a:p>
            <a:r>
              <a:rPr lang="cs-CZ" dirty="0"/>
              <a:t>5. zafixované a opakované nevhodné chování, které lze napravit jen v internátní škole nebo doma </a:t>
            </a:r>
          </a:p>
        </p:txBody>
      </p:sp>
    </p:spTree>
    <p:extLst>
      <p:ext uri="{BB962C8B-B14F-4D97-AF65-F5344CB8AC3E}">
        <p14:creationId xmlns:p14="http://schemas.microsoft.com/office/powerpoint/2010/main" val="407721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77C73-FA4B-4975-A95D-CF4F946E7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mezi poruchou chování a problémy v chování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2FDFA-531C-43B6-B1D2-9C687A7E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Problémy v chování: </a:t>
            </a:r>
          </a:p>
          <a:p>
            <a:r>
              <a:rPr lang="cs-CZ" b="1" dirty="0"/>
              <a:t>Záměr</a:t>
            </a:r>
          </a:p>
          <a:p>
            <a:pPr lvl="1"/>
            <a:r>
              <a:rPr lang="cs-CZ" dirty="0"/>
              <a:t>O svých problémech ví, vadí mu a chtěl by je odstranit </a:t>
            </a:r>
          </a:p>
          <a:p>
            <a:pPr lvl="1"/>
            <a:r>
              <a:rPr lang="cs-CZ" dirty="0"/>
              <a:t>Normy neporušuje záměrně </a:t>
            </a:r>
          </a:p>
          <a:p>
            <a:pPr lvl="1"/>
            <a:r>
              <a:rPr lang="cs-CZ" dirty="0"/>
              <a:t>Jejich porušování je výsledkem konfliktu mezi vnějším požadavky a vnitřními potřebami dítěte </a:t>
            </a:r>
          </a:p>
          <a:p>
            <a:pPr lvl="1"/>
            <a:r>
              <a:rPr lang="cs-CZ" dirty="0"/>
              <a:t>Nálepkou problémového dítěte trpí a vyvolává v něm negativní emocionální zážitek</a:t>
            </a:r>
            <a:endParaRPr lang="cs-CZ" b="1" dirty="0"/>
          </a:p>
          <a:p>
            <a:r>
              <a:rPr lang="cs-CZ" dirty="0"/>
              <a:t> Čas</a:t>
            </a:r>
          </a:p>
          <a:p>
            <a:pPr lvl="1"/>
            <a:r>
              <a:rPr lang="cs-CZ" dirty="0"/>
              <a:t>Krátkodobé, mohou být periodické </a:t>
            </a:r>
          </a:p>
          <a:p>
            <a:pPr lvl="1"/>
            <a:r>
              <a:rPr lang="cs-CZ" dirty="0"/>
              <a:t>Vývojové souvislosti, důsledek nezvládnutých konfliktů se soc. okolím </a:t>
            </a:r>
          </a:p>
          <a:p>
            <a:r>
              <a:rPr lang="cs-CZ" dirty="0"/>
              <a:t> Náprava </a:t>
            </a:r>
          </a:p>
          <a:p>
            <a:pPr lvl="1"/>
            <a:r>
              <a:rPr lang="cs-CZ" dirty="0"/>
              <a:t>U poruch chování je nutná speciální péče - směřuje k převádění způsobů chování na přijatelnou a společensky přijímanou normu 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73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60387-1E08-4CBC-8A95-C0ADCB12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5492"/>
          </a:xfrm>
        </p:spPr>
        <p:txBody>
          <a:bodyPr/>
          <a:lstStyle/>
          <a:p>
            <a:r>
              <a:rPr lang="cs-CZ" dirty="0"/>
              <a:t>Klasifikace chování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6F3ED-2A47-4A37-8E91-FEB6F913E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0575"/>
            <a:ext cx="8596668" cy="4520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Dle stupně společenské závažnosti </a:t>
            </a:r>
          </a:p>
          <a:p>
            <a:r>
              <a:rPr lang="cs-CZ" sz="2000" b="1" dirty="0"/>
              <a:t>1. disociální chování - </a:t>
            </a:r>
            <a:r>
              <a:rPr lang="cs-CZ" sz="2000" dirty="0"/>
              <a:t>mírnější podoba asociálního chování. Výkyvy chování projevující se dočasně a některé jsou příznačně věku (neposlušnost, zlozvyky, vzdorovitost, negativismus, lhavost, jiné normy) </a:t>
            </a:r>
          </a:p>
          <a:p>
            <a:r>
              <a:rPr lang="cs-CZ" sz="2000" b="1" dirty="0"/>
              <a:t>2. asociální chování - </a:t>
            </a:r>
            <a:r>
              <a:rPr lang="cs-CZ" sz="2000" dirty="0"/>
              <a:t>projevy, které nejsou v souladu se společenskou morálkou (výtržnictví, útěky, záškoláctví, sebepoškozování) </a:t>
            </a:r>
          </a:p>
          <a:p>
            <a:r>
              <a:rPr lang="cs-CZ" sz="2000" b="1" dirty="0"/>
              <a:t>3. antisociální chování </a:t>
            </a:r>
            <a:r>
              <a:rPr lang="cs-CZ" sz="2000" dirty="0"/>
              <a:t>- tedy protispolečenské se už dostává do rozporu s normami práva, nejen morálky. Vyznačuje se agresivitou, destruktivní činnost, delikvencí. Jde o činnost, která je právně postižitelná a trestná (alkoholismus, toxikomanie, prostituce, rasismus a kriminalita). </a:t>
            </a:r>
          </a:p>
        </p:txBody>
      </p:sp>
    </p:spTree>
    <p:extLst>
      <p:ext uri="{BB962C8B-B14F-4D97-AF65-F5344CB8AC3E}">
        <p14:creationId xmlns:p14="http://schemas.microsoft.com/office/powerpoint/2010/main" val="79220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E68B5-B64D-499C-9CFD-CAA87FFE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770" y="1018413"/>
            <a:ext cx="8178228" cy="1315091"/>
          </a:xfrm>
        </p:spPr>
        <p:txBody>
          <a:bodyPr/>
          <a:lstStyle/>
          <a:p>
            <a:r>
              <a:rPr lang="cs-CZ" dirty="0"/>
              <a:t>Co je to etopedie a čím se zabývá? </a:t>
            </a: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id="{046FB1F1-465E-4CA0-9AC2-A66BBE02B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499" y="2568484"/>
            <a:ext cx="5617080" cy="293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6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71B5A-E24E-4451-BA62-D352220E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7411"/>
          </a:xfrm>
        </p:spPr>
        <p:txBody>
          <a:bodyPr/>
          <a:lstStyle/>
          <a:p>
            <a:r>
              <a:rPr lang="cs-CZ" dirty="0"/>
              <a:t>Školská klasifikace poruch chování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BAF51-A39B-4F96-A284-3F99D137E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9623"/>
            <a:ext cx="8596668" cy="4500080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Poruchy chování vyplývající z konfliktu </a:t>
            </a:r>
            <a:r>
              <a:rPr lang="cs-CZ" dirty="0"/>
              <a:t>- záškoláctví, lhaní, krádeže </a:t>
            </a:r>
          </a:p>
          <a:p>
            <a:r>
              <a:rPr lang="cs-CZ" b="1" dirty="0"/>
              <a:t>Poruchy chování spojené s násilím </a:t>
            </a:r>
            <a:r>
              <a:rPr lang="cs-CZ" dirty="0"/>
              <a:t>- agrese, šikana, loupeže, vandalismus, týrání</a:t>
            </a:r>
          </a:p>
          <a:p>
            <a:r>
              <a:rPr lang="cs-CZ" b="1" dirty="0"/>
              <a:t>Poruchy chování související se závislostí </a:t>
            </a:r>
            <a:r>
              <a:rPr lang="cs-CZ" dirty="0"/>
              <a:t>- toxikomanie, závislost na automatech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Klasifikace </a:t>
            </a:r>
            <a:r>
              <a:rPr lang="cs-CZ" b="1" dirty="0" err="1"/>
              <a:t>Myschkera</a:t>
            </a:r>
            <a:r>
              <a:rPr lang="cs-CZ" b="1" dirty="0"/>
              <a:t> rozděluje poruchy emocí a chování do 4 skupin:  </a:t>
            </a:r>
          </a:p>
          <a:p>
            <a:r>
              <a:rPr lang="cs-CZ" b="1" u="sng" dirty="0"/>
              <a:t>Poruchy chování s externími vlivy </a:t>
            </a:r>
            <a:r>
              <a:rPr lang="cs-CZ" dirty="0"/>
              <a:t>- patří sem agrese, hyperaktivity, porucha pozornosti, impulzivita</a:t>
            </a:r>
          </a:p>
          <a:p>
            <a:r>
              <a:rPr lang="cs-CZ" b="1" u="sng" dirty="0"/>
              <a:t>Poruchy chování s interními vlivy </a:t>
            </a:r>
            <a:r>
              <a:rPr lang="cs-CZ" dirty="0"/>
              <a:t>- strach, komplex méněcennosti, úzkostnost, ztráta zájmu o dění, poruchy spánku</a:t>
            </a:r>
          </a:p>
          <a:p>
            <a:r>
              <a:rPr lang="cs-CZ" b="1" u="sng" dirty="0"/>
              <a:t>Nezralé sociální vztahy </a:t>
            </a:r>
            <a:r>
              <a:rPr lang="cs-CZ" dirty="0"/>
              <a:t>- snížení schopnosti koncentrace, infantilní chování, snadná unavitelnost, snížená výkonnost</a:t>
            </a:r>
          </a:p>
          <a:p>
            <a:r>
              <a:rPr lang="cs-CZ" b="1" u="sng" dirty="0"/>
              <a:t>Socializovaná delikvence </a:t>
            </a:r>
            <a:r>
              <a:rPr lang="cs-CZ" dirty="0"/>
              <a:t>- násilnické chování, vznětlivost, nezodpovědnost, poruchy vztahů</a:t>
            </a:r>
          </a:p>
        </p:txBody>
      </p:sp>
    </p:spTree>
    <p:extLst>
      <p:ext uri="{BB962C8B-B14F-4D97-AF65-F5344CB8AC3E}">
        <p14:creationId xmlns:p14="http://schemas.microsoft.com/office/powerpoint/2010/main" val="404443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B9287-F3D3-42D8-B855-B8FA1566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70" y="2530867"/>
            <a:ext cx="8917968" cy="1404135"/>
          </a:xfrm>
        </p:spPr>
        <p:txBody>
          <a:bodyPr>
            <a:normAutofit/>
          </a:bodyPr>
          <a:lstStyle/>
          <a:p>
            <a:r>
              <a:rPr lang="cs-CZ" sz="6000" dirty="0"/>
              <a:t>Co když má dítě PECH…? </a:t>
            </a:r>
          </a:p>
        </p:txBody>
      </p:sp>
    </p:spTree>
    <p:extLst>
      <p:ext uri="{BB962C8B-B14F-4D97-AF65-F5344CB8AC3E}">
        <p14:creationId xmlns:p14="http://schemas.microsoft.com/office/powerpoint/2010/main" val="497297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47477-E909-4F48-9F2A-B6FB27995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427"/>
          </a:xfrm>
        </p:spPr>
        <p:txBody>
          <a:bodyPr/>
          <a:lstStyle/>
          <a:p>
            <a:r>
              <a:rPr lang="cs-CZ" dirty="0"/>
              <a:t>Fáze pedagogického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5AF31-3C83-4422-BAB6-F6DCB14C8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2220"/>
            <a:ext cx="8836536" cy="5003515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/>
              <a:t>Prevence</a:t>
            </a:r>
          </a:p>
          <a:p>
            <a:pPr lvl="1"/>
            <a:r>
              <a:rPr lang="cs-CZ" dirty="0"/>
              <a:t>podpora pedagoga v přirozeném školním prostředí, cílem je podpořit setrvávání žáka v přirozeném edukačním prostředí</a:t>
            </a:r>
          </a:p>
          <a:p>
            <a:pPr lvl="1"/>
            <a:r>
              <a:rPr lang="cs-CZ" dirty="0"/>
              <a:t>Preventivní aktivity a opatření, diagnostika, poradenská práce </a:t>
            </a:r>
          </a:p>
          <a:p>
            <a:pPr lvl="1"/>
            <a:r>
              <a:rPr lang="cs-CZ" dirty="0"/>
              <a:t>podpora sociálního okolí jedince – spolužáci, rodiče (spolupráce se SAS, OSPOD)</a:t>
            </a:r>
          </a:p>
          <a:p>
            <a:pPr lvl="1"/>
            <a:r>
              <a:rPr lang="cs-CZ" dirty="0"/>
              <a:t>odstraňování ohrožujících a škodlivých aspektů v jeho sociálních podmínkách </a:t>
            </a:r>
          </a:p>
          <a:p>
            <a:r>
              <a:rPr lang="cs-CZ" sz="2600" b="1" dirty="0"/>
              <a:t>Intervence</a:t>
            </a:r>
          </a:p>
          <a:p>
            <a:pPr lvl="1"/>
            <a:r>
              <a:rPr lang="cs-CZ" dirty="0"/>
              <a:t>Práce se přesouvá do zařízení preventivně-výchovné péče </a:t>
            </a:r>
          </a:p>
          <a:p>
            <a:pPr lvl="1"/>
            <a:r>
              <a:rPr lang="cs-CZ" dirty="0"/>
              <a:t>Diagnostika a intervence pro žáky, ale i rodiče, vychovatele, pedagogy – navázání spolupráce </a:t>
            </a:r>
          </a:p>
          <a:p>
            <a:pPr lvl="1"/>
            <a:r>
              <a:rPr lang="cs-CZ" dirty="0"/>
              <a:t>eliminovat, odstranit zdroje nežádoucích vlivů, vytvářet důvěru v sebe sama, usměrňovat aktivity, posilovat pozitivní sociální vztahy </a:t>
            </a:r>
          </a:p>
          <a:p>
            <a:r>
              <a:rPr lang="cs-CZ" sz="2600" b="1" dirty="0"/>
              <a:t>Rehabilitace (resocializace)</a:t>
            </a:r>
          </a:p>
          <a:p>
            <a:pPr lvl="1"/>
            <a:r>
              <a:rPr lang="cs-CZ" dirty="0"/>
              <a:t>Ve školských zařízeních pro výkon ochranné a ústavní výchovy </a:t>
            </a:r>
          </a:p>
          <a:p>
            <a:pPr lvl="1"/>
            <a:r>
              <a:rPr lang="cs-CZ" dirty="0"/>
              <a:t>poskytnout mu korektivní zkušenost, prostor pro chápání vztahových souvislostí a hodnot </a:t>
            </a:r>
          </a:p>
          <a:p>
            <a:pPr lvl="1"/>
            <a:r>
              <a:rPr lang="cs-CZ" dirty="0"/>
              <a:t>pomoci mu vidět vlastní perspektivu – orientace na budoucnost – profesní příprava</a:t>
            </a:r>
          </a:p>
        </p:txBody>
      </p:sp>
    </p:spTree>
    <p:extLst>
      <p:ext uri="{BB962C8B-B14F-4D97-AF65-F5344CB8AC3E}">
        <p14:creationId xmlns:p14="http://schemas.microsoft.com/office/powerpoint/2010/main" val="354948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D3376-B835-4E28-8E0C-6C5433E0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Výchovná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94C99-307B-4F76-B22F-C53461A6D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3317"/>
            <a:ext cx="8596668" cy="4418045"/>
          </a:xfrm>
        </p:spPr>
        <p:txBody>
          <a:bodyPr/>
          <a:lstStyle/>
          <a:p>
            <a:r>
              <a:rPr lang="cs-CZ" dirty="0"/>
              <a:t>Výchovné povinnosti (např. povinnost bydlet s rodiči)</a:t>
            </a:r>
          </a:p>
          <a:p>
            <a:r>
              <a:rPr lang="cs-CZ" dirty="0"/>
              <a:t>Výchovná omezení (např. zákaz návštěvy určitých akcí)</a:t>
            </a:r>
          </a:p>
          <a:p>
            <a:r>
              <a:rPr lang="cs-CZ" dirty="0"/>
              <a:t>Dohled probačního úředníka </a:t>
            </a:r>
          </a:p>
          <a:p>
            <a:pPr lvl="1"/>
            <a:r>
              <a:rPr lang="cs-CZ" dirty="0"/>
              <a:t>Pravidelná setkávání, dohled </a:t>
            </a:r>
          </a:p>
          <a:p>
            <a:pPr lvl="1"/>
            <a:r>
              <a:rPr lang="cs-CZ" dirty="0"/>
              <a:t>Vypracovává zprávu pro soud o fungování jedince </a:t>
            </a:r>
          </a:p>
          <a:p>
            <a:r>
              <a:rPr lang="cs-CZ" dirty="0"/>
              <a:t>Probační program </a:t>
            </a:r>
          </a:p>
          <a:p>
            <a:pPr lvl="1"/>
            <a:r>
              <a:rPr lang="cs-CZ" dirty="0"/>
              <a:t> Skupinová a individuální setkání</a:t>
            </a:r>
          </a:p>
          <a:p>
            <a:pPr lvl="1"/>
            <a:r>
              <a:rPr lang="cs-CZ" dirty="0"/>
              <a:t>Program sociálního výcviku, psychologického poradenství, vzdělávací kurzy, …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 Mohou pomoct také volnočasová zařízení (úprava režimu VČ), sociální služby (např. NZDM) apod.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6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BE850-8E18-4E44-AB37-29CE76BBC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9879"/>
          </a:xfrm>
        </p:spPr>
        <p:txBody>
          <a:bodyPr/>
          <a:lstStyle/>
          <a:p>
            <a:r>
              <a:rPr lang="cs-CZ" dirty="0"/>
              <a:t>Ústavní výchova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3F36C-EFFB-4FDE-9781-D63F29814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559" y="1582220"/>
            <a:ext cx="8596668" cy="44385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Nařizuje</a:t>
            </a:r>
            <a:r>
              <a:rPr lang="cs-CZ" sz="2000" dirty="0"/>
              <a:t> ji soud dětem do 18 let podle zákona o rodině nebo zákona o soudnictví ve věcech mládeže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Důvody: </a:t>
            </a:r>
            <a:r>
              <a:rPr lang="cs-CZ" sz="2000" dirty="0"/>
              <a:t>výchovné a sociální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Po dobu </a:t>
            </a:r>
            <a:r>
              <a:rPr lang="cs-CZ" sz="2000" dirty="0"/>
              <a:t>nezbytně nutnou, nejdéle  do dosažení zletilosti,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O zrušení </a:t>
            </a:r>
            <a:r>
              <a:rPr lang="cs-CZ" sz="2000" dirty="0"/>
              <a:t>rozhoduje soud, kdykoliv na žádost zákonných zástupců, pokud splnila výchovný účel, může být prodloužena do 19 let (dokončení vzdělávání) se souhlasem jedince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16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D2DDD-C8D8-4E9A-A457-B8170265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D7849-2D67-4A38-B00E-B1884C306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285"/>
            <a:ext cx="8596668" cy="4644077"/>
          </a:xfrm>
        </p:spPr>
        <p:txBody>
          <a:bodyPr/>
          <a:lstStyle/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Nařizuje se </a:t>
            </a:r>
            <a:r>
              <a:rPr lang="cs-CZ" sz="2000" dirty="0"/>
              <a:t>jedincům od 12-18/19 let podle zákona o soudnictví ve věcech mládeže.</a:t>
            </a:r>
          </a:p>
          <a:p>
            <a:pPr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>
                <a:solidFill>
                  <a:schemeClr val="accent4"/>
                </a:solidFill>
              </a:rPr>
              <a:t>Důvody: </a:t>
            </a:r>
          </a:p>
          <a:p>
            <a:pPr>
              <a:defRPr/>
            </a:pPr>
            <a:r>
              <a:rPr lang="cs-CZ" sz="2000" dirty="0"/>
              <a:t>dítě mezi 12-15 let - soud nařizuje za čin spáchaný, za který lze dle </a:t>
            </a:r>
            <a:r>
              <a:rPr lang="cs-CZ" sz="2000" dirty="0" err="1"/>
              <a:t>trest.zákona</a:t>
            </a:r>
            <a:r>
              <a:rPr lang="cs-CZ" sz="2000" dirty="0"/>
              <a:t> uložit výjimečný trest;</a:t>
            </a:r>
          </a:p>
          <a:p>
            <a:pPr>
              <a:defRPr/>
            </a:pPr>
            <a:r>
              <a:rPr lang="cs-CZ" sz="2000" dirty="0"/>
              <a:t>mladistvý mezi 15-18 lety-pokud bude mít větší efekt než uložení trestu odnětí svobody.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Realizuje se </a:t>
            </a:r>
            <a:r>
              <a:rPr lang="cs-CZ" sz="2000" dirty="0"/>
              <a:t>ve speciálních školských výchovných zařízeních. Trvá do dosažení zletilosti. Může být prodloužena do 19 let, pokud by nesplnila účel.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6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C9820-F039-4AF4-9A52-DD614C69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školských zařízení pro výkon ústavní a ochranné výchovy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87A48-55FE-4F49-931E-8AFC38A7E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/>
              <a:t>Od 3-18/19 let, poskytují výchovu a vzdělávání. Na základě rozhodnutí soudu o ústavní výchově, ochranné výchově, předběžného opatření</a:t>
            </a:r>
          </a:p>
          <a:p>
            <a:pPr>
              <a:buNone/>
            </a:pPr>
            <a:endParaRPr lang="cs-CZ" altLang="cs-CZ" b="1" dirty="0"/>
          </a:p>
          <a:p>
            <a:r>
              <a:rPr lang="cs-CZ" altLang="cs-CZ" b="1" dirty="0"/>
              <a:t>diagnostický ústav</a:t>
            </a:r>
          </a:p>
          <a:p>
            <a:r>
              <a:rPr lang="cs-CZ" altLang="cs-CZ" b="1" dirty="0"/>
              <a:t>dětský domov</a:t>
            </a:r>
          </a:p>
          <a:p>
            <a:r>
              <a:rPr lang="cs-CZ" altLang="cs-CZ" b="1" dirty="0"/>
              <a:t>dětský domov se školou</a:t>
            </a:r>
          </a:p>
          <a:p>
            <a:r>
              <a:rPr lang="cs-CZ" altLang="cs-CZ" b="1" dirty="0"/>
              <a:t>výchovný ústav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790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6371F-401C-40E9-84A1-47A7AD1F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Středisko výchovné péče (SVP)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AB19A-3306-48FB-A51C-872B5D18B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0575"/>
            <a:ext cx="8596668" cy="5198724"/>
          </a:xfrm>
        </p:spPr>
        <p:txBody>
          <a:bodyPr>
            <a:normAutofit/>
          </a:bodyPr>
          <a:lstStyle/>
          <a:p>
            <a:r>
              <a:rPr lang="cs-CZ" altLang="cs-CZ" b="1" dirty="0">
                <a:cs typeface="Times New Roman" panose="02020603050405020304" pitchFamily="18" charset="0"/>
              </a:rPr>
              <a:t>prevence,</a:t>
            </a:r>
            <a:r>
              <a:rPr lang="cs-CZ" altLang="cs-CZ" b="1" dirty="0"/>
              <a:t> </a:t>
            </a:r>
            <a:r>
              <a:rPr lang="cs-CZ" altLang="cs-CZ" b="1" dirty="0">
                <a:cs typeface="Times New Roman" panose="02020603050405020304" pitchFamily="18" charset="0"/>
              </a:rPr>
              <a:t>práce s klienty v době únosného narušení, dobrovolnost, ambulantní péče, 6 – 18 let.</a:t>
            </a:r>
          </a:p>
          <a:p>
            <a:endParaRPr lang="cs-CZ" altLang="cs-CZ" b="1" dirty="0">
              <a:cs typeface="Times New Roman" panose="02020603050405020304" pitchFamily="18" charset="0"/>
            </a:endParaRPr>
          </a:p>
          <a:p>
            <a:r>
              <a:rPr lang="cs-CZ" altLang="cs-CZ" b="1" dirty="0">
                <a:cs typeface="Times New Roman" panose="02020603050405020304" pitchFamily="18" charset="0"/>
              </a:rPr>
              <a:t>Jako samostatná pracoviště nebo jako součást DÚ</a:t>
            </a:r>
          </a:p>
          <a:p>
            <a:endParaRPr lang="cs-CZ" altLang="cs-CZ" b="1" dirty="0">
              <a:cs typeface="Times New Roman" panose="02020603050405020304" pitchFamily="18" charset="0"/>
            </a:endParaRPr>
          </a:p>
          <a:p>
            <a:r>
              <a:rPr lang="cs-CZ" altLang="cs-CZ" b="1" dirty="0">
                <a:cs typeface="Times New Roman" panose="02020603050405020304" pitchFamily="18" charset="0"/>
              </a:rPr>
              <a:t>Poskytují ambulantní i pobytovou péči </a:t>
            </a:r>
          </a:p>
          <a:p>
            <a:endParaRPr lang="cs-CZ" altLang="cs-CZ" b="1" dirty="0"/>
          </a:p>
          <a:p>
            <a:r>
              <a:rPr lang="cs-CZ" altLang="cs-CZ" b="1" dirty="0">
                <a:cs typeface="Times New Roman" panose="02020603050405020304" pitchFamily="18" charset="0"/>
              </a:rPr>
              <a:t>Jejich činnost: </a:t>
            </a:r>
          </a:p>
          <a:p>
            <a:pPr lvl="1"/>
            <a:r>
              <a:rPr lang="cs-CZ" altLang="cs-CZ" b="1" dirty="0">
                <a:cs typeface="Times New Roman" panose="02020603050405020304" pitchFamily="18" charset="0"/>
              </a:rPr>
              <a:t>Individuální práce </a:t>
            </a:r>
            <a:endParaRPr lang="cs-CZ" altLang="cs-CZ" b="1" dirty="0"/>
          </a:p>
          <a:p>
            <a:pPr lvl="1"/>
            <a:r>
              <a:rPr lang="cs-CZ" altLang="cs-CZ" b="1" dirty="0">
                <a:cs typeface="Times New Roman" panose="02020603050405020304" pitchFamily="18" charset="0"/>
              </a:rPr>
              <a:t>skupinová a individuální terapie</a:t>
            </a:r>
            <a:endParaRPr lang="cs-CZ" altLang="cs-CZ" b="1" dirty="0"/>
          </a:p>
          <a:p>
            <a:pPr lvl="1"/>
            <a:r>
              <a:rPr lang="cs-CZ" altLang="cs-CZ" b="1" dirty="0">
                <a:cs typeface="Times New Roman" panose="02020603050405020304" pitchFamily="18" charset="0"/>
              </a:rPr>
              <a:t>poradenství</a:t>
            </a:r>
            <a:endParaRPr lang="cs-CZ" altLang="cs-CZ" b="1" dirty="0"/>
          </a:p>
          <a:p>
            <a:pPr lvl="1"/>
            <a:r>
              <a:rPr lang="cs-CZ" altLang="cs-CZ" b="1" dirty="0">
                <a:cs typeface="Times New Roman" panose="02020603050405020304" pitchFamily="18" charset="0"/>
              </a:rPr>
              <a:t>osvěta pro veřejnost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13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C078D-F95B-48D6-9945-B9E1FBD1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Diagnostický ústav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0F92F-AC4E-4955-B3D5-6EF3BD29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4139"/>
            <a:ext cx="8596668" cy="49213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Krátkodobý pobyt, </a:t>
            </a:r>
            <a:r>
              <a:rPr lang="cs-CZ" b="1" dirty="0"/>
              <a:t>zpravidla 8 týdnů</a:t>
            </a:r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Provádí </a:t>
            </a:r>
            <a:r>
              <a:rPr lang="cs-CZ" b="1" dirty="0"/>
              <a:t>komplexní diagnostiku - na jejím základě umísťuje do školského zařízení, na žádost rodičů poskytuje preventivně-výchovnou péči, pečuje o děti s nařízenou ÚV nebo OV zadržených na útěku z jiných zařízení nebo od rodičů.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Plní úkoly:</a:t>
            </a:r>
            <a:r>
              <a:rPr lang="cs-CZ" b="1" dirty="0"/>
              <a:t>	diagnostické, vzdělávací, terapeutické, výchovné a sociální, organizační a koordinační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Navrhuje</a:t>
            </a:r>
            <a:r>
              <a:rPr lang="cs-CZ" b="1" dirty="0"/>
              <a:t> „program rozvoje osobnosti“-umísťuje dítě do dětského domova,  dětského domova se školou, výchovného ústavu. Každé dítě (mimo dětí bez závažných poruch chování, z kojeneckého ústavu)</a:t>
            </a:r>
          </a:p>
          <a:p>
            <a:pPr>
              <a:defRPr/>
            </a:pPr>
            <a:r>
              <a:rPr lang="cs-CZ" b="1" dirty="0"/>
              <a:t>Dětský, pro mládež (15-18)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30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C078D-F95B-48D6-9945-B9E1FBD1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domov a Dětský domov se školou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0F92F-AC4E-4955-B3D5-6EF3BD29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4689"/>
            <a:ext cx="8596668" cy="478775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2600" b="1" dirty="0">
                <a:solidFill>
                  <a:schemeClr val="accent4"/>
                </a:solidFill>
              </a:rPr>
              <a:t>DD</a:t>
            </a:r>
            <a:endParaRPr lang="cs-CZ" b="1" dirty="0">
              <a:solidFill>
                <a:schemeClr val="accent4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Děti 3-18 let (</a:t>
            </a:r>
            <a:r>
              <a:rPr lang="cs-CZ" b="1" dirty="0"/>
              <a:t>nezletilé matky spolu s jejich dětmi) s nařízenou ÚV, nemají závažné poruchy chování, umístěny jsou ze sociálních důvodů (rodiče nemohou/neumí se postarat o dítě)</a:t>
            </a:r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Plní </a:t>
            </a:r>
            <a:r>
              <a:rPr lang="cs-CZ" b="1" dirty="0"/>
              <a:t>úkoly výchovné, vzdělávací, sociální</a:t>
            </a:r>
          </a:p>
          <a:p>
            <a:pPr>
              <a:defRPr/>
            </a:pPr>
            <a:r>
              <a:rPr lang="cs-CZ" b="1" dirty="0"/>
              <a:t>rodinné skupiny 6-8 dětí, do škol dochází mimo DD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sz="2600" b="1" dirty="0"/>
              <a:t>DDŠ</a:t>
            </a:r>
          </a:p>
          <a:p>
            <a:pPr>
              <a:defRPr/>
            </a:pPr>
            <a:r>
              <a:rPr lang="cs-CZ" b="1" dirty="0"/>
              <a:t>6 let - ukončení povinné školní docházky</a:t>
            </a:r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Edukace</a:t>
            </a:r>
            <a:r>
              <a:rPr lang="cs-CZ" b="1" dirty="0"/>
              <a:t> pro děti: s nařízenou ÚV se závažnými poruchami chování nebo s duševní poruchou  vyžadují výchovně-léčebnou péči nebo s uloženou OV a nezletilé matky s poruchami chování, duševní poruchou se svými dětmi.</a:t>
            </a:r>
          </a:p>
          <a:p>
            <a:pPr>
              <a:defRPr/>
            </a:pPr>
            <a:r>
              <a:rPr lang="cs-CZ" b="1" dirty="0"/>
              <a:t>Pokud porucha pokračuje po ukončení </a:t>
            </a:r>
            <a:r>
              <a:rPr lang="cs-CZ" b="1" dirty="0" err="1"/>
              <a:t>šk</a:t>
            </a:r>
            <a:r>
              <a:rPr lang="cs-CZ" b="1" dirty="0"/>
              <a:t>. docházky, bývají přeřazeni do VÚ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E68B5-B64D-499C-9CFD-CAA87FFE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etopedie a čím se zabývá?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A149C5-1E99-4499-8E7F-EA5A74686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1673"/>
            <a:ext cx="8596668" cy="5003514"/>
          </a:xfrm>
        </p:spPr>
        <p:txBody>
          <a:bodyPr>
            <a:normAutofit/>
          </a:bodyPr>
          <a:lstStyle/>
          <a:p>
            <a:r>
              <a:rPr lang="cs-CZ" sz="2000" dirty="0"/>
              <a:t>zabývá se </a:t>
            </a:r>
            <a:r>
              <a:rPr lang="cs-CZ" sz="2000" b="1" dirty="0"/>
              <a:t>edukací</a:t>
            </a:r>
            <a:r>
              <a:rPr lang="cs-CZ" sz="2000" dirty="0"/>
              <a:t>, </a:t>
            </a:r>
            <a:r>
              <a:rPr lang="cs-CZ" sz="2000" b="1" dirty="0"/>
              <a:t>reedukací </a:t>
            </a:r>
            <a:r>
              <a:rPr lang="cs-CZ" sz="2000" dirty="0"/>
              <a:t>a zkoumáním jedinců s rizikem poruch emocí nebo chování a s poruchami emocí nebo chování</a:t>
            </a:r>
          </a:p>
          <a:p>
            <a:pPr>
              <a:defRPr/>
            </a:pPr>
            <a:r>
              <a:rPr lang="cs-CZ" sz="2000" dirty="0"/>
              <a:t>Předmětem etopedie je proces edukace, výzkum příčin, náprava a prevence</a:t>
            </a:r>
          </a:p>
          <a:p>
            <a:pPr>
              <a:defRPr/>
            </a:pPr>
            <a:r>
              <a:rPr lang="cs-CZ" sz="2000" dirty="0"/>
              <a:t>Zohledňuje situaci jedince v celém jeho kontextu a zaměřuje se na </a:t>
            </a:r>
            <a:r>
              <a:rPr lang="cs-CZ" sz="2000" u="sng" dirty="0"/>
              <a:t>potencialitu dítěte</a:t>
            </a:r>
          </a:p>
          <a:p>
            <a:pPr>
              <a:defRPr/>
            </a:pPr>
            <a:r>
              <a:rPr lang="cs-CZ" sz="2000" dirty="0"/>
              <a:t>Výzkum se zaměřuje na tři roviny: </a:t>
            </a:r>
          </a:p>
          <a:p>
            <a:pPr lvl="1">
              <a:defRPr/>
            </a:pPr>
            <a:r>
              <a:rPr lang="cs-CZ" sz="1800" dirty="0"/>
              <a:t>Osobnostní vývoj – individualita jedince v aktuální i budoucí rovině </a:t>
            </a:r>
          </a:p>
          <a:p>
            <a:pPr lvl="1">
              <a:defRPr/>
            </a:pPr>
            <a:r>
              <a:rPr lang="cs-CZ" sz="1800" dirty="0"/>
              <a:t>Biografie – kritické životní události (konflikty, deprivace, ohrožení, traumata)</a:t>
            </a:r>
          </a:p>
          <a:p>
            <a:pPr lvl="1">
              <a:defRPr/>
            </a:pPr>
            <a:r>
              <a:rPr lang="cs-CZ" sz="1800" dirty="0"/>
              <a:t>Sociální vztahy – škola, rodina, vrstevníci, … </a:t>
            </a:r>
          </a:p>
        </p:txBody>
      </p:sp>
    </p:spTree>
    <p:extLst>
      <p:ext uri="{BB962C8B-B14F-4D97-AF65-F5344CB8AC3E}">
        <p14:creationId xmlns:p14="http://schemas.microsoft.com/office/powerpoint/2010/main" val="15478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128BE-CCED-483E-939C-5FD1AAD5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Výchovný ústav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37030-D701-40D9-A1E5-6BF07217C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6607"/>
            <a:ext cx="8596668" cy="4294755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Od 15 let </a:t>
            </a:r>
            <a:r>
              <a:rPr lang="cs-CZ" b="1" dirty="0"/>
              <a:t>(od 12 let při závažných případech) se závažnou poruchou chování, kde byla nařízena ÚV nebo OV)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Plní</a:t>
            </a:r>
            <a:r>
              <a:rPr lang="cs-CZ" b="1" dirty="0"/>
              <a:t> úkoly výchovné, vzdělávací, sociální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chemeClr val="accent4"/>
                </a:solidFill>
              </a:rPr>
              <a:t>Součástí </a:t>
            </a:r>
            <a:r>
              <a:rPr lang="cs-CZ" b="1" dirty="0"/>
              <a:t>je základní škola, popř. střední škola, odborné učiliště apod.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1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45B57-5903-4EF3-A369-B490C1E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A7B67-28A0-4386-969D-AF79D721C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Vyhláška MŠMT </a:t>
            </a:r>
            <a:r>
              <a:rPr lang="cs-CZ" altLang="cs-CZ" sz="2000" b="1" dirty="0"/>
              <a:t>č. 72/2005 Sb.</a:t>
            </a:r>
            <a:r>
              <a:rPr lang="cs-CZ" altLang="cs-CZ" sz="2000" dirty="0"/>
              <a:t> ve znění pozdějších předpisů – zajišťuje na každé škole školního metodika, jako primárního preventistu.</a:t>
            </a:r>
          </a:p>
          <a:p>
            <a:r>
              <a:rPr lang="cs-CZ" altLang="cs-CZ" sz="2000" dirty="0"/>
              <a:t>Zákon č. </a:t>
            </a:r>
            <a:r>
              <a:rPr lang="cs-CZ" altLang="cs-CZ" sz="2000" b="1" dirty="0"/>
              <a:t>109/2002 Sb. </a:t>
            </a:r>
            <a:r>
              <a:rPr lang="cs-CZ" altLang="cs-CZ" sz="2000" dirty="0"/>
              <a:t>ve znění pozdějších předpisů  - vymezuje ústavní a ochrannou výchovu  ve školských zařízeních. Dále definuje preventivně výchovnou péči v těchto zařízeních.</a:t>
            </a:r>
          </a:p>
          <a:p>
            <a:r>
              <a:rPr lang="cs-CZ" sz="2000" dirty="0"/>
              <a:t>Zákon č</a:t>
            </a:r>
            <a:r>
              <a:rPr lang="cs-CZ" sz="2000" b="1" dirty="0"/>
              <a:t>. 218/2003 </a:t>
            </a:r>
            <a:r>
              <a:rPr lang="cs-CZ" sz="2000" dirty="0"/>
              <a:t>Sb. - Zákon o odpovědnosti mládeže za protiprávní činy a o soudnictví ve věcech mládeže a o změně některých zákonů (zákon o soudnictví ve věcech mládeže)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746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3E824-8BCA-4AB0-875E-BCF81D44B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813" y="2768600"/>
            <a:ext cx="8596668" cy="1320800"/>
          </a:xfrm>
        </p:spPr>
        <p:txBody>
          <a:bodyPr>
            <a:normAutofit/>
          </a:bodyPr>
          <a:lstStyle/>
          <a:p>
            <a:r>
              <a:rPr lang="cs-CZ" sz="5400" dirty="0"/>
              <a:t>Nějaké dotazy…? </a:t>
            </a:r>
          </a:p>
        </p:txBody>
      </p:sp>
    </p:spTree>
    <p:extLst>
      <p:ext uri="{BB962C8B-B14F-4D97-AF65-F5344CB8AC3E}">
        <p14:creationId xmlns:p14="http://schemas.microsoft.com/office/powerpoint/2010/main" val="1795419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7A8E6-A537-499D-A98D-3228118F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911012"/>
            <a:ext cx="8596668" cy="1320800"/>
          </a:xfrm>
        </p:spPr>
        <p:txBody>
          <a:bodyPr>
            <a:normAutofit/>
          </a:bodyPr>
          <a:lstStyle/>
          <a:p>
            <a:r>
              <a:rPr lang="cs-CZ" sz="6000" dirty="0"/>
              <a:t>Díky za pozornost! </a:t>
            </a:r>
          </a:p>
        </p:txBody>
      </p:sp>
    </p:spTree>
    <p:extLst>
      <p:ext uri="{BB962C8B-B14F-4D97-AF65-F5344CB8AC3E}">
        <p14:creationId xmlns:p14="http://schemas.microsoft.com/office/powerpoint/2010/main" val="197351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4E272-8E53-4561-A53E-0EA32250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Odlišnosti od ostatních </a:t>
            </a:r>
            <a:r>
              <a:rPr lang="cs-CZ" dirty="0" err="1"/>
              <a:t>pédií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69D91-D6AB-47D0-987D-66A35761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8877632" cy="4212562"/>
          </a:xfrm>
        </p:spPr>
        <p:txBody>
          <a:bodyPr>
            <a:normAutofit/>
          </a:bodyPr>
          <a:lstStyle/>
          <a:p>
            <a:r>
              <a:rPr lang="cs-CZ" sz="2000" dirty="0"/>
              <a:t>Výchova mravně vadných, děti a mládež obtížně vychovatelná, defektologie - od 70.let – výchova a vzdělávání dětí a mládeže vyžadující zvláštní péči </a:t>
            </a:r>
          </a:p>
          <a:p>
            <a:r>
              <a:rPr lang="cs-CZ" sz="2000" dirty="0"/>
              <a:t>Převážně jde o poruchy získané v průběhu života</a:t>
            </a:r>
          </a:p>
          <a:p>
            <a:r>
              <a:rPr lang="cs-CZ" sz="2000" dirty="0"/>
              <a:t>Terminologie – není tolik medicínská, jde více o pojmy z práva, sociologie, psychiatrie, patopsychologie</a:t>
            </a:r>
          </a:p>
          <a:p>
            <a:r>
              <a:rPr lang="cs-CZ" sz="2000" b="1" dirty="0"/>
              <a:t>Segregační tendence intervence </a:t>
            </a:r>
          </a:p>
          <a:p>
            <a:r>
              <a:rPr lang="cs-CZ" sz="2000" dirty="0"/>
              <a:t>Porucha emocí nebo chování narušuje sociální vztahy jedince a jeho vztah k sociálnímu prostředí</a:t>
            </a:r>
          </a:p>
          <a:p>
            <a:r>
              <a:rPr lang="cs-CZ" sz="2000" dirty="0"/>
              <a:t>Pro nápravu </a:t>
            </a:r>
            <a:r>
              <a:rPr lang="cs-CZ" sz="2000" u="sng" dirty="0"/>
              <a:t>důležitá vnitřní 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85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832B9-4568-48CA-9B23-C8C651A34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1924"/>
            <a:ext cx="8596668" cy="808234"/>
          </a:xfrm>
        </p:spPr>
        <p:txBody>
          <a:bodyPr/>
          <a:lstStyle/>
          <a:p>
            <a:r>
              <a:rPr lang="cs-CZ" dirty="0"/>
              <a:t>Názvosloví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C51B8-459F-4C2C-880F-149291CB1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2351"/>
            <a:ext cx="8596668" cy="54761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Problémové chování </a:t>
            </a:r>
            <a:r>
              <a:rPr lang="cs-CZ" sz="2000" dirty="0"/>
              <a:t>(</a:t>
            </a:r>
            <a:r>
              <a:rPr lang="cs-CZ" sz="2000" dirty="0" err="1"/>
              <a:t>emotional</a:t>
            </a:r>
            <a:r>
              <a:rPr lang="cs-CZ" sz="2000" dirty="0"/>
              <a:t> and </a:t>
            </a:r>
            <a:r>
              <a:rPr lang="cs-CZ" sz="2000" dirty="0" err="1"/>
              <a:t>behavioural</a:t>
            </a:r>
            <a:r>
              <a:rPr lang="cs-CZ" sz="2000" dirty="0"/>
              <a:t> </a:t>
            </a:r>
            <a:r>
              <a:rPr lang="cs-CZ" sz="2000" dirty="0" err="1"/>
              <a:t>difficulties</a:t>
            </a:r>
            <a:r>
              <a:rPr lang="cs-CZ" sz="2000" dirty="0"/>
              <a:t>) – termín ukazuje na nežádoucí chování jako na fenomén, který není trvalý, podporuje myšlenku společné edukace jedinců s problémovým chování v hlavním vzdělávacím proudu</a:t>
            </a:r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Riziková (ohrožená) mládež </a:t>
            </a:r>
            <a:r>
              <a:rPr lang="cs-CZ" sz="2000" dirty="0"/>
              <a:t>– mládež, která je ohrožena rizikem kriminálního chování</a:t>
            </a:r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Dispozice k poruchám chování – (</a:t>
            </a:r>
            <a:r>
              <a:rPr lang="cs-CZ" sz="2000" dirty="0"/>
              <a:t>proti termínu poruchy chování – nekompromisní, stigmatizující)</a:t>
            </a:r>
            <a:endParaRPr lang="cs-CZ" sz="2000" dirty="0">
              <a:solidFill>
                <a:schemeClr val="accent4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chemeClr val="accent4"/>
                </a:solidFill>
              </a:rPr>
              <a:t>Delikvence - 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činnost porušující zákonné nebo jiné normy chování (obvykle protispolečenské jednání)</a:t>
            </a:r>
          </a:p>
          <a:p>
            <a:pPr marL="715963">
              <a:defRPr/>
            </a:pPr>
            <a:r>
              <a:rPr lang="cs-CZ" altLang="cs-CZ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Dětská delikvence –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prekriminalita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do 15 let</a:t>
            </a:r>
          </a:p>
          <a:p>
            <a:pPr marL="715963">
              <a:defRPr/>
            </a:pPr>
            <a:r>
              <a:rPr lang="cs-CZ" altLang="cs-CZ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Juvenilní delikvence – 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do 18 let</a:t>
            </a:r>
          </a:p>
          <a:p>
            <a:pPr>
              <a:defRPr/>
            </a:pPr>
            <a:r>
              <a:rPr lang="cs-CZ" altLang="cs-CZ" sz="2000" dirty="0">
                <a:solidFill>
                  <a:schemeClr val="accent4"/>
                </a:solidFill>
              </a:rPr>
              <a:t>reedukace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cs typeface="Times New Roman" panose="02020603050405020304" pitchFamily="18" charset="0"/>
              </a:rPr>
              <a:t>– převýchova osob s poruchami chování</a:t>
            </a:r>
          </a:p>
          <a:p>
            <a:pPr>
              <a:defRPr/>
            </a:pPr>
            <a:r>
              <a:rPr lang="cs-CZ" altLang="cs-CZ" sz="2000" dirty="0">
                <a:solidFill>
                  <a:schemeClr val="accent4"/>
                </a:solidFill>
              </a:rPr>
              <a:t>resocializace</a:t>
            </a:r>
            <a:r>
              <a:rPr lang="cs-CZ" altLang="cs-CZ" sz="2000" dirty="0">
                <a:cs typeface="Times New Roman" panose="02020603050405020304" pitchFamily="18" charset="0"/>
              </a:rPr>
              <a:t> – opětovné úplné zapojení do společnosti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9AF10CD-9E2E-481D-9AA8-3D996DE07E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6" t="12796"/>
          <a:stretch/>
        </p:blipFill>
        <p:spPr>
          <a:xfrm rot="20669919">
            <a:off x="8256087" y="4100006"/>
            <a:ext cx="3717117" cy="2263203"/>
          </a:xfrm>
          <a:prstGeom prst="rect">
            <a:avLst/>
          </a:prstGeom>
        </p:spPr>
      </p:pic>
      <p:pic>
        <p:nvPicPr>
          <p:cNvPr id="15" name="Obrázek 14" descr="Obsah obrázku držení, muž, kousek, nošení&#10;&#10;Popis byl vytvořen automaticky">
            <a:extLst>
              <a:ext uri="{FF2B5EF4-FFF2-40B4-BE49-F238E27FC236}">
                <a16:creationId xmlns:a16="http://schemas.microsoft.com/office/drawing/2014/main" id="{82BF6E1C-544B-4E6F-839D-762760A8B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789" y="167424"/>
            <a:ext cx="3145286" cy="1589458"/>
          </a:xfrm>
          <a:prstGeom prst="rect">
            <a:avLst/>
          </a:prstGeom>
        </p:spPr>
      </p:pic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85EA1C20-589F-41C5-A1E0-F60EC83B19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198" y="4734544"/>
            <a:ext cx="3743603" cy="195603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B31F4E4-8763-4951-B714-D8A86B8A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7354" y="1972638"/>
            <a:ext cx="7384252" cy="268824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Jaké je dítě s poruchou chování? </a:t>
            </a:r>
            <a:br>
              <a:rPr lang="cs-CZ" dirty="0"/>
            </a:br>
            <a:r>
              <a:rPr lang="cs-CZ" dirty="0"/>
              <a:t>Jak vypadá?</a:t>
            </a:r>
            <a:br>
              <a:rPr lang="cs-CZ" dirty="0"/>
            </a:br>
            <a:r>
              <a:rPr lang="cs-CZ" dirty="0"/>
              <a:t>Jak se chová? </a:t>
            </a:r>
            <a:br>
              <a:rPr lang="cs-CZ" dirty="0"/>
            </a:br>
            <a:r>
              <a:rPr lang="cs-CZ" dirty="0"/>
              <a:t>Jak si jej představíte?</a:t>
            </a:r>
            <a:br>
              <a:rPr lang="cs-CZ" dirty="0"/>
            </a:br>
            <a:r>
              <a:rPr lang="cs-CZ" dirty="0"/>
              <a:t>Jaké nálepky na sobě má?  </a:t>
            </a:r>
          </a:p>
        </p:txBody>
      </p:sp>
      <p:pic>
        <p:nvPicPr>
          <p:cNvPr id="7" name="Obrázek 6" descr="Obsah obrázku osoba, mladý, chlapec, muž&#10;&#10;Popis byl vytvořen automaticky">
            <a:extLst>
              <a:ext uri="{FF2B5EF4-FFF2-40B4-BE49-F238E27FC236}">
                <a16:creationId xmlns:a16="http://schemas.microsoft.com/office/drawing/2014/main" id="{A4C4B362-3215-4C6D-910B-71B6B310FA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28711">
            <a:off x="20051" y="3916876"/>
            <a:ext cx="4154374" cy="233930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57F7C2F-13CA-4517-81CE-7476499224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5936">
            <a:off x="242718" y="376765"/>
            <a:ext cx="2466975" cy="1847850"/>
          </a:xfrm>
          <a:prstGeom prst="rect">
            <a:avLst/>
          </a:prstGeom>
        </p:spPr>
      </p:pic>
      <p:pic>
        <p:nvPicPr>
          <p:cNvPr id="11" name="Obrázek 10" descr="Obsah obrázku osoba, chlapec, mladý, nošení&#10;&#10;Popis byl vytvořen automaticky">
            <a:extLst>
              <a:ext uri="{FF2B5EF4-FFF2-40B4-BE49-F238E27FC236}">
                <a16:creationId xmlns:a16="http://schemas.microsoft.com/office/drawing/2014/main" id="{500E29FB-BA44-4AE8-B5D6-C34F03CE9E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9458">
            <a:off x="9044170" y="441352"/>
            <a:ext cx="2314842" cy="231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0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4822E-EEF2-4725-8E67-E2D1914B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 vnímá okolí?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9BAB0-5EDD-4349-B6E9-D1347082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14238"/>
          </a:xfrm>
        </p:spPr>
        <p:txBody>
          <a:bodyPr/>
          <a:lstStyle/>
          <a:p>
            <a:pPr marL="274320" indent="-274320"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vyvolávají v jiných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nelibé pocity</a:t>
            </a:r>
          </a:p>
          <a:p>
            <a:pPr marL="274320" indent="-274320"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provokují druhé k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negativní reakci v chování</a:t>
            </a:r>
          </a:p>
          <a:p>
            <a:pPr marL="274320" indent="-274320"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Snadno získávají nálepky </a:t>
            </a:r>
          </a:p>
          <a:p>
            <a:pPr marL="274320" indent="-274320"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nebývají oblíbení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mezi vrstevníky</a:t>
            </a:r>
          </a:p>
          <a:p>
            <a:pPr marL="274320" indent="-274320"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málokdy se stávají přirozenými vůdci ve skupinách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03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C3C56-D4E0-4AAD-BDBD-DDD07C030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vnímá dítě, které má PECH?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CB53B-252E-4F2C-9552-FADC2149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236"/>
            <a:ext cx="8596668" cy="4911205"/>
          </a:xfrm>
        </p:spPr>
        <p:txBody>
          <a:bodyPr/>
          <a:lstStyle/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považují se za smolaře, za neúspěšné,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mívají malé sebevědomí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jejich rozhodnutí bývají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impulzivní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ve snaze rychle dosáhnout cíle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opakovaně a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předem se vzdávají svých aspirací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převažuje u nich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krátkodobá motivace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vzdálené cíle nebývají schopni svým jednáním sledovat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jejich úsilí bývá velmi často přerušováno náhodným lákavým podnětem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neumí se radovat z drobných úspěchů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1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46C7A-7EFE-4317-BDD1-587F6F15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E9DEC-4284-4A35-B2FE-52B9491BC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411" y="1930400"/>
            <a:ext cx="5418666" cy="348408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děti bez výraznějších problémů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děti v riziku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děti s problémy v chování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děti  s poruchami emocí a chování</a:t>
            </a: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682B7A6-A15F-492D-BC84-D01259D99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28" y="2743200"/>
            <a:ext cx="4956637" cy="379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9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2048</Words>
  <Application>Microsoft Office PowerPoint</Application>
  <PresentationFormat>Širokoúhlá obrazovka</PresentationFormat>
  <Paragraphs>246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Times New Roman</vt:lpstr>
      <vt:lpstr>Trebuchet MS</vt:lpstr>
      <vt:lpstr>Wingdings 3</vt:lpstr>
      <vt:lpstr>Fazeta</vt:lpstr>
      <vt:lpstr>Základy etopedie </vt:lpstr>
      <vt:lpstr>Co je to etopedie a čím se zabývá? </vt:lpstr>
      <vt:lpstr>Co je to etopedie a čím se zabývá? </vt:lpstr>
      <vt:lpstr>Odlišnosti od ostatních pédií </vt:lpstr>
      <vt:lpstr>Názvosloví</vt:lpstr>
      <vt:lpstr>Jaké je dítě s poruchou chování?  Jak vypadá? Jak se chová?  Jak si jej představíte? Jaké nálepky na sobě má?  </vt:lpstr>
      <vt:lpstr>Jak je vnímá okolí? </vt:lpstr>
      <vt:lpstr>Jak se vnímá dítě, které má PECH? </vt:lpstr>
      <vt:lpstr>Cílová skupina</vt:lpstr>
      <vt:lpstr>1) Děti bez výraznějších problémů v chování </vt:lpstr>
      <vt:lpstr>2) Děti v riziku </vt:lpstr>
      <vt:lpstr>Prezentace aplikace PowerPoint</vt:lpstr>
      <vt:lpstr>Prezentace aplikace PowerPoint</vt:lpstr>
      <vt:lpstr>Prezentace aplikace PowerPoint</vt:lpstr>
      <vt:lpstr>Protektivní faktory dle Ivy Šolcové </vt:lpstr>
      <vt:lpstr>3) Děti s problémy v chování a poruchami chování </vt:lpstr>
      <vt:lpstr>Definice poruch chování a jejich vývoj (Bower a Vojtová)</vt:lpstr>
      <vt:lpstr>Rozdíl mezi poruchou chování a problémy v chování </vt:lpstr>
      <vt:lpstr>Klasifikace chování </vt:lpstr>
      <vt:lpstr>Školská klasifikace poruch chování </vt:lpstr>
      <vt:lpstr>Co když má dítě PECH…? </vt:lpstr>
      <vt:lpstr>Fáze pedagogického procesu</vt:lpstr>
      <vt:lpstr>Výchovná opatření </vt:lpstr>
      <vt:lpstr>Ústavní výchova </vt:lpstr>
      <vt:lpstr>Ochranná výchova</vt:lpstr>
      <vt:lpstr>Systém školských zařízení pro výkon ústavní a ochranné výchovy</vt:lpstr>
      <vt:lpstr>Středisko výchovné péče (SVP)</vt:lpstr>
      <vt:lpstr>Diagnostický ústav </vt:lpstr>
      <vt:lpstr>Dětský domov a Dětský domov se školou </vt:lpstr>
      <vt:lpstr>Výchovný ústav </vt:lpstr>
      <vt:lpstr>Zákony </vt:lpstr>
      <vt:lpstr>Nějaké dotazy…? </vt:lpstr>
      <vt:lpstr>Díky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etopedie </dc:title>
  <dc:creator>Alžběta Tkáčová</dc:creator>
  <cp:lastModifiedBy>Alžběta Tkáčová</cp:lastModifiedBy>
  <cp:revision>33</cp:revision>
  <dcterms:created xsi:type="dcterms:W3CDTF">2019-12-07T06:44:03Z</dcterms:created>
  <dcterms:modified xsi:type="dcterms:W3CDTF">2019-12-07T13:38:46Z</dcterms:modified>
</cp:coreProperties>
</file>