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  <p:sldMasterId id="2147483683" r:id="rId2"/>
  </p:sldMasterIdLst>
  <p:notesMasterIdLst>
    <p:notesMasterId r:id="rId36"/>
  </p:notesMasterIdLst>
  <p:sldIdLst>
    <p:sldId id="256" r:id="rId3"/>
    <p:sldId id="299" r:id="rId4"/>
    <p:sldId id="300" r:id="rId5"/>
    <p:sldId id="301" r:id="rId6"/>
    <p:sldId id="302" r:id="rId7"/>
    <p:sldId id="304" r:id="rId8"/>
    <p:sldId id="305" r:id="rId9"/>
    <p:sldId id="306" r:id="rId10"/>
    <p:sldId id="307" r:id="rId11"/>
    <p:sldId id="309" r:id="rId12"/>
    <p:sldId id="310" r:id="rId13"/>
    <p:sldId id="312" r:id="rId14"/>
    <p:sldId id="313" r:id="rId15"/>
    <p:sldId id="314" r:id="rId16"/>
    <p:sldId id="342" r:id="rId17"/>
    <p:sldId id="343" r:id="rId18"/>
    <p:sldId id="344" r:id="rId19"/>
    <p:sldId id="345" r:id="rId20"/>
    <p:sldId id="346" r:id="rId21"/>
    <p:sldId id="347" r:id="rId22"/>
    <p:sldId id="348" r:id="rId23"/>
    <p:sldId id="349" r:id="rId24"/>
    <p:sldId id="350" r:id="rId25"/>
    <p:sldId id="351" r:id="rId26"/>
    <p:sldId id="352" r:id="rId27"/>
    <p:sldId id="353" r:id="rId28"/>
    <p:sldId id="354" r:id="rId29"/>
    <p:sldId id="355" r:id="rId30"/>
    <p:sldId id="367" r:id="rId31"/>
    <p:sldId id="361" r:id="rId32"/>
    <p:sldId id="362" r:id="rId33"/>
    <p:sldId id="363" r:id="rId34"/>
    <p:sldId id="364" r:id="rId3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2" autoAdjust="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492591-E340-4278-8E1F-8075D7F2409E}" type="datetimeFigureOut">
              <a:rPr lang="cs-CZ" smtClean="0"/>
              <a:t>30. 10. 2019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821B1B-DCEB-48ED-AA2C-406307D853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4532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1"/>
          <p:cNvSpPr txBox="1">
            <a:spLocks noChangeArrowheads="1"/>
          </p:cNvSpPr>
          <p:nvPr/>
        </p:nvSpPr>
        <p:spPr bwMode="auto">
          <a:xfrm>
            <a:off x="1191005" y="878422"/>
            <a:ext cx="4475990" cy="316476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>
            <a:lvl1pPr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 defTabSz="393828" eaLnBrk="1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</a:pPr>
            <a:endParaRPr lang="cs-CZ" altLang="cs-CZ" smtClean="0">
              <a:solidFill>
                <a:prstClr val="white"/>
              </a:solidFill>
            </a:endParaRP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body"/>
          </p:nvPr>
        </p:nvSpPr>
        <p:spPr>
          <a:xfrm>
            <a:off x="1061393" y="4350019"/>
            <a:ext cx="4738097" cy="351232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40845941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1"/>
          <p:cNvSpPr txBox="1">
            <a:spLocks noChangeArrowheads="1"/>
          </p:cNvSpPr>
          <p:nvPr/>
        </p:nvSpPr>
        <p:spPr bwMode="auto">
          <a:xfrm>
            <a:off x="1191006" y="878422"/>
            <a:ext cx="4474549" cy="316340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>
            <a:lvl1pPr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 defTabSz="393828" eaLnBrk="1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</a:pPr>
            <a:endParaRPr lang="cs-CZ" altLang="cs-CZ" smtClean="0">
              <a:solidFill>
                <a:prstClr val="white"/>
              </a:solidFill>
            </a:endParaRPr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body"/>
          </p:nvPr>
        </p:nvSpPr>
        <p:spPr>
          <a:xfrm>
            <a:off x="1061393" y="4350019"/>
            <a:ext cx="4738097" cy="351232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4649587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1"/>
          <p:cNvSpPr txBox="1">
            <a:spLocks noChangeArrowheads="1"/>
          </p:cNvSpPr>
          <p:nvPr/>
        </p:nvSpPr>
        <p:spPr bwMode="auto">
          <a:xfrm>
            <a:off x="1191006" y="878422"/>
            <a:ext cx="4474549" cy="316340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>
            <a:lvl1pPr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 defTabSz="393828" eaLnBrk="1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</a:pPr>
            <a:endParaRPr lang="cs-CZ" altLang="cs-CZ" smtClean="0">
              <a:solidFill>
                <a:prstClr val="white"/>
              </a:solidFill>
            </a:endParaRPr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body"/>
          </p:nvPr>
        </p:nvSpPr>
        <p:spPr>
          <a:xfrm>
            <a:off x="1061393" y="4350019"/>
            <a:ext cx="4738097" cy="351232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9067285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1"/>
          <p:cNvSpPr txBox="1">
            <a:spLocks noChangeArrowheads="1"/>
          </p:cNvSpPr>
          <p:nvPr/>
        </p:nvSpPr>
        <p:spPr bwMode="auto">
          <a:xfrm>
            <a:off x="1191006" y="878422"/>
            <a:ext cx="4474549" cy="316340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>
            <a:lvl1pPr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 defTabSz="393828" eaLnBrk="1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</a:pPr>
            <a:endParaRPr lang="cs-CZ" altLang="cs-CZ" smtClean="0">
              <a:solidFill>
                <a:prstClr val="white"/>
              </a:solidFill>
            </a:endParaRPr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body"/>
          </p:nvPr>
        </p:nvSpPr>
        <p:spPr>
          <a:xfrm>
            <a:off x="1061393" y="4350019"/>
            <a:ext cx="4738097" cy="351232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1474881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1"/>
          <p:cNvSpPr txBox="1">
            <a:spLocks noChangeArrowheads="1"/>
          </p:cNvSpPr>
          <p:nvPr/>
        </p:nvSpPr>
        <p:spPr bwMode="auto">
          <a:xfrm>
            <a:off x="1191005" y="878422"/>
            <a:ext cx="4475990" cy="316476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>
            <a:lvl1pPr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 defTabSz="393828" eaLnBrk="1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</a:pPr>
            <a:endParaRPr lang="cs-CZ" altLang="cs-CZ" smtClean="0">
              <a:solidFill>
                <a:prstClr val="white"/>
              </a:solidFill>
            </a:endParaRPr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body"/>
          </p:nvPr>
        </p:nvSpPr>
        <p:spPr>
          <a:xfrm>
            <a:off x="1061393" y="4350019"/>
            <a:ext cx="4738097" cy="351232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1809846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1"/>
          <p:cNvSpPr txBox="1">
            <a:spLocks noChangeArrowheads="1"/>
          </p:cNvSpPr>
          <p:nvPr/>
        </p:nvSpPr>
        <p:spPr bwMode="auto">
          <a:xfrm>
            <a:off x="1191005" y="878422"/>
            <a:ext cx="4475990" cy="316476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>
            <a:lvl1pPr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 defTabSz="393828" eaLnBrk="1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</a:pPr>
            <a:endParaRPr lang="cs-CZ" altLang="cs-CZ" smtClean="0">
              <a:solidFill>
                <a:prstClr val="white"/>
              </a:solidFill>
            </a:endParaRPr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body"/>
          </p:nvPr>
        </p:nvSpPr>
        <p:spPr>
          <a:xfrm>
            <a:off x="1061393" y="4350019"/>
            <a:ext cx="4738097" cy="351232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13773294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1"/>
          <p:cNvSpPr txBox="1">
            <a:spLocks noChangeArrowheads="1"/>
          </p:cNvSpPr>
          <p:nvPr/>
        </p:nvSpPr>
        <p:spPr bwMode="auto">
          <a:xfrm>
            <a:off x="1191005" y="878422"/>
            <a:ext cx="4475990" cy="316476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>
            <a:lvl1pPr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 defTabSz="393828" eaLnBrk="1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</a:pPr>
            <a:endParaRPr lang="cs-CZ" altLang="cs-CZ" smtClean="0">
              <a:solidFill>
                <a:prstClr val="white"/>
              </a:solidFill>
            </a:endParaRPr>
          </a:p>
        </p:txBody>
      </p:sp>
      <p:sp>
        <p:nvSpPr>
          <p:cNvPr id="48131" name="Rectangle 2"/>
          <p:cNvSpPr>
            <a:spLocks noGrp="1" noChangeArrowheads="1"/>
          </p:cNvSpPr>
          <p:nvPr>
            <p:ph type="body"/>
          </p:nvPr>
        </p:nvSpPr>
        <p:spPr>
          <a:xfrm>
            <a:off x="1061393" y="4350019"/>
            <a:ext cx="4738097" cy="351232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597385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1"/>
          <p:cNvSpPr txBox="1">
            <a:spLocks noChangeArrowheads="1"/>
          </p:cNvSpPr>
          <p:nvPr/>
        </p:nvSpPr>
        <p:spPr bwMode="auto">
          <a:xfrm>
            <a:off x="1191005" y="878422"/>
            <a:ext cx="4475990" cy="316476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>
            <a:lvl1pPr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 defTabSz="393828" eaLnBrk="1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</a:pPr>
            <a:endParaRPr lang="cs-CZ" altLang="cs-CZ" smtClean="0">
              <a:solidFill>
                <a:prstClr val="white"/>
              </a:solidFill>
            </a:endParaRPr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body"/>
          </p:nvPr>
        </p:nvSpPr>
        <p:spPr>
          <a:xfrm>
            <a:off x="1061393" y="4350019"/>
            <a:ext cx="4738097" cy="351232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60391577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1"/>
          <p:cNvSpPr txBox="1">
            <a:spLocks noChangeArrowheads="1"/>
          </p:cNvSpPr>
          <p:nvPr/>
        </p:nvSpPr>
        <p:spPr bwMode="auto">
          <a:xfrm>
            <a:off x="1191005" y="878422"/>
            <a:ext cx="4475990" cy="316476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>
            <a:lvl1pPr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 defTabSz="393828" eaLnBrk="1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</a:pPr>
            <a:endParaRPr lang="cs-CZ" altLang="cs-CZ" smtClean="0">
              <a:solidFill>
                <a:prstClr val="white"/>
              </a:solidFill>
            </a:endParaRPr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body"/>
          </p:nvPr>
        </p:nvSpPr>
        <p:spPr>
          <a:xfrm>
            <a:off x="1061393" y="4350019"/>
            <a:ext cx="4738097" cy="351232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41178663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1"/>
          <p:cNvSpPr txBox="1">
            <a:spLocks noChangeArrowheads="1"/>
          </p:cNvSpPr>
          <p:nvPr/>
        </p:nvSpPr>
        <p:spPr bwMode="auto">
          <a:xfrm>
            <a:off x="1191005" y="878422"/>
            <a:ext cx="4475990" cy="316476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>
            <a:lvl1pPr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 defTabSz="393828" eaLnBrk="1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</a:pPr>
            <a:endParaRPr lang="cs-CZ" altLang="cs-CZ" smtClean="0">
              <a:solidFill>
                <a:prstClr val="white"/>
              </a:solidFill>
            </a:endParaRP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body"/>
          </p:nvPr>
        </p:nvSpPr>
        <p:spPr>
          <a:xfrm>
            <a:off x="1061393" y="4350019"/>
            <a:ext cx="4738097" cy="351232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7648007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"/>
          <p:cNvSpPr txBox="1">
            <a:spLocks noChangeArrowheads="1"/>
          </p:cNvSpPr>
          <p:nvPr/>
        </p:nvSpPr>
        <p:spPr bwMode="auto">
          <a:xfrm>
            <a:off x="1191005" y="878422"/>
            <a:ext cx="4475990" cy="316476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>
            <a:lvl1pPr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 defTabSz="393828" eaLnBrk="1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</a:pPr>
            <a:endParaRPr lang="cs-CZ" altLang="cs-CZ" smtClean="0">
              <a:solidFill>
                <a:prstClr val="white"/>
              </a:solidFill>
            </a:endParaRPr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body"/>
          </p:nvPr>
        </p:nvSpPr>
        <p:spPr>
          <a:xfrm>
            <a:off x="1061393" y="4350019"/>
            <a:ext cx="4738097" cy="351232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1690823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"/>
          <p:cNvSpPr txBox="1">
            <a:spLocks noChangeArrowheads="1"/>
          </p:cNvSpPr>
          <p:nvPr/>
        </p:nvSpPr>
        <p:spPr bwMode="auto">
          <a:xfrm>
            <a:off x="1191005" y="878422"/>
            <a:ext cx="4475990" cy="316476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>
            <a:lvl1pPr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 defTabSz="393828" eaLnBrk="1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</a:pPr>
            <a:endParaRPr lang="cs-CZ" altLang="cs-CZ" smtClean="0">
              <a:solidFill>
                <a:prstClr val="white"/>
              </a:solidFill>
            </a:endParaRPr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body"/>
          </p:nvPr>
        </p:nvSpPr>
        <p:spPr>
          <a:xfrm>
            <a:off x="1061393" y="4350019"/>
            <a:ext cx="4738097" cy="351232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8214656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1"/>
          <p:cNvSpPr txBox="1">
            <a:spLocks noChangeArrowheads="1"/>
          </p:cNvSpPr>
          <p:nvPr/>
        </p:nvSpPr>
        <p:spPr bwMode="auto">
          <a:xfrm>
            <a:off x="1191005" y="878422"/>
            <a:ext cx="4475990" cy="316476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>
            <a:lvl1pPr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 defTabSz="393828" eaLnBrk="1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</a:pPr>
            <a:endParaRPr lang="cs-CZ" altLang="cs-CZ" smtClean="0">
              <a:solidFill>
                <a:prstClr val="white"/>
              </a:solidFill>
            </a:endParaRPr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body"/>
          </p:nvPr>
        </p:nvSpPr>
        <p:spPr>
          <a:xfrm>
            <a:off x="1061393" y="4350019"/>
            <a:ext cx="4738097" cy="351232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7570427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1"/>
          <p:cNvSpPr txBox="1">
            <a:spLocks noChangeArrowheads="1"/>
          </p:cNvSpPr>
          <p:nvPr/>
        </p:nvSpPr>
        <p:spPr bwMode="auto">
          <a:xfrm>
            <a:off x="1191005" y="878422"/>
            <a:ext cx="4475990" cy="316476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>
            <a:lvl1pPr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 defTabSz="393828" eaLnBrk="1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</a:pPr>
            <a:endParaRPr lang="cs-CZ" altLang="cs-CZ" smtClean="0">
              <a:solidFill>
                <a:prstClr val="white"/>
              </a:solidFill>
            </a:endParaRPr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body"/>
          </p:nvPr>
        </p:nvSpPr>
        <p:spPr>
          <a:xfrm>
            <a:off x="1061393" y="4350019"/>
            <a:ext cx="4738097" cy="351232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8588338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1"/>
          <p:cNvSpPr txBox="1">
            <a:spLocks noChangeArrowheads="1"/>
          </p:cNvSpPr>
          <p:nvPr/>
        </p:nvSpPr>
        <p:spPr bwMode="auto">
          <a:xfrm>
            <a:off x="1191005" y="878422"/>
            <a:ext cx="4475990" cy="316476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>
            <a:lvl1pPr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 defTabSz="393828" eaLnBrk="1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</a:pPr>
            <a:endParaRPr lang="cs-CZ" altLang="cs-CZ" smtClean="0">
              <a:solidFill>
                <a:prstClr val="white"/>
              </a:solidFill>
            </a:endParaRPr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body"/>
          </p:nvPr>
        </p:nvSpPr>
        <p:spPr>
          <a:xfrm>
            <a:off x="1061393" y="4350019"/>
            <a:ext cx="4738097" cy="351232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602980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1"/>
          <p:cNvSpPr txBox="1">
            <a:spLocks noChangeArrowheads="1"/>
          </p:cNvSpPr>
          <p:nvPr/>
        </p:nvSpPr>
        <p:spPr bwMode="auto">
          <a:xfrm>
            <a:off x="1191005" y="878422"/>
            <a:ext cx="4475990" cy="316476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>
            <a:lvl1pPr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 defTabSz="393828" eaLnBrk="1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</a:pPr>
            <a:endParaRPr lang="cs-CZ" altLang="cs-CZ" smtClean="0">
              <a:solidFill>
                <a:prstClr val="white"/>
              </a:solidFill>
            </a:endParaRPr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body"/>
          </p:nvPr>
        </p:nvSpPr>
        <p:spPr>
          <a:xfrm>
            <a:off x="1061393" y="4350019"/>
            <a:ext cx="4738097" cy="351232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2260835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1"/>
          <p:cNvSpPr txBox="1">
            <a:spLocks noChangeArrowheads="1"/>
          </p:cNvSpPr>
          <p:nvPr/>
        </p:nvSpPr>
        <p:spPr bwMode="auto">
          <a:xfrm>
            <a:off x="1191006" y="878422"/>
            <a:ext cx="4474549" cy="316340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>
            <a:lvl1pPr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 defTabSz="393828" eaLnBrk="1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</a:pPr>
            <a:endParaRPr lang="cs-CZ" altLang="cs-CZ" smtClean="0">
              <a:solidFill>
                <a:prstClr val="white"/>
              </a:solidFill>
            </a:endParaRPr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body"/>
          </p:nvPr>
        </p:nvSpPr>
        <p:spPr>
          <a:xfrm>
            <a:off x="1061393" y="4350019"/>
            <a:ext cx="4738097" cy="351232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763070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B2A4F-7EC7-42DD-A890-6819CAD83D9D}" type="datetimeFigureOut">
              <a:rPr lang="cs-CZ" smtClean="0"/>
              <a:t>30. 10. 2019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208700C-C725-4561-A6D7-A815A25634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B2A4F-7EC7-42DD-A890-6819CAD83D9D}" type="datetimeFigureOut">
              <a:rPr lang="cs-CZ" smtClean="0"/>
              <a:t>30. 10. 2019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8700C-C725-4561-A6D7-A815A25634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B2A4F-7EC7-42DD-A890-6819CAD83D9D}" type="datetimeFigureOut">
              <a:rPr lang="cs-CZ" smtClean="0"/>
              <a:t>30. 10. 2019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8700C-C725-4561-A6D7-A815A25634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111F35-9870-416C-B281-30EE35816DD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078689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440" y="2129984"/>
            <a:ext cx="7773120" cy="1470394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2321" y="3885528"/>
            <a:ext cx="6400800" cy="1752664"/>
          </a:xfrm>
        </p:spPr>
        <p:txBody>
          <a:bodyPr/>
          <a:lstStyle>
            <a:lvl1pPr marL="0" indent="0" algn="ctr">
              <a:buNone/>
              <a:defRPr/>
            </a:lvl1pPr>
            <a:lvl2pPr marL="414726" indent="0" algn="ctr">
              <a:buNone/>
              <a:defRPr/>
            </a:lvl2pPr>
            <a:lvl3pPr marL="829452" indent="0" algn="ctr">
              <a:buNone/>
              <a:defRPr/>
            </a:lvl3pPr>
            <a:lvl4pPr marL="1244178" indent="0" algn="ctr">
              <a:buNone/>
              <a:defRPr/>
            </a:lvl4pPr>
            <a:lvl5pPr marL="1658904" indent="0" algn="ctr">
              <a:buNone/>
              <a:defRPr/>
            </a:lvl5pPr>
            <a:lvl6pPr marL="2073631" indent="0" algn="ctr">
              <a:buNone/>
              <a:defRPr/>
            </a:lvl6pPr>
            <a:lvl7pPr marL="2488357" indent="0" algn="ctr">
              <a:buNone/>
              <a:defRPr/>
            </a:lvl7pPr>
            <a:lvl8pPr marL="2903083" indent="0" algn="ctr">
              <a:buNone/>
              <a:defRPr/>
            </a:lvl8pPr>
            <a:lvl9pPr marL="3317809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7542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44164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880" y="4406863"/>
            <a:ext cx="7771680" cy="1362383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880" y="2906225"/>
            <a:ext cx="7771680" cy="1500638"/>
          </a:xfrm>
        </p:spPr>
        <p:txBody>
          <a:bodyPr anchor="b"/>
          <a:lstStyle>
            <a:lvl1pPr marL="0" indent="0">
              <a:buNone/>
              <a:defRPr sz="1800"/>
            </a:lvl1pPr>
            <a:lvl2pPr marL="414726" indent="0">
              <a:buNone/>
              <a:defRPr sz="1600"/>
            </a:lvl2pPr>
            <a:lvl3pPr marL="829452" indent="0">
              <a:buNone/>
              <a:defRPr sz="1500"/>
            </a:lvl3pPr>
            <a:lvl4pPr marL="1244178" indent="0">
              <a:buNone/>
              <a:defRPr sz="1300"/>
            </a:lvl4pPr>
            <a:lvl5pPr marL="1658904" indent="0">
              <a:buNone/>
              <a:defRPr sz="1300"/>
            </a:lvl5pPr>
            <a:lvl6pPr marL="2073631" indent="0">
              <a:buNone/>
              <a:defRPr sz="1300"/>
            </a:lvl6pPr>
            <a:lvl7pPr marL="2488357" indent="0">
              <a:buNone/>
              <a:defRPr sz="1300"/>
            </a:lvl7pPr>
            <a:lvl8pPr marL="2903083" indent="0">
              <a:buNone/>
              <a:defRPr sz="1300"/>
            </a:lvl8pPr>
            <a:lvl9pPr marL="3317809" indent="0">
              <a:buNone/>
              <a:defRPr sz="13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7493839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72481" y="1906761"/>
            <a:ext cx="3833280" cy="4317573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4001" y="1906761"/>
            <a:ext cx="3833280" cy="4317573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57659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921" y="275070"/>
            <a:ext cx="8229600" cy="1142039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920" y="1535201"/>
            <a:ext cx="403920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726" indent="0">
              <a:buNone/>
              <a:defRPr sz="1800" b="1"/>
            </a:lvl2pPr>
            <a:lvl3pPr marL="829452" indent="0">
              <a:buNone/>
              <a:defRPr sz="1600" b="1"/>
            </a:lvl3pPr>
            <a:lvl4pPr marL="1244178" indent="0">
              <a:buNone/>
              <a:defRPr sz="1500" b="1"/>
            </a:lvl4pPr>
            <a:lvl5pPr marL="1658904" indent="0">
              <a:buNone/>
              <a:defRPr sz="1500" b="1"/>
            </a:lvl5pPr>
            <a:lvl6pPr marL="2073631" indent="0">
              <a:buNone/>
              <a:defRPr sz="1500" b="1"/>
            </a:lvl6pPr>
            <a:lvl7pPr marL="2488357" indent="0">
              <a:buNone/>
              <a:defRPr sz="1500" b="1"/>
            </a:lvl7pPr>
            <a:lvl8pPr marL="2903083" indent="0">
              <a:buNone/>
              <a:defRPr sz="1500" b="1"/>
            </a:lvl8pPr>
            <a:lvl9pPr marL="3317809" indent="0">
              <a:buNone/>
              <a:defRPr sz="15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920" y="2174628"/>
            <a:ext cx="403920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441" y="1535201"/>
            <a:ext cx="404208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726" indent="0">
              <a:buNone/>
              <a:defRPr sz="1800" b="1"/>
            </a:lvl2pPr>
            <a:lvl3pPr marL="829452" indent="0">
              <a:buNone/>
              <a:defRPr sz="1600" b="1"/>
            </a:lvl3pPr>
            <a:lvl4pPr marL="1244178" indent="0">
              <a:buNone/>
              <a:defRPr sz="1500" b="1"/>
            </a:lvl4pPr>
            <a:lvl5pPr marL="1658904" indent="0">
              <a:buNone/>
              <a:defRPr sz="1500" b="1"/>
            </a:lvl5pPr>
            <a:lvl6pPr marL="2073631" indent="0">
              <a:buNone/>
              <a:defRPr sz="1500" b="1"/>
            </a:lvl6pPr>
            <a:lvl7pPr marL="2488357" indent="0">
              <a:buNone/>
              <a:defRPr sz="1500" b="1"/>
            </a:lvl7pPr>
            <a:lvl8pPr marL="2903083" indent="0">
              <a:buNone/>
              <a:defRPr sz="1500" b="1"/>
            </a:lvl8pPr>
            <a:lvl9pPr marL="3317809" indent="0">
              <a:buNone/>
              <a:defRPr sz="15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441" y="2174628"/>
            <a:ext cx="404208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98041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7823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3915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B2A4F-7EC7-42DD-A890-6819CAD83D9D}" type="datetimeFigureOut">
              <a:rPr lang="cs-CZ" smtClean="0"/>
              <a:t>30. 10. 2019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208700C-C725-4561-A6D7-A815A25634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3008160" cy="1160762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521" y="273629"/>
            <a:ext cx="5112000" cy="585277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920" y="1434391"/>
            <a:ext cx="3008160" cy="4692013"/>
          </a:xfrm>
        </p:spPr>
        <p:txBody>
          <a:bodyPr/>
          <a:lstStyle>
            <a:lvl1pPr marL="0" indent="0">
              <a:buNone/>
              <a:defRPr sz="1300"/>
            </a:lvl1pPr>
            <a:lvl2pPr marL="414726" indent="0">
              <a:buNone/>
              <a:defRPr sz="1100"/>
            </a:lvl2pPr>
            <a:lvl3pPr marL="829452" indent="0">
              <a:buNone/>
              <a:defRPr sz="900"/>
            </a:lvl3pPr>
            <a:lvl4pPr marL="1244178" indent="0">
              <a:buNone/>
              <a:defRPr sz="800"/>
            </a:lvl4pPr>
            <a:lvl5pPr marL="1658904" indent="0">
              <a:buNone/>
              <a:defRPr sz="800"/>
            </a:lvl5pPr>
            <a:lvl6pPr marL="2073631" indent="0">
              <a:buNone/>
              <a:defRPr sz="800"/>
            </a:lvl6pPr>
            <a:lvl7pPr marL="2488357" indent="0">
              <a:buNone/>
              <a:defRPr sz="800"/>
            </a:lvl7pPr>
            <a:lvl8pPr marL="2903083" indent="0">
              <a:buNone/>
              <a:defRPr sz="800"/>
            </a:lvl8pPr>
            <a:lvl9pPr marL="3317809" indent="0">
              <a:buNone/>
              <a:defRPr sz="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4717854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801" y="4800025"/>
            <a:ext cx="5486400" cy="56742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801" y="612065"/>
            <a:ext cx="5486400" cy="4115952"/>
          </a:xfrm>
        </p:spPr>
        <p:txBody>
          <a:bodyPr/>
          <a:lstStyle>
            <a:lvl1pPr marL="0" indent="0">
              <a:buNone/>
              <a:defRPr sz="2900"/>
            </a:lvl1pPr>
            <a:lvl2pPr marL="414726" indent="0">
              <a:buNone/>
              <a:defRPr sz="2500"/>
            </a:lvl2pPr>
            <a:lvl3pPr marL="829452" indent="0">
              <a:buNone/>
              <a:defRPr sz="2200"/>
            </a:lvl3pPr>
            <a:lvl4pPr marL="1244178" indent="0">
              <a:buNone/>
              <a:defRPr sz="1800"/>
            </a:lvl4pPr>
            <a:lvl5pPr marL="1658904" indent="0">
              <a:buNone/>
              <a:defRPr sz="1800"/>
            </a:lvl5pPr>
            <a:lvl6pPr marL="2073631" indent="0">
              <a:buNone/>
              <a:defRPr sz="1800"/>
            </a:lvl6pPr>
            <a:lvl7pPr marL="2488357" indent="0">
              <a:buNone/>
              <a:defRPr sz="1800"/>
            </a:lvl7pPr>
            <a:lvl8pPr marL="2903083" indent="0">
              <a:buNone/>
              <a:defRPr sz="1800"/>
            </a:lvl8pPr>
            <a:lvl9pPr marL="3317809" indent="0">
              <a:buNone/>
              <a:defRPr sz="18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801" y="5367444"/>
            <a:ext cx="5486400" cy="805044"/>
          </a:xfrm>
        </p:spPr>
        <p:txBody>
          <a:bodyPr/>
          <a:lstStyle>
            <a:lvl1pPr marL="0" indent="0">
              <a:buNone/>
              <a:defRPr sz="1300"/>
            </a:lvl1pPr>
            <a:lvl2pPr marL="414726" indent="0">
              <a:buNone/>
              <a:defRPr sz="1100"/>
            </a:lvl2pPr>
            <a:lvl3pPr marL="829452" indent="0">
              <a:buNone/>
              <a:defRPr sz="900"/>
            </a:lvl3pPr>
            <a:lvl4pPr marL="1244178" indent="0">
              <a:buNone/>
              <a:defRPr sz="800"/>
            </a:lvl4pPr>
            <a:lvl5pPr marL="1658904" indent="0">
              <a:buNone/>
              <a:defRPr sz="800"/>
            </a:lvl5pPr>
            <a:lvl6pPr marL="2073631" indent="0">
              <a:buNone/>
              <a:defRPr sz="800"/>
            </a:lvl6pPr>
            <a:lvl7pPr marL="2488357" indent="0">
              <a:buNone/>
              <a:defRPr sz="800"/>
            </a:lvl7pPr>
            <a:lvl8pPr marL="2903083" indent="0">
              <a:buNone/>
              <a:defRPr sz="800"/>
            </a:lvl8pPr>
            <a:lvl9pPr marL="3317809" indent="0">
              <a:buNone/>
              <a:defRPr sz="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1839219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6971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26081" y="504053"/>
            <a:ext cx="1951200" cy="5720281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72481" y="504053"/>
            <a:ext cx="5715360" cy="5720281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617594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Nadpis, klipart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2480" y="504053"/>
            <a:ext cx="7804800" cy="114348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klipart 2"/>
          <p:cNvSpPr>
            <a:spLocks noGrp="1"/>
          </p:cNvSpPr>
          <p:nvPr>
            <p:ph type="clipArt" sz="half" idx="1"/>
          </p:nvPr>
        </p:nvSpPr>
        <p:spPr>
          <a:xfrm>
            <a:off x="672481" y="1906761"/>
            <a:ext cx="3833280" cy="4317573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644001" y="1906761"/>
            <a:ext cx="3833280" cy="431757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125157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2480" y="504053"/>
            <a:ext cx="7804800" cy="114348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72481" y="1906761"/>
            <a:ext cx="3833280" cy="431757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4644001" y="1906761"/>
            <a:ext cx="3833280" cy="4317573"/>
          </a:xfrm>
        </p:spPr>
        <p:txBody>
          <a:bodyPr/>
          <a:lstStyle/>
          <a:p>
            <a:pPr lvl="0"/>
            <a:endParaRPr lang="cs-CZ" noProof="0" smtClean="0"/>
          </a:p>
        </p:txBody>
      </p:sp>
    </p:spTree>
    <p:extLst>
      <p:ext uri="{BB962C8B-B14F-4D97-AF65-F5344CB8AC3E}">
        <p14:creationId xmlns:p14="http://schemas.microsoft.com/office/powerpoint/2010/main" val="2995805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B2A4F-7EC7-42DD-A890-6819CAD83D9D}" type="datetimeFigureOut">
              <a:rPr lang="cs-CZ" smtClean="0"/>
              <a:t>30. 10. 2019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8700C-C725-4561-A6D7-A815A256349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B2A4F-7EC7-42DD-A890-6819CAD83D9D}" type="datetimeFigureOut">
              <a:rPr lang="cs-CZ" smtClean="0"/>
              <a:t>30. 10. 2019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8700C-C725-4561-A6D7-A815A25634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B2A4F-7EC7-42DD-A890-6819CAD83D9D}" type="datetimeFigureOut">
              <a:rPr lang="cs-CZ" smtClean="0"/>
              <a:t>30. 10. 2019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2208700C-C725-4561-A6D7-A815A2563499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B2A4F-7EC7-42DD-A890-6819CAD83D9D}" type="datetimeFigureOut">
              <a:rPr lang="cs-CZ" smtClean="0"/>
              <a:t>30. 10. 2019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8700C-C725-4561-A6D7-A815A25634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B2A4F-7EC7-42DD-A890-6819CAD83D9D}" type="datetimeFigureOut">
              <a:rPr lang="cs-CZ" smtClean="0"/>
              <a:t>30. 10. 2019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8700C-C725-4561-A6D7-A815A25634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B2A4F-7EC7-42DD-A890-6819CAD83D9D}" type="datetimeFigureOut">
              <a:rPr lang="cs-CZ" smtClean="0"/>
              <a:t>30. 10. 2019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8700C-C725-4561-A6D7-A815A25634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B2A4F-7EC7-42DD-A890-6819CAD83D9D}" type="datetimeFigureOut">
              <a:rPr lang="cs-CZ" smtClean="0"/>
              <a:t>30. 10. 2019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8700C-C725-4561-A6D7-A815A2563499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1DB2A4F-7EC7-42DD-A890-6819CAD83D9D}" type="datetimeFigureOut">
              <a:rPr lang="cs-CZ" smtClean="0"/>
              <a:t>30. 10. 2019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208700C-C725-4561-A6D7-A815A2563499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81" r:id="rId12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ABE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AutoShape 1"/>
          <p:cNvSpPr>
            <a:spLocks noChangeArrowheads="1"/>
          </p:cNvSpPr>
          <p:nvPr/>
        </p:nvSpPr>
        <p:spPr bwMode="auto">
          <a:xfrm>
            <a:off x="367200" y="1718101"/>
            <a:ext cx="8776800" cy="5141340"/>
          </a:xfrm>
          <a:prstGeom prst="roundRect">
            <a:avLst>
              <a:gd name="adj" fmla="val 28"/>
            </a:avLst>
          </a:prstGeom>
          <a:solidFill>
            <a:srgbClr val="DDDDDD"/>
          </a:solidFill>
          <a:ln w="9360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defTabSz="407526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cs-CZ">
              <a:solidFill>
                <a:srgbClr val="FFFFFF"/>
              </a:solidFill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72480" y="504053"/>
            <a:ext cx="7804800" cy="1143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Click to edit the title text format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2480" y="1906761"/>
            <a:ext cx="7804800" cy="4317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Click to edit the outline text format</a:t>
            </a:r>
          </a:p>
          <a:p>
            <a:pPr lvl="1"/>
            <a:r>
              <a:rPr lang="en-GB" altLang="cs-CZ" smtClean="0"/>
              <a:t>Second Outline Level</a:t>
            </a:r>
          </a:p>
          <a:p>
            <a:pPr lvl="2"/>
            <a:r>
              <a:rPr lang="en-GB" altLang="cs-CZ" smtClean="0"/>
              <a:t>Third Outline Level</a:t>
            </a:r>
          </a:p>
          <a:p>
            <a:pPr lvl="3"/>
            <a:r>
              <a:rPr lang="en-GB" altLang="cs-CZ" smtClean="0"/>
              <a:t>Fourth Outline Level</a:t>
            </a:r>
          </a:p>
          <a:p>
            <a:pPr lvl="4"/>
            <a:r>
              <a:rPr lang="en-GB" altLang="cs-CZ" smtClean="0"/>
              <a:t>Fifth Outline Level</a:t>
            </a:r>
          </a:p>
          <a:p>
            <a:pPr lvl="4"/>
            <a:r>
              <a:rPr lang="en-GB" altLang="cs-CZ" smtClean="0"/>
              <a:t>Sixth Outline Level</a:t>
            </a:r>
          </a:p>
          <a:p>
            <a:pPr lvl="4"/>
            <a:r>
              <a:rPr lang="en-GB" altLang="cs-CZ" smtClean="0"/>
              <a:t>Seventh Outline Level</a:t>
            </a:r>
          </a:p>
          <a:p>
            <a:pPr lvl="4"/>
            <a:r>
              <a:rPr lang="en-GB" altLang="cs-CZ" smtClean="0"/>
              <a:t>Eighth Outline Level</a:t>
            </a:r>
          </a:p>
          <a:p>
            <a:pPr lvl="4"/>
            <a:r>
              <a:rPr lang="en-GB" altLang="cs-CZ" smtClean="0"/>
              <a:t>Ninth Outline Level</a:t>
            </a:r>
          </a:p>
        </p:txBody>
      </p:sp>
      <p:sp>
        <p:nvSpPr>
          <p:cNvPr id="2" name="AutoShape 4"/>
          <p:cNvSpPr>
            <a:spLocks noChangeArrowheads="1"/>
          </p:cNvSpPr>
          <p:nvPr/>
        </p:nvSpPr>
        <p:spPr bwMode="auto">
          <a:xfrm>
            <a:off x="1" y="0"/>
            <a:ext cx="165600" cy="833848"/>
          </a:xfrm>
          <a:prstGeom prst="roundRect">
            <a:avLst>
              <a:gd name="adj" fmla="val 875"/>
            </a:avLst>
          </a:prstGeom>
          <a:solidFill>
            <a:srgbClr val="125C8D"/>
          </a:solidFill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defTabSz="407526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cs-CZ">
              <a:solidFill>
                <a:srgbClr val="FFFFFF"/>
              </a:solidFill>
            </a:endParaRPr>
          </a:p>
        </p:txBody>
      </p:sp>
      <p:sp>
        <p:nvSpPr>
          <p:cNvPr id="1029" name="AutoShape 5"/>
          <p:cNvSpPr>
            <a:spLocks noChangeArrowheads="1"/>
          </p:cNvSpPr>
          <p:nvPr/>
        </p:nvSpPr>
        <p:spPr bwMode="auto">
          <a:xfrm>
            <a:off x="1" y="2160227"/>
            <a:ext cx="165600" cy="833848"/>
          </a:xfrm>
          <a:prstGeom prst="roundRect">
            <a:avLst>
              <a:gd name="adj" fmla="val 875"/>
            </a:avLst>
          </a:prstGeom>
          <a:solidFill>
            <a:srgbClr val="125C8D"/>
          </a:solidFill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defTabSz="407526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cs-CZ">
              <a:solidFill>
                <a:srgbClr val="FFFFFF"/>
              </a:solidFill>
            </a:endParaRPr>
          </a:p>
        </p:txBody>
      </p:sp>
      <p:sp>
        <p:nvSpPr>
          <p:cNvPr id="1030" name="AutoShape 6"/>
          <p:cNvSpPr>
            <a:spLocks noChangeArrowheads="1"/>
          </p:cNvSpPr>
          <p:nvPr/>
        </p:nvSpPr>
        <p:spPr bwMode="auto">
          <a:xfrm>
            <a:off x="1" y="1059952"/>
            <a:ext cx="165600" cy="833848"/>
          </a:xfrm>
          <a:prstGeom prst="roundRect">
            <a:avLst>
              <a:gd name="adj" fmla="val 875"/>
            </a:avLst>
          </a:prstGeom>
          <a:solidFill>
            <a:srgbClr val="125C8D"/>
          </a:solidFill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defTabSz="407526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4931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  <p:sldLayoutId id="2147483696" r:id="rId13"/>
  </p:sldLayoutIdLst>
  <p:txStyles>
    <p:titleStyle>
      <a:lvl1pPr algn="ctr" defTabSz="407526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000" b="1">
          <a:solidFill>
            <a:srgbClr val="333333"/>
          </a:solidFill>
          <a:latin typeface="+mj-lt"/>
          <a:ea typeface="Lucida Sans Unicode" charset="0"/>
          <a:cs typeface="+mj-cs"/>
        </a:defRPr>
      </a:lvl1pPr>
      <a:lvl2pPr algn="ctr" defTabSz="407526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000" b="1">
          <a:solidFill>
            <a:srgbClr val="333333"/>
          </a:solidFill>
          <a:latin typeface="Arial" charset="0"/>
          <a:ea typeface="Lucida Sans Unicode" charset="0"/>
          <a:cs typeface="Lucida Sans Unicode" charset="0"/>
        </a:defRPr>
      </a:lvl2pPr>
      <a:lvl3pPr algn="ctr" defTabSz="407526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000" b="1">
          <a:solidFill>
            <a:srgbClr val="333333"/>
          </a:solidFill>
          <a:latin typeface="Arial" charset="0"/>
          <a:ea typeface="Lucida Sans Unicode" charset="0"/>
          <a:cs typeface="Lucida Sans Unicode" charset="0"/>
        </a:defRPr>
      </a:lvl3pPr>
      <a:lvl4pPr algn="ctr" defTabSz="407526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000" b="1">
          <a:solidFill>
            <a:srgbClr val="333333"/>
          </a:solidFill>
          <a:latin typeface="Arial" charset="0"/>
          <a:ea typeface="Lucida Sans Unicode" charset="0"/>
          <a:cs typeface="Lucida Sans Unicode" charset="0"/>
        </a:defRPr>
      </a:lvl4pPr>
      <a:lvl5pPr algn="ctr" defTabSz="407526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000" b="1">
          <a:solidFill>
            <a:srgbClr val="333333"/>
          </a:solidFill>
          <a:latin typeface="Arial" charset="0"/>
          <a:ea typeface="Lucida Sans Unicode" charset="0"/>
          <a:cs typeface="Lucida Sans Unicode" charset="0"/>
        </a:defRPr>
      </a:lvl5pPr>
      <a:lvl6pPr marL="414726" algn="ctr" defTabSz="407526" rtl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000" b="1">
          <a:solidFill>
            <a:srgbClr val="333333"/>
          </a:solidFill>
          <a:latin typeface="Arial" charset="0"/>
          <a:cs typeface="Lucida Sans Unicode" charset="0"/>
        </a:defRPr>
      </a:lvl6pPr>
      <a:lvl7pPr marL="829452" algn="ctr" defTabSz="407526" rtl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000" b="1">
          <a:solidFill>
            <a:srgbClr val="333333"/>
          </a:solidFill>
          <a:latin typeface="Arial" charset="0"/>
          <a:cs typeface="Lucida Sans Unicode" charset="0"/>
        </a:defRPr>
      </a:lvl7pPr>
      <a:lvl8pPr marL="1244178" algn="ctr" defTabSz="407526" rtl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000" b="1">
          <a:solidFill>
            <a:srgbClr val="333333"/>
          </a:solidFill>
          <a:latin typeface="Arial" charset="0"/>
          <a:cs typeface="Lucida Sans Unicode" charset="0"/>
        </a:defRPr>
      </a:lvl8pPr>
      <a:lvl9pPr marL="1658904" algn="ctr" defTabSz="407526" rtl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000" b="1">
          <a:solidFill>
            <a:srgbClr val="333333"/>
          </a:solidFill>
          <a:latin typeface="Arial" charset="0"/>
          <a:cs typeface="Lucida Sans Unicode" charset="0"/>
        </a:defRPr>
      </a:lvl9pPr>
    </p:titleStyle>
    <p:bodyStyle>
      <a:lvl1pPr marL="388806" indent="-293764" algn="l" defTabSz="407526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E594D"/>
        </a:buClr>
        <a:buSzPct val="45000"/>
        <a:buFont typeface="Wingdings" charset="2"/>
        <a:buChar char=""/>
        <a:defRPr sz="2900">
          <a:solidFill>
            <a:srgbClr val="000000"/>
          </a:solidFill>
          <a:latin typeface="+mn-lt"/>
          <a:ea typeface="Lucida Sans Unicode" charset="0"/>
          <a:cs typeface="+mn-cs"/>
        </a:defRPr>
      </a:lvl1pPr>
      <a:lvl2pPr marL="780492" indent="-259204" algn="l" defTabSz="407526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75000"/>
        <a:buFont typeface="Symbol" charset="2"/>
        <a:buChar char=""/>
        <a:defRPr sz="2500">
          <a:solidFill>
            <a:srgbClr val="000000"/>
          </a:solidFill>
          <a:latin typeface="+mn-lt"/>
          <a:ea typeface="Lucida Sans Unicode" charset="0"/>
          <a:cs typeface="+mn-cs"/>
        </a:defRPr>
      </a:lvl2pPr>
      <a:lvl3pPr marL="1172177" indent="-194403" algn="l" defTabSz="407526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buChar char=""/>
        <a:defRPr sz="2200">
          <a:solidFill>
            <a:srgbClr val="000000"/>
          </a:solidFill>
          <a:latin typeface="+mn-lt"/>
          <a:ea typeface="Lucida Sans Unicode" charset="0"/>
          <a:cs typeface="+mn-cs"/>
        </a:defRPr>
      </a:lvl3pPr>
      <a:lvl4pPr marL="1563863" indent="-192963" algn="l" defTabSz="407526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75000"/>
        <a:buFont typeface="Symbol" charset="2"/>
        <a:buChar char=""/>
        <a:defRPr sz="1800">
          <a:solidFill>
            <a:srgbClr val="000000"/>
          </a:solidFill>
          <a:latin typeface="+mn-lt"/>
          <a:ea typeface="Lucida Sans Unicode" charset="0"/>
          <a:cs typeface="+mn-cs"/>
        </a:defRPr>
      </a:lvl4pPr>
      <a:lvl5pPr marL="1955549" indent="-194403" algn="l" defTabSz="407526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buChar char=""/>
        <a:defRPr sz="1800">
          <a:solidFill>
            <a:srgbClr val="000000"/>
          </a:solidFill>
          <a:latin typeface="+mn-lt"/>
          <a:ea typeface="Lucida Sans Unicode" charset="0"/>
          <a:cs typeface="+mn-cs"/>
        </a:defRPr>
      </a:lvl5pPr>
      <a:lvl6pPr marL="2370275" indent="-194403" algn="l" defTabSz="407526" rtl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buChar char=""/>
        <a:defRPr sz="1800">
          <a:solidFill>
            <a:srgbClr val="000000"/>
          </a:solidFill>
          <a:latin typeface="+mn-lt"/>
          <a:cs typeface="+mn-cs"/>
        </a:defRPr>
      </a:lvl6pPr>
      <a:lvl7pPr marL="2785001" indent="-194403" algn="l" defTabSz="407526" rtl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buChar char=""/>
        <a:defRPr sz="1800">
          <a:solidFill>
            <a:srgbClr val="000000"/>
          </a:solidFill>
          <a:latin typeface="+mn-lt"/>
          <a:cs typeface="+mn-cs"/>
        </a:defRPr>
      </a:lvl7pPr>
      <a:lvl8pPr marL="3199727" indent="-194403" algn="l" defTabSz="407526" rtl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buChar char=""/>
        <a:defRPr sz="1800">
          <a:solidFill>
            <a:srgbClr val="000000"/>
          </a:solidFill>
          <a:latin typeface="+mn-lt"/>
          <a:cs typeface="+mn-cs"/>
        </a:defRPr>
      </a:lvl8pPr>
      <a:lvl9pPr marL="3614453" indent="-194403" algn="l" defTabSz="407526" rtl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buChar char=""/>
        <a:defRPr sz="18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4726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9452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44178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8904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73631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88357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03083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17809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skatelevize.cz/ivysilani/1148499747-sama-doma/212562220600020/obsah/188790-priusnice-spalnicky-zardenky-mudr-jirina-hobstova-csc-dotazy-2-cast" TargetMode="External"/><Relationship Id="rId2" Type="http://schemas.openxmlformats.org/officeDocument/2006/relationships/hyperlink" Target="http://www.ceskatelevize.cz/ivysilani/1148499747-sama-doma/212562220600020/obsah/188784-priusnice-spalnicky-zardenky-mudr-jirina-hobstova-csc-dotazy-1-cast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tvmedicina.cz/kategorie/pediatrie/735-nestovice-a-spala-jsou-typicke-detske-nemoci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iusnice.cz/" TargetMode="External"/><Relationship Id="rId2" Type="http://schemas.openxmlformats.org/officeDocument/2006/relationships/hyperlink" Target="https://www.youtube.com/watch?v=grrFeiY5Yoo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ockovacicentrum.cz/cz/zardenky" TargetMode="External"/><Relationship Id="rId5" Type="http://schemas.openxmlformats.org/officeDocument/2006/relationships/hyperlink" Target="https://www.ockovacicentrum.cz/cz/spalnicky" TargetMode="External"/><Relationship Id="rId4" Type="http://schemas.openxmlformats.org/officeDocument/2006/relationships/hyperlink" Target="http://spala.cz/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T5da7RSNTw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85IVBfzhtuY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Relationship Id="rId5" Type="http://schemas.openxmlformats.org/officeDocument/2006/relationships/hyperlink" Target="https://www.youtube.com/watch?v=U0QYhdhRUBU" TargetMode="External"/><Relationship Id="rId4" Type="http://schemas.openxmlformats.org/officeDocument/2006/relationships/hyperlink" Target="https://www.youtube.com/watch?v=q4s0ONMcNfs" TargetMode="Externa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PTPn98DRhII" TargetMode="External"/><Relationship Id="rId3" Type="http://schemas.openxmlformats.org/officeDocument/2006/relationships/hyperlink" Target="https://www.youtube.com/watch?v=R50cUOq7t1w" TargetMode="External"/><Relationship Id="rId7" Type="http://schemas.openxmlformats.org/officeDocument/2006/relationships/hyperlink" Target="https://www.youtube.com/watch?v=eZdWgkJQn60" TargetMode="External"/><Relationship Id="rId2" Type="http://schemas.openxmlformats.org/officeDocument/2006/relationships/hyperlink" Target="https://www.youtube.com/watch?v=NbfxJpC6_Fs" TargetMode="External"/><Relationship Id="rId1" Type="http://schemas.openxmlformats.org/officeDocument/2006/relationships/slideLayout" Target="../slideLayouts/slideLayout14.xml"/><Relationship Id="rId6" Type="http://schemas.openxmlformats.org/officeDocument/2006/relationships/hyperlink" Target="https://www.youtube.com/watch?v=rD2EHdZ-ZMg" TargetMode="External"/><Relationship Id="rId5" Type="http://schemas.openxmlformats.org/officeDocument/2006/relationships/hyperlink" Target="http://www.borelioza.cz/" TargetMode="External"/><Relationship Id="rId10" Type="http://schemas.openxmlformats.org/officeDocument/2006/relationships/hyperlink" Target="https://www.youtube.com/watch?v=vF6lBnNoek0" TargetMode="External"/><Relationship Id="rId4" Type="http://schemas.openxmlformats.org/officeDocument/2006/relationships/hyperlink" Target="https://www.youtube.com/watch?v=iWCAA6YSLk4" TargetMode="External"/><Relationship Id="rId9" Type="http://schemas.openxmlformats.org/officeDocument/2006/relationships/hyperlink" Target="https://www.youtube.com/watch?v=4K0S9gvdLI0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 bwMode="auto">
          <a:xfrm>
            <a:off x="2286000" y="3124200"/>
            <a:ext cx="6172200" cy="1893888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cs-CZ" altLang="cs-CZ" i="1" cap="none" dirty="0" smtClean="0">
                <a:latin typeface="Arial" charset="0"/>
              </a:rPr>
              <a:t>Biologie člověka a základy zdravovědy 1 a 2</a:t>
            </a:r>
            <a:endParaRPr lang="cs-CZ" altLang="cs-CZ" i="1" cap="none" dirty="0" smtClean="0"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2286000" y="5003800"/>
            <a:ext cx="6172200" cy="1371600"/>
          </a:xfrm>
        </p:spPr>
        <p:txBody>
          <a:bodyPr/>
          <a:lstStyle/>
          <a:p>
            <a:pPr eaLnBrk="1" hangingPunct="1"/>
            <a:r>
              <a:rPr lang="cs-CZ" altLang="cs-CZ" dirty="0" smtClean="0">
                <a:latin typeface="Arial" charset="0"/>
              </a:rPr>
              <a:t>Přednáška 4</a:t>
            </a:r>
          </a:p>
        </p:txBody>
      </p:sp>
    </p:spTree>
    <p:extLst>
      <p:ext uri="{BB962C8B-B14F-4D97-AF65-F5344CB8AC3E}">
        <p14:creationId xmlns:p14="http://schemas.microsoft.com/office/powerpoint/2010/main" val="1314969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Nadpis 1"/>
          <p:cNvSpPr>
            <a:spLocks noGrp="1"/>
          </p:cNvSpPr>
          <p:nvPr>
            <p:ph type="title"/>
          </p:nvPr>
        </p:nvSpPr>
        <p:spPr>
          <a:xfrm>
            <a:off x="714375" y="357188"/>
            <a:ext cx="7772400" cy="676275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3200" b="1" dirty="0" smtClean="0"/>
              <a:t>Výživa batolete</a:t>
            </a:r>
          </a:p>
        </p:txBody>
      </p:sp>
      <p:sp>
        <p:nvSpPr>
          <p:cNvPr id="67587" name="Zástupný symbol pro obsah 2"/>
          <p:cNvSpPr>
            <a:spLocks noGrp="1"/>
          </p:cNvSpPr>
          <p:nvPr>
            <p:ph idx="1"/>
          </p:nvPr>
        </p:nvSpPr>
        <p:spPr>
          <a:xfrm>
            <a:off x="685800" y="1071563"/>
            <a:ext cx="3671888" cy="5286375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buFontTx/>
              <a:buNone/>
            </a:pPr>
            <a:r>
              <a:rPr lang="cs-CZ" altLang="cs-CZ" dirty="0" smtClean="0"/>
              <a:t> </a:t>
            </a:r>
            <a:r>
              <a:rPr lang="cs-CZ" altLang="cs-CZ" b="1" dirty="0" smtClean="0"/>
              <a:t>Po 1. roce života </a:t>
            </a:r>
            <a:r>
              <a:rPr lang="cs-CZ" altLang="cs-CZ" dirty="0" smtClean="0"/>
              <a:t>obohacujeme stravu obilovinami již s lepkem – žito, oves, ječmen, pšenice, ječné kroupy, ovesné vločky, těstoviny z celozrnných obilovin, polévku (méně slanou).</a:t>
            </a:r>
          </a:p>
          <a:p>
            <a:pPr eaLnBrk="1" hangingPunct="1">
              <a:buFontTx/>
              <a:buNone/>
            </a:pPr>
            <a:r>
              <a:rPr lang="cs-CZ" altLang="cs-CZ" b="1" dirty="0" smtClean="0"/>
              <a:t>V 18. měsíci </a:t>
            </a:r>
            <a:r>
              <a:rPr lang="cs-CZ" altLang="cs-CZ" dirty="0" smtClean="0"/>
              <a:t>můžeme nabídnout rybu, nejdříve sladkovodní později mořskou a také maso (raději bio).</a:t>
            </a:r>
          </a:p>
          <a:p>
            <a:pPr eaLnBrk="1" hangingPunct="1">
              <a:buFontTx/>
              <a:buNone/>
            </a:pPr>
            <a:endParaRPr lang="cs-CZ" altLang="cs-CZ" dirty="0" smtClean="0"/>
          </a:p>
          <a:p>
            <a:pPr eaLnBrk="1" hangingPunct="1">
              <a:buFontTx/>
              <a:buNone/>
            </a:pPr>
            <a:endParaRPr lang="cs-CZ" altLang="cs-CZ" dirty="0" smtClean="0"/>
          </a:p>
          <a:p>
            <a:pPr eaLnBrk="1" hangingPunct="1">
              <a:buFontTx/>
              <a:buNone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4194953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3200" b="1" u="sng" dirty="0" smtClean="0"/>
              <a:t>Nechutenství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1371600"/>
            <a:ext cx="8964488" cy="54864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dirty="0" smtClean="0"/>
              <a:t>Starší kojenec, batole a předškolní a školní děti by měli jíst 5x denně velmi pestrou stravu s dostatkem zeleniny.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dirty="0" smtClean="0"/>
              <a:t>Děti často pijí značně přeslazené nápoje a stejně přeslazené čaje. Tyto nápoje plné tzv. prázdných kalorií děti zasytí a pak není divu, že dítě nechce obědvat či večeřet.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dirty="0" smtClean="0"/>
              <a:t>Jídlo musí být chutné a musí vábit i zrak.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dirty="0" smtClean="0"/>
              <a:t>Nejdůležitější je zásada, že na talíři má být vždy jen tolik jídla, kolik je dítě schopno sníst.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dirty="0" smtClean="0"/>
              <a:t>Stále v myslích našich maminek přetrvává snaha hodnotit zdravý vývoj dítěte podle váhové křivky. Je to nesmysl!! Podstatně významnějším měřítkem prospívání dítěte je jeho růst! </a:t>
            </a:r>
          </a:p>
        </p:txBody>
      </p:sp>
    </p:spTree>
    <p:extLst>
      <p:ext uri="{BB962C8B-B14F-4D97-AF65-F5344CB8AC3E}">
        <p14:creationId xmlns:p14="http://schemas.microsoft.com/office/powerpoint/2010/main" val="273954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3200" b="1" u="sng" dirty="0" smtClean="0"/>
              <a:t>Běžná onemocnění dětského věku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5068888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buFontTx/>
              <a:buNone/>
            </a:pPr>
            <a:r>
              <a:rPr lang="cs-CZ" altLang="cs-CZ" u="sng" dirty="0" smtClean="0"/>
              <a:t>Onemocnění z potravin</a:t>
            </a:r>
            <a:r>
              <a:rPr lang="cs-CZ" altLang="cs-CZ" dirty="0" smtClean="0"/>
              <a:t>: salmonelóza, průjem, plynatost</a:t>
            </a:r>
          </a:p>
          <a:p>
            <a:pPr eaLnBrk="1" hangingPunct="1">
              <a:buFontTx/>
              <a:buNone/>
            </a:pPr>
            <a:r>
              <a:rPr lang="cs-CZ" altLang="cs-CZ" u="sng" dirty="0" smtClean="0"/>
              <a:t>Ušní</a:t>
            </a:r>
            <a:r>
              <a:rPr lang="cs-CZ" altLang="cs-CZ" dirty="0" smtClean="0"/>
              <a:t>: zánět středního ucha, infekce vnějšího zvukovodu</a:t>
            </a:r>
          </a:p>
          <a:p>
            <a:pPr eaLnBrk="1" hangingPunct="1">
              <a:buFontTx/>
              <a:buNone/>
            </a:pPr>
            <a:r>
              <a:rPr lang="cs-CZ" altLang="cs-CZ" u="sng" dirty="0" smtClean="0"/>
              <a:t>Alergie, astma</a:t>
            </a:r>
          </a:p>
          <a:p>
            <a:pPr eaLnBrk="1" hangingPunct="1">
              <a:buFontTx/>
              <a:buNone/>
            </a:pPr>
            <a:r>
              <a:rPr lang="cs-CZ" altLang="cs-CZ" u="sng" dirty="0" smtClean="0"/>
              <a:t>Močové cesty</a:t>
            </a:r>
            <a:r>
              <a:rPr lang="cs-CZ" altLang="cs-CZ" dirty="0" smtClean="0"/>
              <a:t>: pomočování, zánět moč. měchýře</a:t>
            </a:r>
          </a:p>
          <a:p>
            <a:pPr eaLnBrk="1" hangingPunct="1">
              <a:buFontTx/>
              <a:buNone/>
            </a:pPr>
            <a:r>
              <a:rPr lang="cs-CZ" altLang="cs-CZ" u="sng" dirty="0" smtClean="0"/>
              <a:t>Dýchací cesty</a:t>
            </a:r>
            <a:r>
              <a:rPr lang="cs-CZ" altLang="cs-CZ" dirty="0" smtClean="0"/>
              <a:t>: kašel, nachlazení, rýma, záněty hrtanu, mandlí, nosohltanu, průdušek, zápal plic, zvětšená nosní mandle</a:t>
            </a:r>
          </a:p>
          <a:p>
            <a:pPr eaLnBrk="1" hangingPunct="1">
              <a:buFontTx/>
              <a:buNone/>
            </a:pPr>
            <a:r>
              <a:rPr lang="cs-CZ" altLang="cs-CZ" u="sng" dirty="0" smtClean="0"/>
              <a:t>Oční</a:t>
            </a:r>
            <a:r>
              <a:rPr lang="cs-CZ" altLang="cs-CZ" dirty="0" smtClean="0"/>
              <a:t>: ječné zrno, šilhavost, zánět spojivek</a:t>
            </a:r>
          </a:p>
          <a:p>
            <a:pPr eaLnBrk="1" hangingPunct="1">
              <a:buFontTx/>
              <a:buNone/>
            </a:pPr>
            <a:r>
              <a:rPr lang="cs-CZ" altLang="cs-CZ" u="sng" dirty="0" smtClean="0"/>
              <a:t>Kožní</a:t>
            </a:r>
            <a:r>
              <a:rPr lang="cs-CZ" altLang="cs-CZ" dirty="0" smtClean="0"/>
              <a:t>: bradavice, ekzémy, lupénka, opar, koutky, vši</a:t>
            </a:r>
          </a:p>
          <a:p>
            <a:pPr eaLnBrk="1" hangingPunct="1">
              <a:buFontTx/>
              <a:buNone/>
            </a:pPr>
            <a:r>
              <a:rPr lang="cs-CZ" altLang="cs-CZ" u="sng" dirty="0" smtClean="0"/>
              <a:t>Infekční</a:t>
            </a:r>
            <a:r>
              <a:rPr lang="cs-CZ" altLang="cs-CZ" dirty="0" smtClean="0"/>
              <a:t>: chřipka, plané neštovice, příušnice, spála, spalničky, zarděnky (</a:t>
            </a:r>
            <a:r>
              <a:rPr lang="cs-CZ" altLang="cs-CZ" b="1" u="sng" dirty="0" smtClean="0"/>
              <a:t>o každé nemoci vědět podrobnosti)</a:t>
            </a:r>
          </a:p>
        </p:txBody>
      </p:sp>
    </p:spTree>
    <p:extLst>
      <p:ext uri="{BB962C8B-B14F-4D97-AF65-F5344CB8AC3E}">
        <p14:creationId xmlns:p14="http://schemas.microsoft.com/office/powerpoint/2010/main" val="3453664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extovéPole 1"/>
          <p:cNvSpPr txBox="1">
            <a:spLocks noChangeArrowheads="1"/>
          </p:cNvSpPr>
          <p:nvPr/>
        </p:nvSpPr>
        <p:spPr bwMode="auto">
          <a:xfrm>
            <a:off x="468313" y="765175"/>
            <a:ext cx="7848600" cy="3694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>
                <a:latin typeface="Arial" charset="0"/>
                <a:hlinkClick r:id="rId2"/>
              </a:rPr>
              <a:t>http://www.ceskatelevize.cz/ivysilani/1148499747-sama-doma/212562220600020/obsah/188784-priusnice-spalnicky-zardenky-mudr-jirina-hobstova-csc-dotazy-1-cast</a:t>
            </a:r>
            <a:endParaRPr lang="cs-CZ" altLang="cs-CZ" sz="180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>
                <a:latin typeface="Arial" charset="0"/>
                <a:hlinkClick r:id="rId3"/>
              </a:rPr>
              <a:t>http://www.ceskatelevize.cz/ivysilani/1148499747-sama-doma/212562220600020/obsah/188790-priusnice-spalnicky-zardenky-mudr-jirina-hobstova-csc-dotazy-2-cast</a:t>
            </a:r>
            <a:endParaRPr lang="cs-CZ" altLang="cs-CZ" sz="180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>
                <a:latin typeface="Arial" charset="0"/>
                <a:hlinkClick r:id="rId4"/>
              </a:rPr>
              <a:t>http://tvmedicina.cz/kategorie/pediatrie/735-nestovice-a-spala-jsou-typicke-detske-nemoci</a:t>
            </a:r>
            <a:endParaRPr lang="cs-CZ" altLang="cs-CZ" sz="180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7855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72707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 fontScale="85000" lnSpcReduction="10000"/>
          </a:bodyPr>
          <a:lstStyle/>
          <a:p>
            <a:r>
              <a:rPr lang="cs-CZ" altLang="cs-CZ" dirty="0" smtClean="0">
                <a:hlinkClick r:id="rId2"/>
              </a:rPr>
              <a:t>https://www.youtube.com/watch?v=grrFeiY5Yoo</a:t>
            </a:r>
            <a:r>
              <a:rPr lang="cs-CZ" altLang="cs-CZ" dirty="0" smtClean="0"/>
              <a:t> Neštovice</a:t>
            </a:r>
          </a:p>
          <a:p>
            <a:r>
              <a:rPr lang="cs-CZ" altLang="cs-CZ" dirty="0" smtClean="0">
                <a:hlinkClick r:id="rId3"/>
              </a:rPr>
              <a:t>http://www.priusnice.cz/</a:t>
            </a:r>
            <a:endParaRPr lang="cs-CZ" altLang="cs-CZ" dirty="0" smtClean="0"/>
          </a:p>
          <a:p>
            <a:r>
              <a:rPr lang="cs-CZ" altLang="cs-CZ" dirty="0" err="1" smtClean="0"/>
              <a:t>Přiušnice</a:t>
            </a:r>
            <a:endParaRPr lang="cs-CZ" altLang="cs-CZ" dirty="0" smtClean="0"/>
          </a:p>
          <a:p>
            <a:r>
              <a:rPr lang="cs-CZ" altLang="cs-CZ" dirty="0" smtClean="0">
                <a:hlinkClick r:id="rId4"/>
              </a:rPr>
              <a:t>http://spala.cz/</a:t>
            </a:r>
            <a:endParaRPr lang="cs-CZ" altLang="cs-CZ" dirty="0" smtClean="0"/>
          </a:p>
          <a:p>
            <a:r>
              <a:rPr lang="cs-CZ" altLang="cs-CZ" dirty="0" smtClean="0"/>
              <a:t>Spála</a:t>
            </a:r>
          </a:p>
          <a:p>
            <a:r>
              <a:rPr lang="cs-CZ" altLang="cs-CZ" dirty="0" smtClean="0">
                <a:hlinkClick r:id="rId5"/>
              </a:rPr>
              <a:t>https://www.ockovacicentrum.cz/cz/spalnicky</a:t>
            </a:r>
            <a:endParaRPr lang="cs-CZ" altLang="cs-CZ" dirty="0" smtClean="0"/>
          </a:p>
          <a:p>
            <a:r>
              <a:rPr lang="cs-CZ" altLang="cs-CZ" dirty="0" smtClean="0"/>
              <a:t>Spalničky</a:t>
            </a:r>
          </a:p>
          <a:p>
            <a:r>
              <a:rPr lang="cs-CZ" altLang="cs-CZ" dirty="0" smtClean="0">
                <a:hlinkClick r:id="rId6"/>
              </a:rPr>
              <a:t>https://www.ockovacicentrum.cz/cz/zardenky</a:t>
            </a:r>
            <a:endParaRPr lang="cs-CZ" altLang="cs-CZ" dirty="0" smtClean="0"/>
          </a:p>
          <a:p>
            <a:r>
              <a:rPr lang="cs-CZ" altLang="cs-CZ" dirty="0" smtClean="0"/>
              <a:t>Zarděnky (Rubeola)</a:t>
            </a:r>
          </a:p>
          <a:p>
            <a:endParaRPr lang="cs-CZ" altLang="cs-CZ" dirty="0" smtClean="0"/>
          </a:p>
          <a:p>
            <a:endParaRPr lang="cs-CZ" altLang="cs-CZ" dirty="0" smtClean="0"/>
          </a:p>
          <a:p>
            <a:endParaRPr lang="cs-CZ" altLang="cs-CZ" dirty="0" smtClean="0"/>
          </a:p>
          <a:p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909492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>
          <a:xfrm>
            <a:off x="672480" y="504054"/>
            <a:ext cx="7809120" cy="1147801"/>
          </a:xfrm>
        </p:spPr>
        <p:txBody>
          <a:bodyPr/>
          <a:lstStyle/>
          <a:p>
            <a:pPr eaLnBrk="1">
              <a:lnSpc>
                <a:spcPct val="93000"/>
              </a:lnSpc>
              <a:tabLst>
                <a:tab pos="0" algn="l"/>
                <a:tab pos="406044" algn="l"/>
                <a:tab pos="813528" algn="l"/>
                <a:tab pos="1221011" algn="l"/>
                <a:tab pos="1628495" algn="l"/>
                <a:tab pos="2035979" algn="l"/>
                <a:tab pos="2443463" algn="l"/>
                <a:tab pos="2850946" algn="l"/>
                <a:tab pos="3258431" algn="l"/>
                <a:tab pos="3665914" algn="l"/>
                <a:tab pos="4073399" algn="l"/>
                <a:tab pos="4480882" algn="l"/>
                <a:tab pos="4888366" algn="l"/>
                <a:tab pos="5295849" algn="l"/>
                <a:tab pos="5703334" algn="l"/>
                <a:tab pos="6110816" algn="l"/>
                <a:tab pos="6518301" algn="l"/>
                <a:tab pos="6925784" algn="l"/>
                <a:tab pos="7333269" algn="l"/>
                <a:tab pos="7740751" algn="l"/>
                <a:tab pos="8148236" algn="l"/>
              </a:tabLst>
            </a:pPr>
            <a:r>
              <a:rPr lang="en-GB" altLang="cs-CZ" smtClean="0"/>
              <a:t>Předškolní věk</a:t>
            </a:r>
          </a:p>
        </p:txBody>
      </p:sp>
    </p:spTree>
    <p:extLst>
      <p:ext uri="{BB962C8B-B14F-4D97-AF65-F5344CB8AC3E}">
        <p14:creationId xmlns:p14="http://schemas.microsoft.com/office/powerpoint/2010/main" val="2453381703"/>
      </p:ext>
    </p:extLst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body"/>
          </p:nvPr>
        </p:nvSpPr>
        <p:spPr>
          <a:xfrm>
            <a:off x="672480" y="1906761"/>
            <a:ext cx="7809120" cy="4323334"/>
          </a:xfrm>
        </p:spPr>
        <p:txBody>
          <a:bodyPr anchor="t"/>
          <a:lstStyle/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900" b="0">
                <a:solidFill>
                  <a:srgbClr val="000000"/>
                </a:solidFill>
              </a:rPr>
              <a:t>Charakteristika</a:t>
            </a:r>
          </a:p>
          <a:p>
            <a:pPr marL="388766" indent="-293733" algn="l" eaLnBrk="1">
              <a:lnSpc>
                <a:spcPct val="187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900" b="0">
                <a:solidFill>
                  <a:srgbClr val="000000"/>
                </a:solidFill>
              </a:rPr>
              <a:t>Růst a vývoj</a:t>
            </a:r>
          </a:p>
          <a:p>
            <a:pPr marL="388766" indent="-293733" algn="l" eaLnBrk="1">
              <a:lnSpc>
                <a:spcPct val="187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900" b="0">
                <a:solidFill>
                  <a:srgbClr val="000000"/>
                </a:solidFill>
              </a:rPr>
              <a:t>Nejčastější patologie</a:t>
            </a:r>
          </a:p>
          <a:p>
            <a:pPr marL="388766" indent="-293733" algn="l" eaLnBrk="1">
              <a:lnSpc>
                <a:spcPct val="187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900" b="0">
                <a:solidFill>
                  <a:srgbClr val="000000"/>
                </a:solidFill>
              </a:rPr>
              <a:t>Výživa u dětí</a:t>
            </a:r>
          </a:p>
          <a:p>
            <a:pPr marL="388766" indent="-293733" algn="l" eaLnBrk="1">
              <a:lnSpc>
                <a:spcPct val="187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900" b="0">
                <a:solidFill>
                  <a:srgbClr val="000000"/>
                </a:solidFill>
              </a:rPr>
              <a:t>Poruchy výživy</a:t>
            </a:r>
          </a:p>
        </p:txBody>
      </p:sp>
    </p:spTree>
    <p:extLst>
      <p:ext uri="{BB962C8B-B14F-4D97-AF65-F5344CB8AC3E}">
        <p14:creationId xmlns:p14="http://schemas.microsoft.com/office/powerpoint/2010/main" val="3348277714"/>
      </p:ext>
    </p:extLst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ChangeArrowheads="1"/>
          </p:cNvSpPr>
          <p:nvPr>
            <p:ph type="title"/>
          </p:nvPr>
        </p:nvSpPr>
        <p:spPr>
          <a:xfrm>
            <a:off x="672480" y="504054"/>
            <a:ext cx="7809120" cy="1147801"/>
          </a:xfrm>
        </p:spPr>
        <p:txBody>
          <a:bodyPr/>
          <a:lstStyle/>
          <a:p>
            <a:pPr eaLnBrk="1">
              <a:lnSpc>
                <a:spcPct val="93000"/>
              </a:lnSpc>
              <a:tabLst>
                <a:tab pos="0" algn="l"/>
                <a:tab pos="406044" algn="l"/>
                <a:tab pos="813528" algn="l"/>
                <a:tab pos="1221011" algn="l"/>
                <a:tab pos="1628495" algn="l"/>
                <a:tab pos="2035979" algn="l"/>
                <a:tab pos="2443463" algn="l"/>
                <a:tab pos="2850946" algn="l"/>
                <a:tab pos="3258431" algn="l"/>
                <a:tab pos="3665914" algn="l"/>
                <a:tab pos="4073399" algn="l"/>
                <a:tab pos="4480882" algn="l"/>
                <a:tab pos="4888366" algn="l"/>
                <a:tab pos="5295849" algn="l"/>
                <a:tab pos="5703334" algn="l"/>
                <a:tab pos="6110816" algn="l"/>
                <a:tab pos="6518301" algn="l"/>
                <a:tab pos="6925784" algn="l"/>
                <a:tab pos="7333269" algn="l"/>
                <a:tab pos="7740751" algn="l"/>
                <a:tab pos="8148236" algn="l"/>
              </a:tabLst>
            </a:pPr>
            <a:r>
              <a:rPr lang="en-GB" altLang="cs-CZ" smtClean="0"/>
              <a:t>Charakteristika</a:t>
            </a: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2482" y="1906761"/>
            <a:ext cx="3810240" cy="4323334"/>
          </a:xfrm>
        </p:spPr>
        <p:txBody>
          <a:bodyPr/>
          <a:lstStyle/>
          <a:p>
            <a:pPr eaLnBrk="1"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500"/>
              <a:t>Předškolní období – období od 3 do 6 let</a:t>
            </a:r>
          </a:p>
          <a:p>
            <a:pPr eaLnBrk="1"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500"/>
              <a:t>Dítě zpravidla navštěvuje mateřskou školu</a:t>
            </a:r>
          </a:p>
          <a:p>
            <a:pPr eaLnBrk="1"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500"/>
              <a:t>Začínají se vyvíjet individuální psychické vlastnosti a osobnost dítěte</a:t>
            </a:r>
          </a:p>
          <a:p>
            <a:pPr eaLnBrk="1"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500"/>
              <a:t>Zdokonaluje se motorika</a:t>
            </a:r>
          </a:p>
        </p:txBody>
      </p:sp>
    </p:spTree>
    <p:extLst>
      <p:ext uri="{BB962C8B-B14F-4D97-AF65-F5344CB8AC3E}">
        <p14:creationId xmlns:p14="http://schemas.microsoft.com/office/powerpoint/2010/main" val="471583070"/>
      </p:ext>
    </p:extLst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body"/>
          </p:nvPr>
        </p:nvSpPr>
        <p:spPr>
          <a:xfrm>
            <a:off x="672480" y="2285522"/>
            <a:ext cx="7809120" cy="4277249"/>
          </a:xfrm>
        </p:spPr>
        <p:txBody>
          <a:bodyPr anchor="t"/>
          <a:lstStyle/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900" b="0">
                <a:solidFill>
                  <a:srgbClr val="000000"/>
                </a:solidFill>
              </a:rPr>
              <a:t>Rozvoj myšlení a řeči (myšlení je konkrétně názorné)</a:t>
            </a:r>
            <a:r>
              <a:rPr lang="ar-SA" altLang="cs-CZ" sz="2900" b="0">
                <a:solidFill>
                  <a:srgbClr val="000000"/>
                </a:solidFill>
                <a:cs typeface="Arial" charset="0"/>
              </a:rPr>
              <a:t>‏</a:t>
            </a:r>
            <a:endParaRPr lang="en-GB" altLang="cs-CZ" sz="2900" b="0">
              <a:solidFill>
                <a:srgbClr val="000000"/>
              </a:solidFill>
            </a:endParaRPr>
          </a:p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900" b="0">
                <a:solidFill>
                  <a:srgbClr val="000000"/>
                </a:solidFill>
              </a:rPr>
              <a:t>„Věk otázek“ (odpovědi by měly být obrazné, názorné, živě vyprávěné, charakter pohádek)</a:t>
            </a:r>
            <a:r>
              <a:rPr lang="ar-SA" altLang="cs-CZ" sz="2900" b="0">
                <a:solidFill>
                  <a:srgbClr val="000000"/>
                </a:solidFill>
                <a:cs typeface="Arial" charset="0"/>
              </a:rPr>
              <a:t>‏</a:t>
            </a:r>
            <a:endParaRPr lang="en-GB" altLang="cs-CZ" sz="2900" b="0">
              <a:solidFill>
                <a:srgbClr val="000000"/>
              </a:solidFill>
            </a:endParaRPr>
          </a:p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900" b="0">
                <a:solidFill>
                  <a:srgbClr val="000000"/>
                </a:solidFill>
              </a:rPr>
              <a:t>Rodiče mohou udělat mnoho pro tělesnou, rozumovou a citovou výchovu</a:t>
            </a:r>
          </a:p>
        </p:txBody>
      </p:sp>
    </p:spTree>
    <p:extLst>
      <p:ext uri="{BB962C8B-B14F-4D97-AF65-F5344CB8AC3E}">
        <p14:creationId xmlns:p14="http://schemas.microsoft.com/office/powerpoint/2010/main" val="979005338"/>
      </p:ext>
    </p:extLst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ChangeArrowheads="1"/>
          </p:cNvSpPr>
          <p:nvPr>
            <p:ph type="title"/>
          </p:nvPr>
        </p:nvSpPr>
        <p:spPr>
          <a:xfrm>
            <a:off x="672480" y="544377"/>
            <a:ext cx="7809120" cy="1065712"/>
          </a:xfrm>
        </p:spPr>
        <p:txBody>
          <a:bodyPr/>
          <a:lstStyle/>
          <a:p>
            <a:pPr eaLnBrk="1">
              <a:lnSpc>
                <a:spcPct val="93000"/>
              </a:lnSpc>
              <a:tabLst>
                <a:tab pos="0" algn="l"/>
                <a:tab pos="406044" algn="l"/>
                <a:tab pos="813528" algn="l"/>
                <a:tab pos="1221011" algn="l"/>
                <a:tab pos="1628495" algn="l"/>
                <a:tab pos="2035979" algn="l"/>
                <a:tab pos="2443463" algn="l"/>
                <a:tab pos="2850946" algn="l"/>
                <a:tab pos="3258431" algn="l"/>
                <a:tab pos="3665914" algn="l"/>
                <a:tab pos="4073399" algn="l"/>
                <a:tab pos="4480882" algn="l"/>
                <a:tab pos="4888366" algn="l"/>
                <a:tab pos="5295849" algn="l"/>
                <a:tab pos="5703334" algn="l"/>
                <a:tab pos="6110816" algn="l"/>
                <a:tab pos="6518301" algn="l"/>
                <a:tab pos="6925784" algn="l"/>
                <a:tab pos="7333269" algn="l"/>
                <a:tab pos="7740751" algn="l"/>
                <a:tab pos="8148236" algn="l"/>
              </a:tabLst>
            </a:pPr>
            <a:r>
              <a:rPr lang="en-GB" altLang="cs-CZ" smtClean="0"/>
              <a:t>Růst a vývoj</a:t>
            </a: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2480" y="1906760"/>
            <a:ext cx="8220000" cy="4627206"/>
          </a:xfrm>
        </p:spPr>
        <p:txBody>
          <a:bodyPr/>
          <a:lstStyle/>
          <a:p>
            <a:pPr eaLnBrk="1"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500" dirty="0" err="1"/>
              <a:t>Rychlost</a:t>
            </a:r>
            <a:r>
              <a:rPr lang="en-GB" altLang="cs-CZ" sz="2500" dirty="0"/>
              <a:t> </a:t>
            </a:r>
            <a:r>
              <a:rPr lang="en-GB" altLang="cs-CZ" sz="2500" dirty="0" err="1"/>
              <a:t>růstu</a:t>
            </a:r>
            <a:r>
              <a:rPr lang="en-GB" altLang="cs-CZ" sz="2500" dirty="0"/>
              <a:t> se </a:t>
            </a:r>
            <a:r>
              <a:rPr lang="en-GB" altLang="cs-CZ" sz="2500" dirty="0" err="1"/>
              <a:t>zpomaluje</a:t>
            </a:r>
            <a:endParaRPr lang="en-GB" altLang="cs-CZ" sz="2500" dirty="0"/>
          </a:p>
          <a:p>
            <a:pPr eaLnBrk="1"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500" dirty="0" err="1"/>
              <a:t>Každý</a:t>
            </a:r>
            <a:r>
              <a:rPr lang="en-GB" altLang="cs-CZ" sz="2500" dirty="0"/>
              <a:t> </a:t>
            </a:r>
            <a:r>
              <a:rPr lang="en-GB" altLang="cs-CZ" sz="2500" dirty="0" err="1"/>
              <a:t>rok</a:t>
            </a:r>
            <a:r>
              <a:rPr lang="en-GB" altLang="cs-CZ" sz="2500" dirty="0"/>
              <a:t> </a:t>
            </a:r>
            <a:r>
              <a:rPr lang="en-GB" altLang="cs-CZ" sz="2500" dirty="0" err="1"/>
              <a:t>dítě</a:t>
            </a:r>
            <a:r>
              <a:rPr lang="en-GB" altLang="cs-CZ" sz="2500" dirty="0"/>
              <a:t> </a:t>
            </a:r>
            <a:r>
              <a:rPr lang="en-GB" altLang="cs-CZ" sz="2500" dirty="0" err="1"/>
              <a:t>vyroste</a:t>
            </a:r>
            <a:r>
              <a:rPr lang="en-GB" altLang="cs-CZ" sz="2500" dirty="0"/>
              <a:t> </a:t>
            </a:r>
            <a:r>
              <a:rPr lang="en-GB" altLang="cs-CZ" sz="2500" dirty="0" err="1"/>
              <a:t>přibližně</a:t>
            </a:r>
            <a:r>
              <a:rPr lang="en-GB" altLang="cs-CZ" sz="2500" dirty="0"/>
              <a:t> o 7cm</a:t>
            </a:r>
          </a:p>
          <a:p>
            <a:pPr eaLnBrk="1"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500" dirty="0" err="1"/>
              <a:t>Baculatost</a:t>
            </a:r>
            <a:r>
              <a:rPr lang="en-GB" altLang="cs-CZ" sz="2500" dirty="0"/>
              <a:t> se </a:t>
            </a:r>
            <a:r>
              <a:rPr lang="en-GB" altLang="cs-CZ" sz="2500" dirty="0" err="1"/>
              <a:t>mění</a:t>
            </a:r>
            <a:r>
              <a:rPr lang="en-GB" altLang="cs-CZ" sz="2500" dirty="0"/>
              <a:t> </a:t>
            </a:r>
            <a:r>
              <a:rPr lang="en-GB" altLang="cs-CZ" sz="2500" dirty="0" err="1"/>
              <a:t>ve</a:t>
            </a:r>
            <a:r>
              <a:rPr lang="en-GB" altLang="cs-CZ" sz="2500" dirty="0"/>
              <a:t> </a:t>
            </a:r>
            <a:r>
              <a:rPr lang="en-GB" altLang="cs-CZ" sz="2500" dirty="0" err="1"/>
              <a:t>štíhlost</a:t>
            </a:r>
            <a:r>
              <a:rPr lang="en-GB" altLang="cs-CZ" sz="2500" dirty="0"/>
              <a:t> – </a:t>
            </a:r>
            <a:r>
              <a:rPr lang="en-GB" altLang="cs-CZ" sz="2500" dirty="0" err="1"/>
              <a:t>období</a:t>
            </a:r>
            <a:r>
              <a:rPr lang="en-GB" altLang="cs-CZ" sz="2500" dirty="0"/>
              <a:t> „</a:t>
            </a:r>
            <a:r>
              <a:rPr lang="en-GB" altLang="cs-CZ" sz="2500" dirty="0" err="1"/>
              <a:t>vytáhlosti</a:t>
            </a:r>
            <a:r>
              <a:rPr lang="en-GB" altLang="cs-CZ" sz="2500" dirty="0"/>
              <a:t>“</a:t>
            </a:r>
          </a:p>
          <a:p>
            <a:pPr eaLnBrk="1"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500" dirty="0" err="1"/>
              <a:t>Pokračuje</a:t>
            </a:r>
            <a:r>
              <a:rPr lang="en-GB" altLang="cs-CZ" sz="2500" dirty="0"/>
              <a:t> </a:t>
            </a:r>
            <a:r>
              <a:rPr lang="en-GB" altLang="cs-CZ" sz="2500" dirty="0" err="1"/>
              <a:t>osifikace</a:t>
            </a:r>
            <a:r>
              <a:rPr lang="en-GB" altLang="cs-CZ" sz="2500" dirty="0"/>
              <a:t> </a:t>
            </a:r>
            <a:r>
              <a:rPr lang="en-GB" altLang="cs-CZ" sz="2500" dirty="0" err="1"/>
              <a:t>kostry</a:t>
            </a:r>
            <a:endParaRPr lang="en-GB" altLang="cs-CZ" sz="2500" dirty="0"/>
          </a:p>
          <a:p>
            <a:pPr eaLnBrk="1"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500" dirty="0"/>
              <a:t>V </a:t>
            </a:r>
            <a:r>
              <a:rPr lang="en-GB" altLang="cs-CZ" sz="2500" dirty="0" err="1"/>
              <a:t>obličeji</a:t>
            </a:r>
            <a:r>
              <a:rPr lang="en-GB" altLang="cs-CZ" sz="2500" dirty="0"/>
              <a:t> se </a:t>
            </a:r>
            <a:r>
              <a:rPr lang="en-GB" altLang="cs-CZ" sz="2500" dirty="0" err="1"/>
              <a:t>projevují</a:t>
            </a:r>
            <a:r>
              <a:rPr lang="en-GB" altLang="cs-CZ" sz="2500" dirty="0"/>
              <a:t> </a:t>
            </a:r>
            <a:r>
              <a:rPr lang="en-GB" altLang="cs-CZ" sz="2500" dirty="0" err="1"/>
              <a:t>charakteristické</a:t>
            </a:r>
            <a:r>
              <a:rPr lang="en-GB" altLang="cs-CZ" sz="2500" dirty="0"/>
              <a:t> </a:t>
            </a:r>
            <a:r>
              <a:rPr lang="en-GB" altLang="cs-CZ" sz="2500" dirty="0" err="1"/>
              <a:t>rysy</a:t>
            </a:r>
            <a:r>
              <a:rPr lang="en-GB" altLang="cs-CZ" sz="2500" dirty="0"/>
              <a:t> </a:t>
            </a:r>
            <a:r>
              <a:rPr lang="en-GB" altLang="cs-CZ" sz="2500" dirty="0" err="1"/>
              <a:t>zděděné</a:t>
            </a:r>
            <a:r>
              <a:rPr lang="en-GB" altLang="cs-CZ" sz="2500" dirty="0"/>
              <a:t> </a:t>
            </a:r>
            <a:r>
              <a:rPr lang="en-GB" altLang="cs-CZ" sz="2500" dirty="0" err="1"/>
              <a:t>po</a:t>
            </a:r>
            <a:r>
              <a:rPr lang="en-GB" altLang="cs-CZ" sz="2500" dirty="0"/>
              <a:t> </a:t>
            </a:r>
            <a:r>
              <a:rPr lang="en-GB" altLang="cs-CZ" sz="2500" dirty="0" err="1"/>
              <a:t>předcích</a:t>
            </a:r>
            <a:endParaRPr lang="en-GB" altLang="cs-CZ" sz="2500" dirty="0"/>
          </a:p>
          <a:p>
            <a:pPr eaLnBrk="1"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500" dirty="0"/>
              <a:t>V 5 </a:t>
            </a:r>
            <a:r>
              <a:rPr lang="en-GB" altLang="cs-CZ" sz="2500" dirty="0" err="1"/>
              <a:t>letech</a:t>
            </a:r>
            <a:r>
              <a:rPr lang="en-GB" altLang="cs-CZ" sz="2500" dirty="0"/>
              <a:t> je </a:t>
            </a:r>
            <a:r>
              <a:rPr lang="en-GB" altLang="cs-CZ" sz="2500" dirty="0" err="1"/>
              <a:t>objem</a:t>
            </a:r>
            <a:r>
              <a:rPr lang="en-GB" altLang="cs-CZ" sz="2500" dirty="0"/>
              <a:t> </a:t>
            </a:r>
            <a:r>
              <a:rPr lang="en-GB" altLang="cs-CZ" sz="2500" dirty="0" err="1"/>
              <a:t>mozkové</a:t>
            </a:r>
            <a:r>
              <a:rPr lang="en-GB" altLang="cs-CZ" sz="2500" dirty="0"/>
              <a:t> </a:t>
            </a:r>
            <a:r>
              <a:rPr lang="en-GB" altLang="cs-CZ" sz="2500" dirty="0" err="1"/>
              <a:t>tkáně</a:t>
            </a:r>
            <a:r>
              <a:rPr lang="en-GB" altLang="cs-CZ" sz="2500" dirty="0"/>
              <a:t> </a:t>
            </a:r>
            <a:r>
              <a:rPr lang="en-GB" altLang="cs-CZ" sz="2500" dirty="0" err="1"/>
              <a:t>úplný</a:t>
            </a:r>
            <a:endParaRPr lang="en-GB" altLang="cs-CZ" sz="2500" dirty="0"/>
          </a:p>
          <a:p>
            <a:pPr eaLnBrk="1"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500" dirty="0" err="1"/>
              <a:t>Začíná</a:t>
            </a:r>
            <a:r>
              <a:rPr lang="en-GB" altLang="cs-CZ" sz="2500" dirty="0"/>
              <a:t> se </a:t>
            </a:r>
            <a:r>
              <a:rPr lang="en-GB" altLang="cs-CZ" sz="2500" dirty="0" err="1"/>
              <a:t>vyhraňovat</a:t>
            </a:r>
            <a:r>
              <a:rPr lang="en-GB" altLang="cs-CZ" sz="2500" dirty="0"/>
              <a:t> </a:t>
            </a:r>
            <a:r>
              <a:rPr lang="en-GB" altLang="cs-CZ" sz="2500" dirty="0" err="1"/>
              <a:t>stranová</a:t>
            </a:r>
            <a:r>
              <a:rPr lang="en-GB" altLang="cs-CZ" sz="2500" dirty="0"/>
              <a:t> </a:t>
            </a:r>
            <a:r>
              <a:rPr lang="en-GB" altLang="cs-CZ" sz="2500" dirty="0" err="1"/>
              <a:t>orientace</a:t>
            </a:r>
            <a:r>
              <a:rPr lang="en-GB" altLang="cs-CZ" sz="2500" dirty="0"/>
              <a:t> = </a:t>
            </a:r>
            <a:r>
              <a:rPr lang="en-GB" altLang="cs-CZ" sz="2500" dirty="0" err="1" smtClean="0"/>
              <a:t>lateralita</a:t>
            </a:r>
            <a:endParaRPr lang="cs-CZ" altLang="cs-CZ" sz="2500" dirty="0" smtClean="0"/>
          </a:p>
          <a:p>
            <a:pPr eaLnBrk="1"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500" dirty="0" smtClean="0">
                <a:solidFill>
                  <a:schemeClr val="tx1"/>
                </a:solidFill>
                <a:hlinkClick r:id="rId3"/>
              </a:rPr>
              <a:t>https://www.youtube.com/watch?v=T5da7RSNTwM</a:t>
            </a:r>
            <a:endParaRPr lang="cs-CZ" altLang="cs-CZ" sz="2500" dirty="0" smtClean="0">
              <a:solidFill>
                <a:schemeClr val="tx1"/>
              </a:solidFill>
            </a:endParaRPr>
          </a:p>
          <a:p>
            <a:pPr marL="95042" indent="0" eaLnBrk="1">
              <a:lnSpc>
                <a:spcPct val="93000"/>
              </a:lnSpc>
              <a:buNone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endParaRPr lang="en-GB" altLang="cs-CZ" sz="2500" dirty="0"/>
          </a:p>
          <a:p>
            <a:pPr eaLnBrk="1"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500" dirty="0" err="1"/>
              <a:t>Řeč</a:t>
            </a:r>
            <a:r>
              <a:rPr lang="en-GB" altLang="cs-CZ" sz="2500" dirty="0"/>
              <a:t> je </a:t>
            </a:r>
            <a:r>
              <a:rPr lang="en-GB" altLang="cs-CZ" sz="2500" dirty="0" err="1"/>
              <a:t>stále</a:t>
            </a:r>
            <a:r>
              <a:rPr lang="en-GB" altLang="cs-CZ" sz="2500" dirty="0"/>
              <a:t> </a:t>
            </a:r>
            <a:r>
              <a:rPr lang="en-GB" altLang="cs-CZ" sz="2500" dirty="0" err="1"/>
              <a:t>složitější</a:t>
            </a:r>
            <a:r>
              <a:rPr lang="en-GB" altLang="cs-CZ" sz="2500" dirty="0"/>
              <a:t> – 3leté </a:t>
            </a:r>
            <a:r>
              <a:rPr lang="en-GB" altLang="cs-CZ" sz="2500" dirty="0" err="1"/>
              <a:t>dítě</a:t>
            </a:r>
            <a:r>
              <a:rPr lang="en-GB" altLang="cs-CZ" sz="2500" dirty="0"/>
              <a:t>: </a:t>
            </a:r>
            <a:r>
              <a:rPr lang="en-GB" altLang="cs-CZ" sz="2500" dirty="0" err="1"/>
              <a:t>kolem</a:t>
            </a:r>
            <a:r>
              <a:rPr lang="en-GB" altLang="cs-CZ" sz="2500" dirty="0"/>
              <a:t> 1000 </a:t>
            </a:r>
            <a:r>
              <a:rPr lang="en-GB" altLang="cs-CZ" sz="2500" dirty="0" err="1"/>
              <a:t>slov</a:t>
            </a:r>
            <a:r>
              <a:rPr lang="en-GB" altLang="cs-CZ" sz="2500" dirty="0"/>
              <a:t>, 6leté </a:t>
            </a:r>
            <a:r>
              <a:rPr lang="en-GB" altLang="cs-CZ" sz="2500" dirty="0" err="1"/>
              <a:t>dítě</a:t>
            </a:r>
            <a:r>
              <a:rPr lang="en-GB" altLang="cs-CZ" sz="2500" dirty="0"/>
              <a:t>: </a:t>
            </a:r>
            <a:r>
              <a:rPr lang="en-GB" altLang="cs-CZ" sz="2500" dirty="0" err="1"/>
              <a:t>kolem</a:t>
            </a:r>
            <a:r>
              <a:rPr lang="en-GB" altLang="cs-CZ" sz="2500" dirty="0"/>
              <a:t> 2500 </a:t>
            </a:r>
            <a:r>
              <a:rPr lang="en-GB" altLang="cs-CZ" sz="2500" dirty="0" err="1"/>
              <a:t>slov</a:t>
            </a:r>
            <a:r>
              <a:rPr lang="en-GB" altLang="cs-CZ" sz="2500" dirty="0"/>
              <a:t>	</a:t>
            </a:r>
            <a:r>
              <a:rPr lang="en-GB" altLang="cs-CZ" dirty="0" smtClean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2302683662"/>
      </p:ext>
    </p:extLst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7526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4800" dirty="0" smtClean="0"/>
              <a:t>BATOLE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51050" y="3292475"/>
            <a:ext cx="6400800" cy="1752600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Růst a vývoj dítěte. Charakteristika. Nejčastější patologie. Výživa u dětí. Poruchy výživy. </a:t>
            </a:r>
          </a:p>
        </p:txBody>
      </p:sp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0" y="3292475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>
              <a:latin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9513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body"/>
          </p:nvPr>
        </p:nvSpPr>
        <p:spPr>
          <a:xfrm>
            <a:off x="653762" y="293791"/>
            <a:ext cx="7809120" cy="6513804"/>
          </a:xfrm>
        </p:spPr>
        <p:txBody>
          <a:bodyPr anchor="t"/>
          <a:lstStyle/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400" b="0" dirty="0" err="1">
                <a:solidFill>
                  <a:srgbClr val="000000"/>
                </a:solidFill>
              </a:rPr>
              <a:t>Rozvoj</a:t>
            </a:r>
            <a:r>
              <a:rPr lang="en-GB" altLang="cs-CZ" sz="2400" b="0" dirty="0">
                <a:solidFill>
                  <a:srgbClr val="000000"/>
                </a:solidFill>
              </a:rPr>
              <a:t> </a:t>
            </a:r>
            <a:r>
              <a:rPr lang="en-GB" altLang="cs-CZ" sz="2400" b="0" dirty="0" err="1">
                <a:solidFill>
                  <a:srgbClr val="000000"/>
                </a:solidFill>
              </a:rPr>
              <a:t>fantazie</a:t>
            </a:r>
            <a:endParaRPr lang="en-GB" altLang="cs-CZ" sz="2400" b="0" dirty="0">
              <a:solidFill>
                <a:srgbClr val="000000"/>
              </a:solidFill>
            </a:endParaRPr>
          </a:p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400" b="0" dirty="0" err="1">
                <a:solidFill>
                  <a:srgbClr val="000000"/>
                </a:solidFill>
              </a:rPr>
              <a:t>Rozvoj</a:t>
            </a:r>
            <a:r>
              <a:rPr lang="en-GB" altLang="cs-CZ" sz="2400" b="0" dirty="0">
                <a:solidFill>
                  <a:srgbClr val="000000"/>
                </a:solidFill>
              </a:rPr>
              <a:t> </a:t>
            </a:r>
            <a:r>
              <a:rPr lang="en-GB" altLang="cs-CZ" sz="2400" b="0" dirty="0" err="1">
                <a:solidFill>
                  <a:srgbClr val="000000"/>
                </a:solidFill>
              </a:rPr>
              <a:t>pohybové</a:t>
            </a:r>
            <a:r>
              <a:rPr lang="en-GB" altLang="cs-CZ" sz="2400" b="0" dirty="0">
                <a:solidFill>
                  <a:srgbClr val="000000"/>
                </a:solidFill>
              </a:rPr>
              <a:t> </a:t>
            </a:r>
            <a:r>
              <a:rPr lang="en-GB" altLang="cs-CZ" sz="2400" b="0" dirty="0" err="1">
                <a:solidFill>
                  <a:srgbClr val="000000"/>
                </a:solidFill>
              </a:rPr>
              <a:t>aktivity</a:t>
            </a:r>
            <a:endParaRPr lang="en-GB" altLang="cs-CZ" sz="2400" b="0" dirty="0">
              <a:solidFill>
                <a:srgbClr val="000000"/>
              </a:solidFill>
            </a:endParaRPr>
          </a:p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400" b="0" dirty="0" err="1">
                <a:solidFill>
                  <a:srgbClr val="000000"/>
                </a:solidFill>
              </a:rPr>
              <a:t>Zrychluje</a:t>
            </a:r>
            <a:r>
              <a:rPr lang="en-GB" altLang="cs-CZ" sz="2400" b="0" dirty="0">
                <a:solidFill>
                  <a:srgbClr val="000000"/>
                </a:solidFill>
              </a:rPr>
              <a:t> se </a:t>
            </a:r>
            <a:r>
              <a:rPr lang="en-GB" altLang="cs-CZ" sz="2400" b="0" dirty="0" err="1">
                <a:solidFill>
                  <a:srgbClr val="000000"/>
                </a:solidFill>
              </a:rPr>
              <a:t>proces</a:t>
            </a:r>
            <a:r>
              <a:rPr lang="en-GB" altLang="cs-CZ" sz="2400" b="0" dirty="0">
                <a:solidFill>
                  <a:srgbClr val="000000"/>
                </a:solidFill>
              </a:rPr>
              <a:t> </a:t>
            </a:r>
            <a:r>
              <a:rPr lang="en-GB" altLang="cs-CZ" sz="2400" b="0" dirty="0" err="1" smtClean="0">
                <a:solidFill>
                  <a:srgbClr val="000000"/>
                </a:solidFill>
              </a:rPr>
              <a:t>osamostatňování</a:t>
            </a:r>
            <a:endParaRPr lang="cs-CZ" altLang="cs-CZ" sz="2400" b="0" dirty="0" smtClean="0">
              <a:solidFill>
                <a:srgbClr val="000000"/>
              </a:solidFill>
            </a:endParaRPr>
          </a:p>
          <a:p>
            <a:pPr marL="95033" algn="l" eaLnBrk="1">
              <a:lnSpc>
                <a:spcPct val="93000"/>
              </a:lnSpc>
              <a:buClr>
                <a:srgbClr val="0E594D"/>
              </a:buClr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endParaRPr lang="en-GB" altLang="cs-CZ" sz="2400" b="0" dirty="0">
              <a:solidFill>
                <a:srgbClr val="000000"/>
              </a:solidFill>
            </a:endParaRPr>
          </a:p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400" dirty="0" err="1">
                <a:solidFill>
                  <a:srgbClr val="000000"/>
                </a:solidFill>
              </a:rPr>
              <a:t>Kresba</a:t>
            </a:r>
            <a:r>
              <a:rPr lang="en-GB" altLang="cs-CZ" sz="2400" b="0" dirty="0">
                <a:solidFill>
                  <a:srgbClr val="000000"/>
                </a:solidFill>
              </a:rPr>
              <a:t> 	– </a:t>
            </a:r>
            <a:r>
              <a:rPr lang="en-GB" altLang="cs-CZ" sz="2400" b="0" dirty="0" err="1">
                <a:solidFill>
                  <a:srgbClr val="000000"/>
                </a:solidFill>
              </a:rPr>
              <a:t>transparence</a:t>
            </a:r>
            <a:r>
              <a:rPr lang="en-GB" altLang="cs-CZ" sz="2400" b="0" dirty="0">
                <a:solidFill>
                  <a:srgbClr val="000000"/>
                </a:solidFill>
              </a:rPr>
              <a:t> (</a:t>
            </a:r>
            <a:r>
              <a:rPr lang="en-GB" altLang="cs-CZ" sz="2400" b="0" dirty="0" err="1">
                <a:solidFill>
                  <a:srgbClr val="000000"/>
                </a:solidFill>
              </a:rPr>
              <a:t>na</a:t>
            </a:r>
            <a:r>
              <a:rPr lang="en-GB" altLang="cs-CZ" sz="2400" b="0" dirty="0">
                <a:solidFill>
                  <a:srgbClr val="000000"/>
                </a:solidFill>
              </a:rPr>
              <a:t> </a:t>
            </a:r>
            <a:r>
              <a:rPr lang="en-GB" altLang="cs-CZ" sz="2400" b="0" dirty="0" err="1">
                <a:solidFill>
                  <a:srgbClr val="000000"/>
                </a:solidFill>
              </a:rPr>
              <a:t>obrázku</a:t>
            </a:r>
            <a:r>
              <a:rPr lang="en-GB" altLang="cs-CZ" sz="2400" b="0" dirty="0">
                <a:solidFill>
                  <a:srgbClr val="000000"/>
                </a:solidFill>
              </a:rPr>
              <a:t> </a:t>
            </a:r>
            <a:r>
              <a:rPr lang="en-GB" altLang="cs-CZ" sz="2400" b="0" dirty="0" err="1">
                <a:solidFill>
                  <a:srgbClr val="000000"/>
                </a:solidFill>
              </a:rPr>
              <a:t>vidíme</a:t>
            </a:r>
            <a:r>
              <a:rPr lang="en-GB" altLang="cs-CZ" sz="2400" b="0" dirty="0">
                <a:solidFill>
                  <a:srgbClr val="000000"/>
                </a:solidFill>
              </a:rPr>
              <a:t> </a:t>
            </a:r>
            <a:r>
              <a:rPr lang="en-GB" altLang="cs-CZ" sz="2400" b="0" dirty="0" err="1">
                <a:solidFill>
                  <a:srgbClr val="000000"/>
                </a:solidFill>
              </a:rPr>
              <a:t>předměty</a:t>
            </a:r>
            <a:r>
              <a:rPr lang="en-GB" altLang="cs-CZ" sz="2400" b="0" dirty="0">
                <a:solidFill>
                  <a:srgbClr val="000000"/>
                </a:solidFill>
              </a:rPr>
              <a:t>, </a:t>
            </a:r>
            <a:r>
              <a:rPr lang="en-GB" altLang="cs-CZ" sz="2400" b="0" dirty="0" err="1">
                <a:solidFill>
                  <a:srgbClr val="000000"/>
                </a:solidFill>
              </a:rPr>
              <a:t>které</a:t>
            </a:r>
            <a:r>
              <a:rPr lang="en-GB" altLang="cs-CZ" sz="2400" b="0" dirty="0">
                <a:solidFill>
                  <a:srgbClr val="000000"/>
                </a:solidFill>
              </a:rPr>
              <a:t> by </a:t>
            </a:r>
            <a:r>
              <a:rPr lang="en-GB" altLang="cs-CZ" sz="2400" b="0" dirty="0" err="1">
                <a:solidFill>
                  <a:srgbClr val="000000"/>
                </a:solidFill>
              </a:rPr>
              <a:t>jinak</a:t>
            </a:r>
            <a:r>
              <a:rPr lang="en-GB" altLang="cs-CZ" sz="2400" b="0" dirty="0">
                <a:solidFill>
                  <a:srgbClr val="000000"/>
                </a:solidFill>
              </a:rPr>
              <a:t> </a:t>
            </a:r>
            <a:r>
              <a:rPr lang="en-GB" altLang="cs-CZ" sz="2400" b="0" dirty="0" err="1" smtClean="0">
                <a:solidFill>
                  <a:srgbClr val="000000"/>
                </a:solidFill>
              </a:rPr>
              <a:t>vidět</a:t>
            </a:r>
            <a:r>
              <a:rPr lang="cs-CZ" altLang="cs-CZ" sz="2400" b="0" dirty="0" smtClean="0">
                <a:solidFill>
                  <a:srgbClr val="000000"/>
                </a:solidFill>
              </a:rPr>
              <a:t> </a:t>
            </a:r>
            <a:r>
              <a:rPr lang="en-GB" altLang="cs-CZ" sz="2400" b="0" dirty="0" err="1" smtClean="0">
                <a:solidFill>
                  <a:srgbClr val="000000"/>
                </a:solidFill>
              </a:rPr>
              <a:t>nebyly</a:t>
            </a:r>
            <a:r>
              <a:rPr lang="en-GB" altLang="cs-CZ" sz="2400" b="0" dirty="0">
                <a:solidFill>
                  <a:srgbClr val="000000"/>
                </a:solidFill>
              </a:rPr>
              <a:t>)	</a:t>
            </a:r>
            <a:r>
              <a:rPr lang="en-GB" altLang="cs-CZ" sz="2400" b="0" dirty="0" smtClean="0">
                <a:solidFill>
                  <a:srgbClr val="000000"/>
                </a:solidFill>
              </a:rPr>
              <a:t>– </a:t>
            </a:r>
            <a:r>
              <a:rPr lang="en-GB" altLang="cs-CZ" sz="2400" b="0" dirty="0" err="1">
                <a:solidFill>
                  <a:srgbClr val="000000"/>
                </a:solidFill>
              </a:rPr>
              <a:t>často</a:t>
            </a:r>
            <a:r>
              <a:rPr lang="en-GB" altLang="cs-CZ" sz="2400" b="0" dirty="0">
                <a:solidFill>
                  <a:srgbClr val="000000"/>
                </a:solidFill>
              </a:rPr>
              <a:t> </a:t>
            </a:r>
            <a:r>
              <a:rPr lang="en-GB" altLang="cs-CZ" sz="2400" b="0" dirty="0" err="1">
                <a:solidFill>
                  <a:srgbClr val="000000"/>
                </a:solidFill>
              </a:rPr>
              <a:t>pomůcka</a:t>
            </a:r>
            <a:r>
              <a:rPr lang="en-GB" altLang="cs-CZ" sz="2400" b="0" dirty="0">
                <a:solidFill>
                  <a:srgbClr val="000000"/>
                </a:solidFill>
              </a:rPr>
              <a:t> </a:t>
            </a:r>
            <a:r>
              <a:rPr lang="en-GB" altLang="cs-CZ" sz="2400" b="0" dirty="0" err="1">
                <a:solidFill>
                  <a:srgbClr val="000000"/>
                </a:solidFill>
              </a:rPr>
              <a:t>při</a:t>
            </a:r>
            <a:r>
              <a:rPr lang="en-GB" altLang="cs-CZ" sz="2400" b="0" dirty="0">
                <a:solidFill>
                  <a:srgbClr val="000000"/>
                </a:solidFill>
              </a:rPr>
              <a:t> </a:t>
            </a:r>
            <a:r>
              <a:rPr lang="en-GB" altLang="cs-CZ" sz="2400" b="0" dirty="0" err="1">
                <a:solidFill>
                  <a:srgbClr val="000000"/>
                </a:solidFill>
              </a:rPr>
              <a:t>rozpoznání</a:t>
            </a:r>
            <a:r>
              <a:rPr lang="en-GB" altLang="cs-CZ" sz="2400" b="0" dirty="0">
                <a:solidFill>
                  <a:srgbClr val="000000"/>
                </a:solidFill>
              </a:rPr>
              <a:t> </a:t>
            </a:r>
            <a:r>
              <a:rPr lang="en-GB" altLang="cs-CZ" sz="2400" b="0" dirty="0" err="1">
                <a:solidFill>
                  <a:srgbClr val="000000"/>
                </a:solidFill>
              </a:rPr>
              <a:t>vývojové</a:t>
            </a:r>
            <a:r>
              <a:rPr lang="en-GB" altLang="cs-CZ" sz="2400" b="0" dirty="0">
                <a:solidFill>
                  <a:srgbClr val="000000"/>
                </a:solidFill>
              </a:rPr>
              <a:t> 	</a:t>
            </a:r>
            <a:r>
              <a:rPr lang="en-GB" altLang="cs-CZ" sz="2400" b="0" dirty="0" err="1" smtClean="0">
                <a:solidFill>
                  <a:srgbClr val="000000"/>
                </a:solidFill>
              </a:rPr>
              <a:t>problematiky</a:t>
            </a:r>
            <a:endParaRPr lang="cs-CZ" altLang="cs-CZ" sz="2400" b="0" dirty="0" smtClean="0">
              <a:solidFill>
                <a:srgbClr val="000000"/>
              </a:solidFill>
            </a:endParaRPr>
          </a:p>
          <a:p>
            <a:pPr marL="95033" algn="l" eaLnBrk="1">
              <a:lnSpc>
                <a:spcPct val="93000"/>
              </a:lnSpc>
              <a:buClr>
                <a:srgbClr val="0E594D"/>
              </a:buClr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endParaRPr lang="en-GB" altLang="cs-CZ" sz="2400" b="0" dirty="0">
              <a:solidFill>
                <a:srgbClr val="000000"/>
              </a:solidFill>
            </a:endParaRPr>
          </a:p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400" dirty="0">
                <a:solidFill>
                  <a:srgbClr val="000000"/>
                </a:solidFill>
              </a:rPr>
              <a:t>3leté </a:t>
            </a:r>
            <a:r>
              <a:rPr lang="en-GB" altLang="cs-CZ" sz="2400" dirty="0" err="1">
                <a:solidFill>
                  <a:srgbClr val="000000"/>
                </a:solidFill>
              </a:rPr>
              <a:t>dítě</a:t>
            </a:r>
            <a:r>
              <a:rPr lang="en-GB" altLang="cs-CZ" sz="2400" b="0" dirty="0">
                <a:solidFill>
                  <a:srgbClr val="000000"/>
                </a:solidFill>
              </a:rPr>
              <a:t>: </a:t>
            </a:r>
            <a:r>
              <a:rPr lang="en-GB" altLang="cs-CZ" sz="2400" b="0" dirty="0" err="1">
                <a:solidFill>
                  <a:srgbClr val="000000"/>
                </a:solidFill>
              </a:rPr>
              <a:t>různý</a:t>
            </a:r>
            <a:r>
              <a:rPr lang="en-GB" altLang="cs-CZ" sz="2400" b="0" dirty="0">
                <a:solidFill>
                  <a:srgbClr val="000000"/>
                </a:solidFill>
              </a:rPr>
              <a:t> </a:t>
            </a:r>
            <a:r>
              <a:rPr lang="en-GB" altLang="cs-CZ" sz="2400" b="0" dirty="0" err="1">
                <a:solidFill>
                  <a:srgbClr val="000000"/>
                </a:solidFill>
              </a:rPr>
              <a:t>směr</a:t>
            </a:r>
            <a:r>
              <a:rPr lang="en-GB" altLang="cs-CZ" sz="2400" b="0" dirty="0">
                <a:solidFill>
                  <a:srgbClr val="000000"/>
                </a:solidFill>
              </a:rPr>
              <a:t> </a:t>
            </a:r>
            <a:r>
              <a:rPr lang="en-GB" altLang="cs-CZ" sz="2400" b="0" dirty="0" err="1">
                <a:solidFill>
                  <a:srgbClr val="000000"/>
                </a:solidFill>
              </a:rPr>
              <a:t>čáry</a:t>
            </a:r>
            <a:r>
              <a:rPr lang="en-GB" altLang="cs-CZ" sz="2400" b="0" dirty="0">
                <a:solidFill>
                  <a:srgbClr val="000000"/>
                </a:solidFill>
              </a:rPr>
              <a:t>, </a:t>
            </a:r>
            <a:r>
              <a:rPr lang="en-GB" altLang="cs-CZ" sz="2400" b="0" dirty="0" err="1">
                <a:solidFill>
                  <a:srgbClr val="000000"/>
                </a:solidFill>
              </a:rPr>
              <a:t>výtvor</a:t>
            </a:r>
            <a:r>
              <a:rPr lang="en-GB" altLang="cs-CZ" sz="2400" b="0" dirty="0">
                <a:solidFill>
                  <a:srgbClr val="000000"/>
                </a:solidFill>
              </a:rPr>
              <a:t> se </a:t>
            </a:r>
            <a:r>
              <a:rPr lang="en-GB" altLang="cs-CZ" sz="2400" b="0" dirty="0" err="1">
                <a:solidFill>
                  <a:srgbClr val="000000"/>
                </a:solidFill>
              </a:rPr>
              <a:t>předmětu</a:t>
            </a:r>
            <a:r>
              <a:rPr lang="en-GB" altLang="cs-CZ" sz="2400" b="0" dirty="0">
                <a:solidFill>
                  <a:srgbClr val="000000"/>
                </a:solidFill>
              </a:rPr>
              <a:t> </a:t>
            </a:r>
            <a:r>
              <a:rPr lang="en-GB" altLang="cs-CZ" sz="2400" b="0" dirty="0" err="1" smtClean="0">
                <a:solidFill>
                  <a:srgbClr val="000000"/>
                </a:solidFill>
              </a:rPr>
              <a:t>nepodobá</a:t>
            </a:r>
            <a:endParaRPr lang="cs-CZ" altLang="cs-CZ" sz="2400" b="0" dirty="0" smtClean="0">
              <a:solidFill>
                <a:srgbClr val="000000"/>
              </a:solidFill>
            </a:endParaRPr>
          </a:p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endParaRPr lang="en-GB" altLang="cs-CZ" sz="2400" b="0" dirty="0">
              <a:solidFill>
                <a:srgbClr val="000000"/>
              </a:solidFill>
            </a:endParaRPr>
          </a:p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400" dirty="0">
                <a:solidFill>
                  <a:srgbClr val="000000"/>
                </a:solidFill>
              </a:rPr>
              <a:t>4leté </a:t>
            </a:r>
            <a:r>
              <a:rPr lang="en-GB" altLang="cs-CZ" sz="2400" dirty="0" err="1">
                <a:solidFill>
                  <a:srgbClr val="000000"/>
                </a:solidFill>
              </a:rPr>
              <a:t>dítě</a:t>
            </a:r>
            <a:r>
              <a:rPr lang="en-GB" altLang="cs-CZ" sz="2400" b="0" dirty="0">
                <a:solidFill>
                  <a:srgbClr val="000000"/>
                </a:solidFill>
              </a:rPr>
              <a:t>: </a:t>
            </a:r>
            <a:r>
              <a:rPr lang="en-GB" altLang="cs-CZ" sz="2400" b="0" dirty="0" err="1">
                <a:solidFill>
                  <a:srgbClr val="000000"/>
                </a:solidFill>
              </a:rPr>
              <a:t>kresba</a:t>
            </a:r>
            <a:r>
              <a:rPr lang="en-GB" altLang="cs-CZ" sz="2400" b="0" dirty="0">
                <a:solidFill>
                  <a:srgbClr val="000000"/>
                </a:solidFill>
              </a:rPr>
              <a:t> </a:t>
            </a:r>
            <a:r>
              <a:rPr lang="en-GB" altLang="cs-CZ" sz="2400" b="0" dirty="0" err="1" smtClean="0">
                <a:solidFill>
                  <a:srgbClr val="000000"/>
                </a:solidFill>
              </a:rPr>
              <a:t>hlavonožce</a:t>
            </a:r>
            <a:endParaRPr lang="cs-CZ" altLang="cs-CZ" sz="2400" b="0" dirty="0" smtClean="0">
              <a:solidFill>
                <a:srgbClr val="000000"/>
              </a:solidFill>
            </a:endParaRPr>
          </a:p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endParaRPr lang="en-GB" altLang="cs-CZ" sz="2400" b="0" dirty="0">
              <a:solidFill>
                <a:srgbClr val="000000"/>
              </a:solidFill>
            </a:endParaRPr>
          </a:p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400" dirty="0">
                <a:solidFill>
                  <a:srgbClr val="000000"/>
                </a:solidFill>
              </a:rPr>
              <a:t>5leté </a:t>
            </a:r>
            <a:r>
              <a:rPr lang="en-GB" altLang="cs-CZ" sz="2400" dirty="0" err="1">
                <a:solidFill>
                  <a:srgbClr val="000000"/>
                </a:solidFill>
              </a:rPr>
              <a:t>dítě</a:t>
            </a:r>
            <a:r>
              <a:rPr lang="en-GB" altLang="cs-CZ" sz="2400" b="0" dirty="0">
                <a:solidFill>
                  <a:srgbClr val="000000"/>
                </a:solidFill>
              </a:rPr>
              <a:t>: </a:t>
            </a:r>
            <a:r>
              <a:rPr lang="en-GB" altLang="cs-CZ" sz="2400" b="0" dirty="0" err="1">
                <a:solidFill>
                  <a:srgbClr val="000000"/>
                </a:solidFill>
              </a:rPr>
              <a:t>schopno</a:t>
            </a:r>
            <a:r>
              <a:rPr lang="en-GB" altLang="cs-CZ" sz="2400" b="0" dirty="0">
                <a:solidFill>
                  <a:srgbClr val="000000"/>
                </a:solidFill>
              </a:rPr>
              <a:t> </a:t>
            </a:r>
            <a:r>
              <a:rPr lang="en-GB" altLang="cs-CZ" sz="2400" b="0" dirty="0" err="1">
                <a:solidFill>
                  <a:srgbClr val="000000"/>
                </a:solidFill>
              </a:rPr>
              <a:t>napodobit</a:t>
            </a:r>
            <a:r>
              <a:rPr lang="en-GB" altLang="cs-CZ" sz="2400" b="0" dirty="0">
                <a:solidFill>
                  <a:srgbClr val="000000"/>
                </a:solidFill>
              </a:rPr>
              <a:t> </a:t>
            </a:r>
            <a:r>
              <a:rPr lang="en-GB" altLang="cs-CZ" sz="2400" b="0" dirty="0" err="1">
                <a:solidFill>
                  <a:srgbClr val="000000"/>
                </a:solidFill>
              </a:rPr>
              <a:t>čtverec</a:t>
            </a:r>
            <a:r>
              <a:rPr lang="en-GB" altLang="cs-CZ" sz="2400" b="0" dirty="0">
                <a:solidFill>
                  <a:srgbClr val="000000"/>
                </a:solidFill>
              </a:rPr>
              <a:t>, </a:t>
            </a:r>
            <a:r>
              <a:rPr lang="en-GB" altLang="cs-CZ" sz="2400" b="0" dirty="0" err="1">
                <a:solidFill>
                  <a:srgbClr val="000000"/>
                </a:solidFill>
              </a:rPr>
              <a:t>kresba</a:t>
            </a:r>
            <a:r>
              <a:rPr lang="en-GB" altLang="cs-CZ" sz="2400" b="0" dirty="0">
                <a:solidFill>
                  <a:srgbClr val="000000"/>
                </a:solidFill>
              </a:rPr>
              <a:t> je </a:t>
            </a:r>
            <a:r>
              <a:rPr lang="en-GB" altLang="cs-CZ" sz="2400" b="0" dirty="0" err="1" smtClean="0">
                <a:solidFill>
                  <a:srgbClr val="000000"/>
                </a:solidFill>
              </a:rPr>
              <a:t>detailnější</a:t>
            </a:r>
            <a:endParaRPr lang="cs-CZ" altLang="cs-CZ" sz="2400" b="0" dirty="0" smtClean="0">
              <a:solidFill>
                <a:srgbClr val="000000"/>
              </a:solidFill>
            </a:endParaRPr>
          </a:p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endParaRPr lang="en-GB" altLang="cs-CZ" sz="2400" b="0" dirty="0">
              <a:solidFill>
                <a:srgbClr val="000000"/>
              </a:solidFill>
            </a:endParaRPr>
          </a:p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400" dirty="0">
                <a:solidFill>
                  <a:srgbClr val="000000"/>
                </a:solidFill>
              </a:rPr>
              <a:t>6leté </a:t>
            </a:r>
            <a:r>
              <a:rPr lang="en-GB" altLang="cs-CZ" sz="2400" dirty="0" err="1">
                <a:solidFill>
                  <a:srgbClr val="000000"/>
                </a:solidFill>
              </a:rPr>
              <a:t>dítě</a:t>
            </a:r>
            <a:r>
              <a:rPr lang="en-GB" altLang="cs-CZ" sz="2400" b="0" dirty="0">
                <a:solidFill>
                  <a:srgbClr val="000000"/>
                </a:solidFill>
              </a:rPr>
              <a:t>: </a:t>
            </a:r>
            <a:r>
              <a:rPr lang="en-GB" altLang="cs-CZ" sz="2400" b="0" dirty="0" err="1">
                <a:solidFill>
                  <a:srgbClr val="000000"/>
                </a:solidFill>
              </a:rPr>
              <a:t>kresba</a:t>
            </a:r>
            <a:r>
              <a:rPr lang="en-GB" altLang="cs-CZ" sz="2400" b="0" dirty="0">
                <a:solidFill>
                  <a:srgbClr val="000000"/>
                </a:solidFill>
              </a:rPr>
              <a:t> by </a:t>
            </a:r>
            <a:r>
              <a:rPr lang="en-GB" altLang="cs-CZ" sz="2400" b="0" dirty="0" err="1">
                <a:solidFill>
                  <a:srgbClr val="000000"/>
                </a:solidFill>
              </a:rPr>
              <a:t>měla</a:t>
            </a:r>
            <a:r>
              <a:rPr lang="en-GB" altLang="cs-CZ" sz="2400" b="0" dirty="0">
                <a:solidFill>
                  <a:srgbClr val="000000"/>
                </a:solidFill>
              </a:rPr>
              <a:t> </a:t>
            </a:r>
            <a:r>
              <a:rPr lang="en-GB" altLang="cs-CZ" sz="2400" b="0" dirty="0" err="1">
                <a:solidFill>
                  <a:srgbClr val="000000"/>
                </a:solidFill>
              </a:rPr>
              <a:t>odpovídat</a:t>
            </a:r>
            <a:r>
              <a:rPr lang="en-GB" altLang="cs-CZ" sz="2400" b="0" dirty="0">
                <a:solidFill>
                  <a:srgbClr val="000000"/>
                </a:solidFill>
              </a:rPr>
              <a:t> </a:t>
            </a:r>
            <a:r>
              <a:rPr lang="en-GB" altLang="cs-CZ" sz="2400" b="0" dirty="0" err="1">
                <a:solidFill>
                  <a:srgbClr val="000000"/>
                </a:solidFill>
              </a:rPr>
              <a:t>požadavkům</a:t>
            </a:r>
            <a:r>
              <a:rPr lang="en-GB" altLang="cs-CZ" sz="2400" b="0" dirty="0">
                <a:solidFill>
                  <a:srgbClr val="000000"/>
                </a:solidFill>
              </a:rPr>
              <a:t> pro </a:t>
            </a:r>
            <a:r>
              <a:rPr lang="en-GB" altLang="cs-CZ" sz="2400" b="0" dirty="0" err="1">
                <a:solidFill>
                  <a:srgbClr val="000000"/>
                </a:solidFill>
              </a:rPr>
              <a:t>vstup</a:t>
            </a:r>
            <a:r>
              <a:rPr lang="en-GB" altLang="cs-CZ" sz="2400" b="0" dirty="0">
                <a:solidFill>
                  <a:srgbClr val="000000"/>
                </a:solidFill>
              </a:rPr>
              <a:t> do </a:t>
            </a:r>
            <a:r>
              <a:rPr lang="en-GB" altLang="cs-CZ" sz="2400" b="0" dirty="0" err="1">
                <a:solidFill>
                  <a:srgbClr val="000000"/>
                </a:solidFill>
              </a:rPr>
              <a:t>školy</a:t>
            </a:r>
            <a:endParaRPr lang="en-GB" altLang="cs-CZ" sz="2400" b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4994164"/>
      </p:ext>
    </p:extLst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body"/>
          </p:nvPr>
        </p:nvSpPr>
        <p:spPr>
          <a:xfrm>
            <a:off x="672480" y="1906761"/>
            <a:ext cx="7809120" cy="4323334"/>
          </a:xfrm>
        </p:spPr>
        <p:txBody>
          <a:bodyPr anchor="t"/>
          <a:lstStyle/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900" dirty="0" err="1">
                <a:solidFill>
                  <a:srgbClr val="000000"/>
                </a:solidFill>
              </a:rPr>
              <a:t>Hra</a:t>
            </a:r>
            <a:r>
              <a:rPr lang="en-GB" altLang="cs-CZ" sz="2900" b="0" dirty="0">
                <a:solidFill>
                  <a:srgbClr val="000000"/>
                </a:solidFill>
              </a:rPr>
              <a:t> (</a:t>
            </a:r>
            <a:r>
              <a:rPr lang="en-GB" altLang="cs-CZ" sz="2900" b="0" dirty="0" err="1">
                <a:solidFill>
                  <a:srgbClr val="000000"/>
                </a:solidFill>
              </a:rPr>
              <a:t>dítě</a:t>
            </a:r>
            <a:r>
              <a:rPr lang="en-GB" altLang="cs-CZ" sz="2900" b="0" dirty="0">
                <a:solidFill>
                  <a:srgbClr val="000000"/>
                </a:solidFill>
              </a:rPr>
              <a:t> se </a:t>
            </a:r>
            <a:r>
              <a:rPr lang="en-GB" altLang="cs-CZ" sz="2900" b="0" dirty="0" err="1">
                <a:solidFill>
                  <a:srgbClr val="000000"/>
                </a:solidFill>
              </a:rPr>
              <a:t>učí</a:t>
            </a:r>
            <a:r>
              <a:rPr lang="en-GB" altLang="cs-CZ" sz="2900" b="0" dirty="0">
                <a:solidFill>
                  <a:srgbClr val="000000"/>
                </a:solidFill>
              </a:rPr>
              <a:t> a </a:t>
            </a:r>
            <a:r>
              <a:rPr lang="en-GB" altLang="cs-CZ" sz="2900" b="0" dirty="0" err="1">
                <a:solidFill>
                  <a:srgbClr val="000000"/>
                </a:solidFill>
              </a:rPr>
              <a:t>získává</a:t>
            </a:r>
            <a:r>
              <a:rPr lang="en-GB" altLang="cs-CZ" sz="2900" b="0" dirty="0">
                <a:solidFill>
                  <a:srgbClr val="000000"/>
                </a:solidFill>
              </a:rPr>
              <a:t> </a:t>
            </a:r>
            <a:r>
              <a:rPr lang="en-GB" altLang="cs-CZ" sz="2900" b="0" dirty="0" err="1">
                <a:solidFill>
                  <a:srgbClr val="000000"/>
                </a:solidFill>
              </a:rPr>
              <a:t>zkušenosti</a:t>
            </a:r>
            <a:r>
              <a:rPr lang="en-GB" altLang="cs-CZ" sz="2900" b="0" dirty="0">
                <a:solidFill>
                  <a:srgbClr val="000000"/>
                </a:solidFill>
              </a:rPr>
              <a:t>, </a:t>
            </a:r>
            <a:r>
              <a:rPr lang="en-GB" altLang="cs-CZ" sz="2900" b="0" dirty="0" err="1">
                <a:solidFill>
                  <a:srgbClr val="000000"/>
                </a:solidFill>
              </a:rPr>
              <a:t>napodobuje</a:t>
            </a:r>
            <a:r>
              <a:rPr lang="en-GB" altLang="cs-CZ" sz="2900" b="0" dirty="0">
                <a:solidFill>
                  <a:srgbClr val="000000"/>
                </a:solidFill>
              </a:rPr>
              <a:t> </a:t>
            </a:r>
            <a:r>
              <a:rPr lang="en-GB" altLang="cs-CZ" sz="2900" b="0" dirty="0" err="1">
                <a:solidFill>
                  <a:srgbClr val="000000"/>
                </a:solidFill>
              </a:rPr>
              <a:t>svět</a:t>
            </a:r>
            <a:r>
              <a:rPr lang="en-GB" altLang="cs-CZ" sz="2900" b="0" dirty="0">
                <a:solidFill>
                  <a:srgbClr val="000000"/>
                </a:solidFill>
              </a:rPr>
              <a:t> </a:t>
            </a:r>
            <a:r>
              <a:rPr lang="en-GB" altLang="cs-CZ" sz="2900" b="0" dirty="0" err="1">
                <a:solidFill>
                  <a:srgbClr val="000000"/>
                </a:solidFill>
              </a:rPr>
              <a:t>dospělých</a:t>
            </a:r>
            <a:r>
              <a:rPr lang="en-GB" altLang="cs-CZ" sz="2900" b="0" dirty="0">
                <a:solidFill>
                  <a:srgbClr val="000000"/>
                </a:solidFill>
              </a:rPr>
              <a:t>), </a:t>
            </a:r>
            <a:r>
              <a:rPr lang="en-GB" altLang="cs-CZ" sz="2900" b="0" dirty="0" err="1">
                <a:solidFill>
                  <a:srgbClr val="000000"/>
                </a:solidFill>
              </a:rPr>
              <a:t>základní</a:t>
            </a:r>
            <a:r>
              <a:rPr lang="en-GB" altLang="cs-CZ" sz="2900" b="0" dirty="0">
                <a:solidFill>
                  <a:srgbClr val="000000"/>
                </a:solidFill>
              </a:rPr>
              <a:t> </a:t>
            </a:r>
            <a:r>
              <a:rPr lang="en-GB" altLang="cs-CZ" sz="2900" b="0" dirty="0" err="1">
                <a:solidFill>
                  <a:srgbClr val="000000"/>
                </a:solidFill>
              </a:rPr>
              <a:t>formování</a:t>
            </a:r>
            <a:r>
              <a:rPr lang="en-GB" altLang="cs-CZ" sz="2900" b="0" dirty="0">
                <a:solidFill>
                  <a:srgbClr val="000000"/>
                </a:solidFill>
              </a:rPr>
              <a:t> </a:t>
            </a:r>
            <a:r>
              <a:rPr lang="en-GB" altLang="cs-CZ" sz="2900" b="0" dirty="0" err="1">
                <a:solidFill>
                  <a:srgbClr val="000000"/>
                </a:solidFill>
              </a:rPr>
              <a:t>volních</a:t>
            </a:r>
            <a:r>
              <a:rPr lang="en-GB" altLang="cs-CZ" sz="2900" b="0" dirty="0">
                <a:solidFill>
                  <a:srgbClr val="000000"/>
                </a:solidFill>
              </a:rPr>
              <a:t> a </a:t>
            </a:r>
            <a:r>
              <a:rPr lang="en-GB" altLang="cs-CZ" sz="2900" b="0" dirty="0" err="1">
                <a:solidFill>
                  <a:srgbClr val="000000"/>
                </a:solidFill>
              </a:rPr>
              <a:t>mravních</a:t>
            </a:r>
            <a:r>
              <a:rPr lang="en-GB" altLang="cs-CZ" sz="2900" b="0" dirty="0">
                <a:solidFill>
                  <a:srgbClr val="000000"/>
                </a:solidFill>
              </a:rPr>
              <a:t> </a:t>
            </a:r>
            <a:r>
              <a:rPr lang="en-GB" altLang="cs-CZ" sz="2900" b="0" dirty="0" err="1">
                <a:solidFill>
                  <a:srgbClr val="000000"/>
                </a:solidFill>
              </a:rPr>
              <a:t>kvalit</a:t>
            </a:r>
            <a:r>
              <a:rPr lang="en-GB" altLang="cs-CZ" sz="2900" b="0" dirty="0">
                <a:solidFill>
                  <a:srgbClr val="000000"/>
                </a:solidFill>
              </a:rPr>
              <a:t> </a:t>
            </a:r>
            <a:r>
              <a:rPr lang="en-GB" altLang="cs-CZ" sz="2900" b="0" dirty="0" err="1">
                <a:solidFill>
                  <a:srgbClr val="000000"/>
                </a:solidFill>
              </a:rPr>
              <a:t>osobnosti</a:t>
            </a:r>
            <a:r>
              <a:rPr lang="en-GB" altLang="cs-CZ" sz="2900" b="0" dirty="0">
                <a:solidFill>
                  <a:srgbClr val="000000"/>
                </a:solidFill>
              </a:rPr>
              <a:t>, </a:t>
            </a:r>
            <a:r>
              <a:rPr lang="en-GB" altLang="cs-CZ" sz="2900" b="0" dirty="0" err="1">
                <a:solidFill>
                  <a:srgbClr val="000000"/>
                </a:solidFill>
              </a:rPr>
              <a:t>rozumový</a:t>
            </a:r>
            <a:r>
              <a:rPr lang="en-GB" altLang="cs-CZ" sz="2900" b="0" dirty="0">
                <a:solidFill>
                  <a:srgbClr val="000000"/>
                </a:solidFill>
              </a:rPr>
              <a:t> </a:t>
            </a:r>
            <a:r>
              <a:rPr lang="en-GB" altLang="cs-CZ" sz="2900" b="0" dirty="0" err="1">
                <a:solidFill>
                  <a:srgbClr val="000000"/>
                </a:solidFill>
              </a:rPr>
              <a:t>vývoj</a:t>
            </a:r>
            <a:r>
              <a:rPr lang="en-GB" altLang="cs-CZ" sz="2900" b="0" dirty="0">
                <a:solidFill>
                  <a:srgbClr val="000000"/>
                </a:solidFill>
              </a:rPr>
              <a:t> – </a:t>
            </a:r>
            <a:r>
              <a:rPr lang="en-GB" altLang="cs-CZ" sz="2900" b="0" dirty="0" err="1">
                <a:solidFill>
                  <a:srgbClr val="000000"/>
                </a:solidFill>
              </a:rPr>
              <a:t>vnímání</a:t>
            </a:r>
            <a:r>
              <a:rPr lang="en-GB" altLang="cs-CZ" sz="2900" b="0" dirty="0">
                <a:solidFill>
                  <a:srgbClr val="000000"/>
                </a:solidFill>
              </a:rPr>
              <a:t>, </a:t>
            </a:r>
            <a:r>
              <a:rPr lang="en-GB" altLang="cs-CZ" sz="2900" b="0" dirty="0" err="1">
                <a:solidFill>
                  <a:srgbClr val="000000"/>
                </a:solidFill>
              </a:rPr>
              <a:t>představivost</a:t>
            </a:r>
            <a:r>
              <a:rPr lang="en-GB" altLang="cs-CZ" sz="2900" b="0" dirty="0">
                <a:solidFill>
                  <a:srgbClr val="000000"/>
                </a:solidFill>
              </a:rPr>
              <a:t>, </a:t>
            </a:r>
            <a:r>
              <a:rPr lang="en-GB" altLang="cs-CZ" sz="2900" b="0" dirty="0" err="1">
                <a:solidFill>
                  <a:srgbClr val="000000"/>
                </a:solidFill>
              </a:rPr>
              <a:t>myšlení</a:t>
            </a:r>
            <a:r>
              <a:rPr lang="en-GB" altLang="cs-CZ" sz="2900" b="0" dirty="0">
                <a:solidFill>
                  <a:srgbClr val="000000"/>
                </a:solidFill>
              </a:rPr>
              <a:t>, </a:t>
            </a:r>
            <a:r>
              <a:rPr lang="en-GB" altLang="cs-CZ" sz="2900" b="0" dirty="0" err="1">
                <a:solidFill>
                  <a:srgbClr val="000000"/>
                </a:solidFill>
              </a:rPr>
              <a:t>řeč</a:t>
            </a:r>
            <a:r>
              <a:rPr lang="en-GB" altLang="cs-CZ" sz="2900" b="0" dirty="0">
                <a:solidFill>
                  <a:srgbClr val="000000"/>
                </a:solidFill>
              </a:rPr>
              <a:t>, </a:t>
            </a:r>
            <a:r>
              <a:rPr lang="en-GB" altLang="cs-CZ" sz="2900" b="0" dirty="0" err="1">
                <a:solidFill>
                  <a:srgbClr val="000000"/>
                </a:solidFill>
              </a:rPr>
              <a:t>paměť</a:t>
            </a:r>
            <a:r>
              <a:rPr lang="en-GB" altLang="cs-CZ" sz="2900" b="0" dirty="0">
                <a:solidFill>
                  <a:srgbClr val="000000"/>
                </a:solidFill>
              </a:rPr>
              <a:t>, </a:t>
            </a:r>
            <a:r>
              <a:rPr lang="en-GB" altLang="cs-CZ" sz="2900" b="0" dirty="0" err="1">
                <a:solidFill>
                  <a:srgbClr val="000000"/>
                </a:solidFill>
              </a:rPr>
              <a:t>pozornost</a:t>
            </a:r>
            <a:endParaRPr lang="en-GB" altLang="cs-CZ" sz="2900" b="0" dirty="0">
              <a:solidFill>
                <a:srgbClr val="000000"/>
              </a:solidFill>
            </a:endParaRPr>
          </a:p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900" b="0" dirty="0" err="1">
                <a:solidFill>
                  <a:srgbClr val="000000"/>
                </a:solidFill>
              </a:rPr>
              <a:t>Skupinová</a:t>
            </a:r>
            <a:r>
              <a:rPr lang="en-GB" altLang="cs-CZ" sz="2900" b="0" dirty="0">
                <a:solidFill>
                  <a:srgbClr val="000000"/>
                </a:solidFill>
              </a:rPr>
              <a:t> </a:t>
            </a:r>
            <a:r>
              <a:rPr lang="en-GB" altLang="cs-CZ" sz="2900" b="0" dirty="0" err="1">
                <a:solidFill>
                  <a:srgbClr val="000000"/>
                </a:solidFill>
              </a:rPr>
              <a:t>hra</a:t>
            </a:r>
            <a:r>
              <a:rPr lang="en-GB" altLang="cs-CZ" sz="2900" b="0" dirty="0">
                <a:solidFill>
                  <a:srgbClr val="000000"/>
                </a:solidFill>
              </a:rPr>
              <a:t> je </a:t>
            </a:r>
            <a:r>
              <a:rPr lang="en-GB" altLang="cs-CZ" sz="2900" b="0" dirty="0" err="1">
                <a:solidFill>
                  <a:srgbClr val="000000"/>
                </a:solidFill>
              </a:rPr>
              <a:t>velmi</a:t>
            </a:r>
            <a:r>
              <a:rPr lang="en-GB" altLang="cs-CZ" sz="2900" b="0" dirty="0">
                <a:solidFill>
                  <a:srgbClr val="000000"/>
                </a:solidFill>
              </a:rPr>
              <a:t> </a:t>
            </a:r>
            <a:r>
              <a:rPr lang="en-GB" altLang="cs-CZ" sz="2900" b="0" dirty="0" err="1">
                <a:solidFill>
                  <a:srgbClr val="000000"/>
                </a:solidFill>
              </a:rPr>
              <a:t>důležitým</a:t>
            </a:r>
            <a:r>
              <a:rPr lang="en-GB" altLang="cs-CZ" sz="2900" b="0" dirty="0">
                <a:solidFill>
                  <a:srgbClr val="000000"/>
                </a:solidFill>
              </a:rPr>
              <a:t> </a:t>
            </a:r>
            <a:r>
              <a:rPr lang="en-GB" altLang="cs-CZ" sz="2900" b="0" dirty="0" err="1">
                <a:solidFill>
                  <a:srgbClr val="000000"/>
                </a:solidFill>
              </a:rPr>
              <a:t>faktorem</a:t>
            </a:r>
            <a:r>
              <a:rPr lang="en-GB" altLang="cs-CZ" sz="2900" b="0" dirty="0">
                <a:solidFill>
                  <a:srgbClr val="000000"/>
                </a:solidFill>
              </a:rPr>
              <a:t> </a:t>
            </a:r>
            <a:r>
              <a:rPr lang="en-GB" altLang="cs-CZ" sz="2900" b="0" dirty="0" err="1">
                <a:solidFill>
                  <a:srgbClr val="000000"/>
                </a:solidFill>
              </a:rPr>
              <a:t>socializace</a:t>
            </a:r>
            <a:endParaRPr lang="en-GB" altLang="cs-CZ" sz="2900" b="0" dirty="0">
              <a:solidFill>
                <a:srgbClr val="000000"/>
              </a:solidFill>
            </a:endParaRPr>
          </a:p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900" b="0" dirty="0" err="1">
                <a:solidFill>
                  <a:srgbClr val="000000"/>
                </a:solidFill>
              </a:rPr>
              <a:t>Děti</a:t>
            </a:r>
            <a:r>
              <a:rPr lang="en-GB" altLang="cs-CZ" sz="2900" b="0" dirty="0">
                <a:solidFill>
                  <a:srgbClr val="000000"/>
                </a:solidFill>
              </a:rPr>
              <a:t> </a:t>
            </a:r>
            <a:r>
              <a:rPr lang="en-GB" altLang="cs-CZ" sz="2900" b="0" dirty="0" err="1">
                <a:solidFill>
                  <a:srgbClr val="000000"/>
                </a:solidFill>
              </a:rPr>
              <a:t>si</a:t>
            </a:r>
            <a:r>
              <a:rPr lang="en-GB" altLang="cs-CZ" sz="2900" b="0" dirty="0">
                <a:solidFill>
                  <a:srgbClr val="000000"/>
                </a:solidFill>
              </a:rPr>
              <a:t> </a:t>
            </a:r>
            <a:r>
              <a:rPr lang="en-GB" altLang="cs-CZ" sz="2900" b="0" dirty="0" err="1">
                <a:solidFill>
                  <a:srgbClr val="000000"/>
                </a:solidFill>
              </a:rPr>
              <a:t>postupně</a:t>
            </a:r>
            <a:r>
              <a:rPr lang="en-GB" altLang="cs-CZ" sz="2900" b="0" dirty="0">
                <a:solidFill>
                  <a:srgbClr val="000000"/>
                </a:solidFill>
              </a:rPr>
              <a:t> </a:t>
            </a:r>
            <a:r>
              <a:rPr lang="en-GB" altLang="cs-CZ" sz="2900" b="0" dirty="0" err="1">
                <a:solidFill>
                  <a:srgbClr val="000000"/>
                </a:solidFill>
              </a:rPr>
              <a:t>přestávají</a:t>
            </a:r>
            <a:r>
              <a:rPr lang="en-GB" altLang="cs-CZ" sz="2900" b="0" dirty="0">
                <a:solidFill>
                  <a:srgbClr val="000000"/>
                </a:solidFill>
              </a:rPr>
              <a:t> </a:t>
            </a:r>
            <a:r>
              <a:rPr lang="en-GB" altLang="cs-CZ" sz="2900" b="0" dirty="0" err="1">
                <a:solidFill>
                  <a:srgbClr val="000000"/>
                </a:solidFill>
              </a:rPr>
              <a:t>hrát</a:t>
            </a:r>
            <a:r>
              <a:rPr lang="en-GB" altLang="cs-CZ" sz="2900" b="0" dirty="0">
                <a:solidFill>
                  <a:srgbClr val="000000"/>
                </a:solidFill>
              </a:rPr>
              <a:t> „</a:t>
            </a:r>
            <a:r>
              <a:rPr lang="en-GB" altLang="cs-CZ" sz="2900" b="0" dirty="0" err="1">
                <a:solidFill>
                  <a:srgbClr val="000000"/>
                </a:solidFill>
              </a:rPr>
              <a:t>jedno</a:t>
            </a:r>
            <a:r>
              <a:rPr lang="en-GB" altLang="cs-CZ" sz="2900" b="0" dirty="0">
                <a:solidFill>
                  <a:srgbClr val="000000"/>
                </a:solidFill>
              </a:rPr>
              <a:t> </a:t>
            </a:r>
            <a:r>
              <a:rPr lang="en-GB" altLang="cs-CZ" sz="2900" b="0" dirty="0" err="1">
                <a:solidFill>
                  <a:srgbClr val="000000"/>
                </a:solidFill>
              </a:rPr>
              <a:t>vedle</a:t>
            </a:r>
            <a:r>
              <a:rPr lang="en-GB" altLang="cs-CZ" sz="2900" b="0" dirty="0">
                <a:solidFill>
                  <a:srgbClr val="000000"/>
                </a:solidFill>
              </a:rPr>
              <a:t> </a:t>
            </a:r>
            <a:r>
              <a:rPr lang="en-GB" altLang="cs-CZ" sz="2900" b="0" dirty="0" err="1">
                <a:solidFill>
                  <a:srgbClr val="000000"/>
                </a:solidFill>
              </a:rPr>
              <a:t>druhého</a:t>
            </a:r>
            <a:r>
              <a:rPr lang="en-GB" altLang="cs-CZ" sz="2900" b="0" dirty="0">
                <a:solidFill>
                  <a:srgbClr val="000000"/>
                </a:solidFill>
              </a:rPr>
              <a:t>“ a </a:t>
            </a:r>
            <a:r>
              <a:rPr lang="en-GB" altLang="cs-CZ" sz="2900" b="0" dirty="0" err="1">
                <a:solidFill>
                  <a:srgbClr val="000000"/>
                </a:solidFill>
              </a:rPr>
              <a:t>začínají</a:t>
            </a:r>
            <a:r>
              <a:rPr lang="en-GB" altLang="cs-CZ" sz="2900" b="0" dirty="0">
                <a:solidFill>
                  <a:srgbClr val="000000"/>
                </a:solidFill>
              </a:rPr>
              <a:t> </a:t>
            </a:r>
            <a:r>
              <a:rPr lang="en-GB" altLang="cs-CZ" sz="2900" b="0" dirty="0" err="1">
                <a:solidFill>
                  <a:srgbClr val="000000"/>
                </a:solidFill>
              </a:rPr>
              <a:t>si</a:t>
            </a:r>
            <a:r>
              <a:rPr lang="en-GB" altLang="cs-CZ" sz="2900" b="0" dirty="0">
                <a:solidFill>
                  <a:srgbClr val="000000"/>
                </a:solidFill>
              </a:rPr>
              <a:t> </a:t>
            </a:r>
            <a:r>
              <a:rPr lang="en-GB" altLang="cs-CZ" sz="2900" b="0" dirty="0" err="1">
                <a:solidFill>
                  <a:srgbClr val="000000"/>
                </a:solidFill>
              </a:rPr>
              <a:t>hrát</a:t>
            </a:r>
            <a:r>
              <a:rPr lang="en-GB" altLang="cs-CZ" sz="2900" b="0" dirty="0">
                <a:solidFill>
                  <a:srgbClr val="000000"/>
                </a:solidFill>
              </a:rPr>
              <a:t> „</a:t>
            </a:r>
            <a:r>
              <a:rPr lang="en-GB" altLang="cs-CZ" sz="2900" b="0" dirty="0" err="1">
                <a:solidFill>
                  <a:srgbClr val="000000"/>
                </a:solidFill>
              </a:rPr>
              <a:t>jedno</a:t>
            </a:r>
            <a:r>
              <a:rPr lang="en-GB" altLang="cs-CZ" sz="2900" b="0" dirty="0">
                <a:solidFill>
                  <a:srgbClr val="000000"/>
                </a:solidFill>
              </a:rPr>
              <a:t> s </a:t>
            </a:r>
            <a:r>
              <a:rPr lang="en-GB" altLang="cs-CZ" sz="2900" b="0" dirty="0" err="1">
                <a:solidFill>
                  <a:srgbClr val="000000"/>
                </a:solidFill>
              </a:rPr>
              <a:t>druhým</a:t>
            </a:r>
            <a:r>
              <a:rPr lang="en-GB" altLang="cs-CZ" sz="2900" b="0" dirty="0">
                <a:solidFill>
                  <a:srgbClr val="000000"/>
                </a:solidFill>
              </a:rPr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3225633710"/>
      </p:ext>
    </p:extLst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body"/>
          </p:nvPr>
        </p:nvSpPr>
        <p:spPr>
          <a:xfrm>
            <a:off x="672480" y="1906760"/>
            <a:ext cx="7809120" cy="4241246"/>
          </a:xfrm>
        </p:spPr>
        <p:txBody>
          <a:bodyPr anchor="t"/>
          <a:lstStyle/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900" b="0" dirty="0" err="1">
                <a:solidFill>
                  <a:srgbClr val="000000"/>
                </a:solidFill>
              </a:rPr>
              <a:t>Měli</a:t>
            </a:r>
            <a:r>
              <a:rPr lang="en-GB" altLang="cs-CZ" sz="2900" b="0" dirty="0">
                <a:solidFill>
                  <a:srgbClr val="000000"/>
                </a:solidFill>
              </a:rPr>
              <a:t> </a:t>
            </a:r>
            <a:r>
              <a:rPr lang="en-GB" altLang="cs-CZ" sz="2900" b="0" dirty="0" err="1">
                <a:solidFill>
                  <a:srgbClr val="000000"/>
                </a:solidFill>
              </a:rPr>
              <a:t>bychom</a:t>
            </a:r>
            <a:r>
              <a:rPr lang="en-GB" altLang="cs-CZ" sz="2900" b="0" dirty="0">
                <a:solidFill>
                  <a:srgbClr val="000000"/>
                </a:solidFill>
              </a:rPr>
              <a:t> </a:t>
            </a:r>
            <a:r>
              <a:rPr lang="en-GB" altLang="cs-CZ" sz="2900" b="0" dirty="0" err="1">
                <a:solidFill>
                  <a:srgbClr val="000000"/>
                </a:solidFill>
              </a:rPr>
              <a:t>dítě</a:t>
            </a:r>
            <a:r>
              <a:rPr lang="en-GB" altLang="cs-CZ" sz="2900" b="0" dirty="0">
                <a:solidFill>
                  <a:srgbClr val="000000"/>
                </a:solidFill>
              </a:rPr>
              <a:t> </a:t>
            </a:r>
            <a:r>
              <a:rPr lang="en-GB" altLang="cs-CZ" sz="2900" b="0" dirty="0" err="1">
                <a:solidFill>
                  <a:srgbClr val="000000"/>
                </a:solidFill>
              </a:rPr>
              <a:t>začít</a:t>
            </a:r>
            <a:r>
              <a:rPr lang="en-GB" altLang="cs-CZ" sz="2900" b="0" dirty="0">
                <a:solidFill>
                  <a:srgbClr val="000000"/>
                </a:solidFill>
              </a:rPr>
              <a:t> </a:t>
            </a:r>
            <a:r>
              <a:rPr lang="en-GB" altLang="cs-CZ" sz="2900" b="0" dirty="0" err="1">
                <a:solidFill>
                  <a:srgbClr val="000000"/>
                </a:solidFill>
              </a:rPr>
              <a:t>seznamovat</a:t>
            </a:r>
            <a:r>
              <a:rPr lang="en-GB" altLang="cs-CZ" sz="2900" b="0" dirty="0">
                <a:solidFill>
                  <a:srgbClr val="000000"/>
                </a:solidFill>
              </a:rPr>
              <a:t> s </a:t>
            </a:r>
            <a:r>
              <a:rPr lang="en-GB" altLang="cs-CZ" sz="2900" b="0" dirty="0" err="1">
                <a:solidFill>
                  <a:srgbClr val="000000"/>
                </a:solidFill>
              </a:rPr>
              <a:t>prvními</a:t>
            </a:r>
            <a:r>
              <a:rPr lang="en-GB" altLang="cs-CZ" sz="2900" b="0" dirty="0">
                <a:solidFill>
                  <a:srgbClr val="000000"/>
                </a:solidFill>
              </a:rPr>
              <a:t> </a:t>
            </a:r>
            <a:r>
              <a:rPr lang="en-GB" altLang="cs-CZ" sz="2900" b="0" dirty="0" err="1">
                <a:solidFill>
                  <a:srgbClr val="000000"/>
                </a:solidFill>
              </a:rPr>
              <a:t>pohádkami</a:t>
            </a:r>
            <a:endParaRPr lang="en-GB" altLang="cs-CZ" sz="2900" b="0" dirty="0">
              <a:solidFill>
                <a:srgbClr val="000000"/>
              </a:solidFill>
            </a:endParaRPr>
          </a:p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900" b="0" dirty="0" err="1">
                <a:solidFill>
                  <a:srgbClr val="000000"/>
                </a:solidFill>
              </a:rPr>
              <a:t>Mezi</a:t>
            </a:r>
            <a:r>
              <a:rPr lang="en-GB" altLang="cs-CZ" sz="2900" b="0" dirty="0">
                <a:solidFill>
                  <a:srgbClr val="000000"/>
                </a:solidFill>
              </a:rPr>
              <a:t> 4. a 5. </a:t>
            </a:r>
            <a:r>
              <a:rPr lang="en-GB" altLang="cs-CZ" sz="2900" b="0" dirty="0" err="1">
                <a:solidFill>
                  <a:srgbClr val="000000"/>
                </a:solidFill>
              </a:rPr>
              <a:t>rokem</a:t>
            </a:r>
            <a:r>
              <a:rPr lang="en-GB" altLang="cs-CZ" sz="2900" b="0" dirty="0">
                <a:solidFill>
                  <a:srgbClr val="000000"/>
                </a:solidFill>
              </a:rPr>
              <a:t> se </a:t>
            </a:r>
            <a:r>
              <a:rPr lang="en-GB" altLang="cs-CZ" sz="2900" b="0" dirty="0" err="1">
                <a:solidFill>
                  <a:srgbClr val="000000"/>
                </a:solidFill>
              </a:rPr>
              <a:t>vyvíjejí</a:t>
            </a:r>
            <a:r>
              <a:rPr lang="en-GB" altLang="cs-CZ" sz="2900" b="0" dirty="0">
                <a:solidFill>
                  <a:srgbClr val="000000"/>
                </a:solidFill>
              </a:rPr>
              <a:t> </a:t>
            </a:r>
            <a:r>
              <a:rPr lang="en-GB" altLang="cs-CZ" sz="2900" b="0" dirty="0" err="1">
                <a:solidFill>
                  <a:srgbClr val="000000"/>
                </a:solidFill>
              </a:rPr>
              <a:t>tzv</a:t>
            </a:r>
            <a:r>
              <a:rPr lang="en-GB" altLang="cs-CZ" sz="2900" b="0" dirty="0">
                <a:solidFill>
                  <a:srgbClr val="000000"/>
                </a:solidFill>
              </a:rPr>
              <a:t>. </a:t>
            </a:r>
            <a:r>
              <a:rPr lang="en-GB" altLang="cs-CZ" sz="2900" b="0" dirty="0" err="1">
                <a:solidFill>
                  <a:srgbClr val="000000"/>
                </a:solidFill>
              </a:rPr>
              <a:t>vyšší</a:t>
            </a:r>
            <a:r>
              <a:rPr lang="en-GB" altLang="cs-CZ" sz="2900" b="0" dirty="0">
                <a:solidFill>
                  <a:srgbClr val="000000"/>
                </a:solidFill>
              </a:rPr>
              <a:t> city – </a:t>
            </a:r>
            <a:r>
              <a:rPr lang="en-GB" altLang="cs-CZ" sz="2900" b="0" dirty="0" err="1">
                <a:solidFill>
                  <a:srgbClr val="000000"/>
                </a:solidFill>
              </a:rPr>
              <a:t>dítě</a:t>
            </a:r>
            <a:r>
              <a:rPr lang="en-GB" altLang="cs-CZ" sz="2900" b="0" dirty="0">
                <a:solidFill>
                  <a:srgbClr val="000000"/>
                </a:solidFill>
              </a:rPr>
              <a:t> </a:t>
            </a:r>
            <a:r>
              <a:rPr lang="en-GB" altLang="cs-CZ" sz="2900" b="0" dirty="0" err="1">
                <a:solidFill>
                  <a:srgbClr val="000000"/>
                </a:solidFill>
              </a:rPr>
              <a:t>postupně</a:t>
            </a:r>
            <a:r>
              <a:rPr lang="en-GB" altLang="cs-CZ" sz="2900" b="0" dirty="0">
                <a:solidFill>
                  <a:srgbClr val="000000"/>
                </a:solidFill>
              </a:rPr>
              <a:t> </a:t>
            </a:r>
            <a:r>
              <a:rPr lang="en-GB" altLang="cs-CZ" sz="2900" b="0" dirty="0" err="1" smtClean="0">
                <a:solidFill>
                  <a:srgbClr val="000000"/>
                </a:solidFill>
              </a:rPr>
              <a:t>odlišuj</a:t>
            </a:r>
            <a:r>
              <a:rPr lang="cs-CZ" altLang="cs-CZ" sz="2900" b="0" dirty="0" smtClean="0">
                <a:solidFill>
                  <a:srgbClr val="000000"/>
                </a:solidFill>
              </a:rPr>
              <a:t>e</a:t>
            </a:r>
            <a:r>
              <a:rPr lang="en-GB" altLang="cs-CZ" sz="2900" b="0" dirty="0" smtClean="0">
                <a:solidFill>
                  <a:srgbClr val="000000"/>
                </a:solidFill>
              </a:rPr>
              <a:t> </a:t>
            </a:r>
            <a:r>
              <a:rPr lang="en-GB" altLang="cs-CZ" sz="2900" b="0" dirty="0" err="1">
                <a:solidFill>
                  <a:srgbClr val="000000"/>
                </a:solidFill>
              </a:rPr>
              <a:t>srávné</a:t>
            </a:r>
            <a:r>
              <a:rPr lang="en-GB" altLang="cs-CZ" sz="2900" b="0" dirty="0">
                <a:solidFill>
                  <a:srgbClr val="000000"/>
                </a:solidFill>
              </a:rPr>
              <a:t> od </a:t>
            </a:r>
            <a:r>
              <a:rPr lang="en-GB" altLang="cs-CZ" sz="2900" b="0" dirty="0" err="1">
                <a:solidFill>
                  <a:srgbClr val="000000"/>
                </a:solidFill>
              </a:rPr>
              <a:t>nesprávného</a:t>
            </a:r>
            <a:endParaRPr lang="en-GB" altLang="cs-CZ" sz="2900" b="0" dirty="0">
              <a:solidFill>
                <a:srgbClr val="000000"/>
              </a:solidFill>
            </a:endParaRPr>
          </a:p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900" b="0" dirty="0" err="1">
                <a:solidFill>
                  <a:srgbClr val="000000"/>
                </a:solidFill>
              </a:rPr>
              <a:t>Rozvíjejí</a:t>
            </a:r>
            <a:r>
              <a:rPr lang="en-GB" altLang="cs-CZ" sz="2900" b="0" dirty="0">
                <a:solidFill>
                  <a:srgbClr val="000000"/>
                </a:solidFill>
              </a:rPr>
              <a:t> se </a:t>
            </a:r>
            <a:r>
              <a:rPr lang="en-GB" altLang="cs-CZ" sz="2900" b="0" dirty="0" err="1">
                <a:solidFill>
                  <a:srgbClr val="000000"/>
                </a:solidFill>
              </a:rPr>
              <a:t>prvky</a:t>
            </a:r>
            <a:r>
              <a:rPr lang="en-GB" altLang="cs-CZ" sz="2900" b="0" dirty="0">
                <a:solidFill>
                  <a:srgbClr val="000000"/>
                </a:solidFill>
              </a:rPr>
              <a:t> </a:t>
            </a:r>
            <a:r>
              <a:rPr lang="en-GB" altLang="cs-CZ" sz="2900" b="0" dirty="0" err="1">
                <a:solidFill>
                  <a:srgbClr val="000000"/>
                </a:solidFill>
              </a:rPr>
              <a:t>estetického</a:t>
            </a:r>
            <a:r>
              <a:rPr lang="en-GB" altLang="cs-CZ" sz="2900" b="0" dirty="0">
                <a:solidFill>
                  <a:srgbClr val="000000"/>
                </a:solidFill>
              </a:rPr>
              <a:t> </a:t>
            </a:r>
            <a:r>
              <a:rPr lang="en-GB" altLang="cs-CZ" sz="2900" b="0" dirty="0" err="1">
                <a:solidFill>
                  <a:srgbClr val="000000"/>
                </a:solidFill>
              </a:rPr>
              <a:t>cítění</a:t>
            </a:r>
            <a:endParaRPr lang="en-GB" altLang="cs-CZ" sz="2900" b="0" dirty="0">
              <a:solidFill>
                <a:srgbClr val="000000"/>
              </a:solidFill>
            </a:endParaRPr>
          </a:p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900" b="0" dirty="0" err="1">
                <a:solidFill>
                  <a:srgbClr val="000000"/>
                </a:solidFill>
              </a:rPr>
              <a:t>Dítě</a:t>
            </a:r>
            <a:r>
              <a:rPr lang="en-GB" altLang="cs-CZ" sz="2900" b="0" dirty="0">
                <a:solidFill>
                  <a:srgbClr val="000000"/>
                </a:solidFill>
              </a:rPr>
              <a:t> </a:t>
            </a:r>
            <a:r>
              <a:rPr lang="en-GB" altLang="cs-CZ" sz="2900" b="0" dirty="0" err="1">
                <a:solidFill>
                  <a:srgbClr val="000000"/>
                </a:solidFill>
              </a:rPr>
              <a:t>si</a:t>
            </a:r>
            <a:r>
              <a:rPr lang="en-GB" altLang="cs-CZ" sz="2900" b="0" dirty="0">
                <a:solidFill>
                  <a:srgbClr val="000000"/>
                </a:solidFill>
              </a:rPr>
              <a:t> </a:t>
            </a:r>
            <a:r>
              <a:rPr lang="en-GB" altLang="cs-CZ" sz="2900" b="0" dirty="0" err="1">
                <a:solidFill>
                  <a:srgbClr val="000000"/>
                </a:solidFill>
              </a:rPr>
              <a:t>začíná</a:t>
            </a:r>
            <a:r>
              <a:rPr lang="en-GB" altLang="cs-CZ" sz="2900" b="0" dirty="0">
                <a:solidFill>
                  <a:srgbClr val="000000"/>
                </a:solidFill>
              </a:rPr>
              <a:t> </a:t>
            </a:r>
            <a:r>
              <a:rPr lang="en-GB" altLang="cs-CZ" sz="2900" b="0" dirty="0" err="1">
                <a:solidFill>
                  <a:srgbClr val="000000"/>
                </a:solidFill>
              </a:rPr>
              <a:t>osvojovat</a:t>
            </a:r>
            <a:r>
              <a:rPr lang="en-GB" altLang="cs-CZ" sz="2900" b="0" dirty="0">
                <a:solidFill>
                  <a:srgbClr val="000000"/>
                </a:solidFill>
              </a:rPr>
              <a:t> </a:t>
            </a:r>
            <a:r>
              <a:rPr lang="en-GB" altLang="cs-CZ" sz="2900" b="0" dirty="0" err="1">
                <a:solidFill>
                  <a:srgbClr val="000000"/>
                </a:solidFill>
              </a:rPr>
              <a:t>sociální</a:t>
            </a:r>
            <a:r>
              <a:rPr lang="en-GB" altLang="cs-CZ" sz="2900" b="0" dirty="0">
                <a:solidFill>
                  <a:srgbClr val="000000"/>
                </a:solidFill>
              </a:rPr>
              <a:t> </a:t>
            </a:r>
            <a:r>
              <a:rPr lang="en-GB" altLang="cs-CZ" sz="2900" b="0" dirty="0" err="1">
                <a:solidFill>
                  <a:srgbClr val="000000"/>
                </a:solidFill>
              </a:rPr>
              <a:t>roli</a:t>
            </a:r>
            <a:endParaRPr lang="en-GB" altLang="cs-CZ" sz="2900" b="0" dirty="0">
              <a:solidFill>
                <a:srgbClr val="000000"/>
              </a:solidFill>
            </a:endParaRPr>
          </a:p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900" b="0" dirty="0" err="1">
                <a:solidFill>
                  <a:srgbClr val="000000"/>
                </a:solidFill>
              </a:rPr>
              <a:t>Považuje</a:t>
            </a:r>
            <a:r>
              <a:rPr lang="en-GB" altLang="cs-CZ" sz="2900" b="0" dirty="0">
                <a:solidFill>
                  <a:srgbClr val="000000"/>
                </a:solidFill>
              </a:rPr>
              <a:t> </a:t>
            </a:r>
            <a:r>
              <a:rPr lang="en-GB" altLang="cs-CZ" sz="2900" b="0" dirty="0" err="1">
                <a:solidFill>
                  <a:srgbClr val="000000"/>
                </a:solidFill>
              </a:rPr>
              <a:t>za</a:t>
            </a:r>
            <a:r>
              <a:rPr lang="en-GB" altLang="cs-CZ" sz="2900" b="0" dirty="0">
                <a:solidFill>
                  <a:srgbClr val="000000"/>
                </a:solidFill>
              </a:rPr>
              <a:t> </a:t>
            </a:r>
            <a:r>
              <a:rPr lang="en-GB" altLang="cs-CZ" sz="2900" b="0" dirty="0" err="1">
                <a:solidFill>
                  <a:srgbClr val="000000"/>
                </a:solidFill>
              </a:rPr>
              <a:t>správné</a:t>
            </a:r>
            <a:r>
              <a:rPr lang="en-GB" altLang="cs-CZ" sz="2900" b="0" dirty="0">
                <a:solidFill>
                  <a:srgbClr val="000000"/>
                </a:solidFill>
              </a:rPr>
              <a:t> to, co </a:t>
            </a:r>
            <a:r>
              <a:rPr lang="en-GB" altLang="cs-CZ" sz="2900" b="0" dirty="0" err="1">
                <a:solidFill>
                  <a:srgbClr val="000000"/>
                </a:solidFill>
              </a:rPr>
              <a:t>určí</a:t>
            </a:r>
            <a:r>
              <a:rPr lang="en-GB" altLang="cs-CZ" sz="2900" b="0" dirty="0">
                <a:solidFill>
                  <a:srgbClr val="000000"/>
                </a:solidFill>
              </a:rPr>
              <a:t> </a:t>
            </a:r>
            <a:r>
              <a:rPr lang="en-GB" altLang="cs-CZ" sz="2900" b="0" dirty="0" err="1">
                <a:solidFill>
                  <a:srgbClr val="000000"/>
                </a:solidFill>
              </a:rPr>
              <a:t>dospělí</a:t>
            </a:r>
            <a:endParaRPr lang="en-GB" altLang="cs-CZ" sz="2900" b="0" dirty="0">
              <a:solidFill>
                <a:srgbClr val="000000"/>
              </a:solidFill>
            </a:endParaRPr>
          </a:p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900" b="0" dirty="0" err="1">
                <a:solidFill>
                  <a:srgbClr val="000000"/>
                </a:solidFill>
              </a:rPr>
              <a:t>Systém</a:t>
            </a:r>
            <a:r>
              <a:rPr lang="en-GB" altLang="cs-CZ" sz="2900" b="0" dirty="0">
                <a:solidFill>
                  <a:srgbClr val="000000"/>
                </a:solidFill>
              </a:rPr>
              <a:t> </a:t>
            </a:r>
            <a:r>
              <a:rPr lang="en-GB" altLang="cs-CZ" sz="2900" b="0" dirty="0" err="1">
                <a:solidFill>
                  <a:srgbClr val="000000"/>
                </a:solidFill>
              </a:rPr>
              <a:t>odměn</a:t>
            </a:r>
            <a:r>
              <a:rPr lang="en-GB" altLang="cs-CZ" sz="2900" b="0" dirty="0">
                <a:solidFill>
                  <a:srgbClr val="000000"/>
                </a:solidFill>
              </a:rPr>
              <a:t> a </a:t>
            </a:r>
            <a:r>
              <a:rPr lang="en-GB" altLang="cs-CZ" sz="2900" b="0" dirty="0" err="1">
                <a:solidFill>
                  <a:srgbClr val="000000"/>
                </a:solidFill>
              </a:rPr>
              <a:t>trestů</a:t>
            </a:r>
            <a:endParaRPr lang="en-GB" altLang="cs-CZ" sz="2900" b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5910812"/>
      </p:ext>
    </p:extLst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Grp="1" noChangeArrowheads="1"/>
          </p:cNvSpPr>
          <p:nvPr>
            <p:ph type="title"/>
          </p:nvPr>
        </p:nvSpPr>
        <p:spPr>
          <a:xfrm>
            <a:off x="672482" y="544377"/>
            <a:ext cx="7807680" cy="1065712"/>
          </a:xfrm>
        </p:spPr>
        <p:txBody>
          <a:bodyPr/>
          <a:lstStyle/>
          <a:p>
            <a:pPr eaLnBrk="1">
              <a:lnSpc>
                <a:spcPct val="93000"/>
              </a:lnSpc>
              <a:tabLst>
                <a:tab pos="0" algn="l"/>
                <a:tab pos="406044" algn="l"/>
                <a:tab pos="813528" algn="l"/>
                <a:tab pos="1221011" algn="l"/>
                <a:tab pos="1628495" algn="l"/>
                <a:tab pos="2035979" algn="l"/>
                <a:tab pos="2443463" algn="l"/>
                <a:tab pos="2850946" algn="l"/>
                <a:tab pos="3258431" algn="l"/>
                <a:tab pos="3665914" algn="l"/>
                <a:tab pos="4073399" algn="l"/>
                <a:tab pos="4480882" algn="l"/>
                <a:tab pos="4888366" algn="l"/>
                <a:tab pos="5295849" algn="l"/>
                <a:tab pos="5703334" algn="l"/>
                <a:tab pos="6110816" algn="l"/>
                <a:tab pos="6518301" algn="l"/>
                <a:tab pos="6925784" algn="l"/>
                <a:tab pos="7333269" algn="l"/>
                <a:tab pos="7740751" algn="l"/>
                <a:tab pos="8148236" algn="l"/>
              </a:tabLst>
            </a:pPr>
            <a:r>
              <a:rPr lang="en-GB" altLang="cs-CZ" sz="3300"/>
              <a:t>Příčiny nemocí</a:t>
            </a:r>
            <a:r>
              <a:rPr lang="cs-CZ" altLang="cs-CZ" sz="3300"/>
              <a:t> a nejčastější patologie</a:t>
            </a:r>
            <a:endParaRPr lang="en-GB" altLang="cs-CZ" sz="330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2482" y="1906762"/>
            <a:ext cx="7807680" cy="4238365"/>
          </a:xfrm>
        </p:spPr>
        <p:txBody>
          <a:bodyPr/>
          <a:lstStyle/>
          <a:p>
            <a:pPr eaLnBrk="1"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b="1" dirty="0" err="1" smtClean="0"/>
              <a:t>Patologie</a:t>
            </a:r>
            <a:r>
              <a:rPr lang="en-GB" altLang="cs-CZ" dirty="0" smtClean="0"/>
              <a:t> – </a:t>
            </a:r>
            <a:r>
              <a:rPr lang="en-GB" altLang="cs-CZ" dirty="0" err="1" smtClean="0"/>
              <a:t>věda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zabývající</a:t>
            </a:r>
            <a:r>
              <a:rPr lang="en-GB" altLang="cs-CZ" dirty="0" smtClean="0"/>
              <a:t> se </a:t>
            </a:r>
            <a:r>
              <a:rPr lang="en-GB" altLang="cs-CZ" dirty="0" err="1" smtClean="0"/>
              <a:t>studiem</a:t>
            </a:r>
            <a:r>
              <a:rPr lang="en-GB" altLang="cs-CZ" dirty="0" smtClean="0"/>
              <a:t> a </a:t>
            </a:r>
            <a:r>
              <a:rPr lang="en-GB" altLang="cs-CZ" dirty="0" err="1" smtClean="0"/>
              <a:t>diagnostikou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nemocí</a:t>
            </a:r>
            <a:r>
              <a:rPr lang="en-GB" altLang="cs-CZ" dirty="0" smtClean="0"/>
              <a:t> a </a:t>
            </a:r>
            <a:r>
              <a:rPr lang="en-GB" altLang="cs-CZ" dirty="0" err="1" smtClean="0"/>
              <a:t>abnormálních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reakcí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organismu</a:t>
            </a:r>
            <a:endParaRPr lang="cs-CZ" altLang="cs-CZ" dirty="0" smtClean="0"/>
          </a:p>
          <a:p>
            <a:pPr eaLnBrk="1">
              <a:lnSpc>
                <a:spcPct val="93000"/>
              </a:lnSpc>
              <a:buNone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endParaRPr lang="en-GB" altLang="cs-CZ" dirty="0" smtClean="0"/>
          </a:p>
          <a:p>
            <a:pPr eaLnBrk="1"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b="1" dirty="0" err="1" smtClean="0"/>
              <a:t>Nemoci</a:t>
            </a:r>
            <a:r>
              <a:rPr lang="en-GB" altLang="cs-CZ" b="1" dirty="0" smtClean="0"/>
              <a:t> </a:t>
            </a:r>
            <a:r>
              <a:rPr lang="en-GB" altLang="cs-CZ" b="1" dirty="0" err="1" smtClean="0"/>
              <a:t>virového</a:t>
            </a:r>
            <a:r>
              <a:rPr lang="en-GB" altLang="cs-CZ" b="1" dirty="0" smtClean="0"/>
              <a:t> </a:t>
            </a:r>
            <a:r>
              <a:rPr lang="en-GB" altLang="cs-CZ" b="1" dirty="0" err="1" smtClean="0"/>
              <a:t>původu</a:t>
            </a:r>
            <a:r>
              <a:rPr lang="en-GB" altLang="cs-CZ" dirty="0" smtClean="0"/>
              <a:t> – </a:t>
            </a:r>
            <a:r>
              <a:rPr lang="en-GB" altLang="cs-CZ" dirty="0" err="1" smtClean="0"/>
              <a:t>všechna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onemocnění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způsobují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viry</a:t>
            </a:r>
            <a:r>
              <a:rPr lang="en-GB" altLang="cs-CZ" dirty="0" smtClean="0"/>
              <a:t> (</a:t>
            </a:r>
            <a:r>
              <a:rPr lang="en-GB" altLang="cs-CZ" dirty="0" err="1" smtClean="0"/>
              <a:t>spalničky</a:t>
            </a:r>
            <a:r>
              <a:rPr lang="en-GB" altLang="cs-CZ" dirty="0" smtClean="0"/>
              <a:t>, </a:t>
            </a:r>
            <a:r>
              <a:rPr lang="en-GB" altLang="cs-CZ" dirty="0" err="1" smtClean="0"/>
              <a:t>příušnice</a:t>
            </a:r>
            <a:r>
              <a:rPr lang="en-GB" altLang="cs-CZ" dirty="0" smtClean="0"/>
              <a:t>, </a:t>
            </a:r>
            <a:r>
              <a:rPr lang="en-GB" altLang="cs-CZ" dirty="0" err="1" smtClean="0"/>
              <a:t>zarděnky</a:t>
            </a:r>
            <a:r>
              <a:rPr lang="en-GB" altLang="cs-CZ" dirty="0" smtClean="0"/>
              <a:t>, </a:t>
            </a:r>
            <a:r>
              <a:rPr lang="en-GB" altLang="cs-CZ" dirty="0" err="1" smtClean="0"/>
              <a:t>chřipková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onemocnění</a:t>
            </a:r>
            <a:r>
              <a:rPr lang="en-GB" altLang="cs-CZ" dirty="0" smtClean="0"/>
              <a:t>, </a:t>
            </a:r>
            <a:r>
              <a:rPr lang="en-GB" altLang="cs-CZ" dirty="0" err="1" smtClean="0"/>
              <a:t>obrna</a:t>
            </a:r>
            <a:r>
              <a:rPr lang="en-GB" altLang="cs-CZ" dirty="0" smtClean="0"/>
              <a:t>, </a:t>
            </a:r>
            <a:r>
              <a:rPr lang="en-GB" altLang="cs-CZ" dirty="0" err="1" smtClean="0"/>
              <a:t>vzteklina</a:t>
            </a:r>
            <a:r>
              <a:rPr lang="en-GB" altLang="cs-CZ" dirty="0" smtClean="0"/>
              <a:t>, </a:t>
            </a:r>
            <a:r>
              <a:rPr lang="en-GB" altLang="cs-CZ" dirty="0" err="1" smtClean="0"/>
              <a:t>plané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neštovice</a:t>
            </a:r>
            <a:r>
              <a:rPr lang="en-GB" altLang="cs-CZ" dirty="0" smtClean="0"/>
              <a:t>, </a:t>
            </a:r>
            <a:r>
              <a:rPr lang="en-GB" altLang="cs-CZ" dirty="0" err="1" smtClean="0"/>
              <a:t>pásový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opar</a:t>
            </a:r>
            <a:r>
              <a:rPr lang="en-GB" altLang="cs-CZ" dirty="0" smtClean="0"/>
              <a:t>, </a:t>
            </a:r>
            <a:r>
              <a:rPr lang="en-GB" altLang="cs-CZ" dirty="0" err="1" smtClean="0"/>
              <a:t>opar</a:t>
            </a:r>
            <a:r>
              <a:rPr lang="en-GB" altLang="cs-CZ" dirty="0" smtClean="0"/>
              <a:t>, </a:t>
            </a:r>
            <a:r>
              <a:rPr lang="en-GB" altLang="cs-CZ" dirty="0" err="1" smtClean="0"/>
              <a:t>infekční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mononukleóza</a:t>
            </a:r>
            <a:r>
              <a:rPr lang="en-GB" altLang="cs-CZ" dirty="0" smtClean="0"/>
              <a:t>, </a:t>
            </a:r>
            <a:r>
              <a:rPr lang="en-GB" altLang="cs-CZ" dirty="0" err="1" smtClean="0"/>
              <a:t>záněty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jater</a:t>
            </a:r>
            <a:r>
              <a:rPr lang="en-GB" altLang="cs-CZ" dirty="0" smtClean="0"/>
              <a:t>)</a:t>
            </a:r>
            <a:r>
              <a:rPr lang="ar-SA" altLang="cs-CZ" dirty="0" smtClean="0">
                <a:cs typeface="Arial" charset="0"/>
              </a:rPr>
              <a:t>‏</a:t>
            </a:r>
            <a:endParaRPr lang="en-GB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404734021"/>
      </p:ext>
    </p:extLst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body"/>
          </p:nvPr>
        </p:nvSpPr>
        <p:spPr>
          <a:xfrm>
            <a:off x="672482" y="1906762"/>
            <a:ext cx="7807680" cy="4238365"/>
          </a:xfrm>
        </p:spPr>
        <p:txBody>
          <a:bodyPr anchor="t"/>
          <a:lstStyle/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900">
                <a:solidFill>
                  <a:srgbClr val="000000"/>
                </a:solidFill>
              </a:rPr>
              <a:t>Nemoci bakteriálního původu</a:t>
            </a:r>
            <a:r>
              <a:rPr lang="en-GB" altLang="cs-CZ" sz="2900" b="0">
                <a:solidFill>
                  <a:srgbClr val="000000"/>
                </a:solidFill>
              </a:rPr>
              <a:t> – mohou postihnout kteroukoli část těla, v podstatě každý orgán, mohou postihnout kůži, měkké tkáně, svaly, kosti, paranchymatózní orgány (plíce, játra, ledviny), tělní tekutiny a mohou proniknout do krve. Nejčastějším původcem jsou baktorie gram-pozitivní (streptokoky, stafylokoky, enterokoky), bakterie gr</a:t>
            </a:r>
            <a:r>
              <a:rPr lang="cs-CZ" altLang="cs-CZ" sz="2900" b="0">
                <a:solidFill>
                  <a:srgbClr val="000000"/>
                </a:solidFill>
              </a:rPr>
              <a:t>a</a:t>
            </a:r>
            <a:r>
              <a:rPr lang="en-GB" altLang="cs-CZ" sz="2900" b="0">
                <a:solidFill>
                  <a:srgbClr val="000000"/>
                </a:solidFill>
              </a:rPr>
              <a:t>m-negativní (Escherichia coli, Pseudomonas). Patří sem  např. angína, spála, růže.</a:t>
            </a:r>
          </a:p>
        </p:txBody>
      </p:sp>
    </p:spTree>
    <p:extLst>
      <p:ext uri="{BB962C8B-B14F-4D97-AF65-F5344CB8AC3E}">
        <p14:creationId xmlns:p14="http://schemas.microsoft.com/office/powerpoint/2010/main" val="200771350"/>
      </p:ext>
    </p:extLst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body"/>
          </p:nvPr>
        </p:nvSpPr>
        <p:spPr>
          <a:xfrm>
            <a:off x="672482" y="1906762"/>
            <a:ext cx="7807680" cy="4238365"/>
          </a:xfrm>
        </p:spPr>
        <p:txBody>
          <a:bodyPr anchor="t"/>
          <a:lstStyle/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900">
                <a:solidFill>
                  <a:srgbClr val="000000"/>
                </a:solidFill>
              </a:rPr>
              <a:t>Alimentární infekce</a:t>
            </a:r>
            <a:r>
              <a:rPr lang="en-GB" altLang="cs-CZ" sz="2900" b="0">
                <a:solidFill>
                  <a:srgbClr val="000000"/>
                </a:solidFill>
              </a:rPr>
              <a:t> – infekce vstupující do organismu trávícím ústrojím, obvykle infikovanou potravou, bez ohledu na původce (bakterie, viry, parazity) </a:t>
            </a:r>
          </a:p>
        </p:txBody>
      </p:sp>
    </p:spTree>
    <p:extLst>
      <p:ext uri="{BB962C8B-B14F-4D97-AF65-F5344CB8AC3E}">
        <p14:creationId xmlns:p14="http://schemas.microsoft.com/office/powerpoint/2010/main" val="2514281186"/>
      </p:ext>
    </p:extLst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body"/>
          </p:nvPr>
        </p:nvSpPr>
        <p:spPr>
          <a:xfrm>
            <a:off x="391680" y="358599"/>
            <a:ext cx="8752320" cy="6499402"/>
          </a:xfrm>
        </p:spPr>
        <p:txBody>
          <a:bodyPr anchor="t"/>
          <a:lstStyle/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200" dirty="0" err="1">
                <a:solidFill>
                  <a:srgbClr val="000000"/>
                </a:solidFill>
              </a:rPr>
              <a:t>Dyspepsie</a:t>
            </a:r>
            <a:r>
              <a:rPr lang="en-GB" altLang="cs-CZ" sz="2200" b="0" dirty="0">
                <a:solidFill>
                  <a:srgbClr val="000000"/>
                </a:solidFill>
              </a:rPr>
              <a:t> – </a:t>
            </a:r>
            <a:r>
              <a:rPr lang="en-GB" altLang="cs-CZ" sz="2200" b="0" dirty="0" err="1">
                <a:solidFill>
                  <a:srgbClr val="000000"/>
                </a:solidFill>
              </a:rPr>
              <a:t>porucha</a:t>
            </a:r>
            <a:r>
              <a:rPr lang="en-GB" altLang="cs-CZ" sz="2200" b="0" dirty="0">
                <a:solidFill>
                  <a:srgbClr val="000000"/>
                </a:solidFill>
              </a:rPr>
              <a:t> </a:t>
            </a:r>
            <a:r>
              <a:rPr lang="en-GB" altLang="cs-CZ" sz="2200" b="0" dirty="0" err="1">
                <a:solidFill>
                  <a:srgbClr val="000000"/>
                </a:solidFill>
              </a:rPr>
              <a:t>trávení</a:t>
            </a:r>
            <a:r>
              <a:rPr lang="cs-CZ" altLang="cs-CZ" sz="2200" b="0" dirty="0">
                <a:solidFill>
                  <a:srgbClr val="000000"/>
                </a:solidFill>
              </a:rPr>
              <a:t>, </a:t>
            </a:r>
            <a:r>
              <a:rPr lang="cs-CZ" altLang="cs-CZ" sz="2200" b="0" dirty="0">
                <a:solidFill>
                  <a:schemeClr val="tx1"/>
                </a:solidFill>
              </a:rPr>
              <a:t>soubor nepříjemných příznaků, které se dostavují po jídle, chronické nebo opakující se obtíže lokalizované v horní části břicha.</a:t>
            </a:r>
          </a:p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endParaRPr lang="en-GB" altLang="cs-CZ" sz="2200" b="0" dirty="0">
              <a:solidFill>
                <a:srgbClr val="000000"/>
              </a:solidFill>
            </a:endParaRPr>
          </a:p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200" dirty="0" err="1">
                <a:solidFill>
                  <a:srgbClr val="000000"/>
                </a:solidFill>
              </a:rPr>
              <a:t>Celiakie</a:t>
            </a:r>
            <a:r>
              <a:rPr lang="en-GB" altLang="cs-CZ" sz="2200" b="0" dirty="0">
                <a:solidFill>
                  <a:srgbClr val="000000"/>
                </a:solidFill>
              </a:rPr>
              <a:t> – </a:t>
            </a:r>
            <a:r>
              <a:rPr lang="en-GB" altLang="cs-CZ" sz="2200" b="0" dirty="0" err="1">
                <a:solidFill>
                  <a:srgbClr val="000000"/>
                </a:solidFill>
              </a:rPr>
              <a:t>chronické</a:t>
            </a:r>
            <a:r>
              <a:rPr lang="en-GB" altLang="cs-CZ" sz="2200" b="0" dirty="0">
                <a:solidFill>
                  <a:srgbClr val="000000"/>
                </a:solidFill>
              </a:rPr>
              <a:t> </a:t>
            </a:r>
            <a:r>
              <a:rPr lang="en-GB" altLang="cs-CZ" sz="2200" b="0" dirty="0" err="1">
                <a:solidFill>
                  <a:srgbClr val="000000"/>
                </a:solidFill>
              </a:rPr>
              <a:t>onemocnění</a:t>
            </a:r>
            <a:r>
              <a:rPr lang="en-GB" altLang="cs-CZ" sz="2200" b="0" dirty="0">
                <a:solidFill>
                  <a:srgbClr val="000000"/>
                </a:solidFill>
              </a:rPr>
              <a:t> </a:t>
            </a:r>
            <a:r>
              <a:rPr lang="en-GB" altLang="cs-CZ" sz="2200" b="0" dirty="0" err="1">
                <a:solidFill>
                  <a:srgbClr val="000000"/>
                </a:solidFill>
              </a:rPr>
              <a:t>sliznice</a:t>
            </a:r>
            <a:r>
              <a:rPr lang="en-GB" altLang="cs-CZ" sz="2200" b="0" dirty="0">
                <a:solidFill>
                  <a:srgbClr val="000000"/>
                </a:solidFill>
              </a:rPr>
              <a:t> </a:t>
            </a:r>
            <a:r>
              <a:rPr lang="en-GB" altLang="cs-CZ" sz="2200" b="0" dirty="0" err="1">
                <a:solidFill>
                  <a:srgbClr val="000000"/>
                </a:solidFill>
              </a:rPr>
              <a:t>tenkého</a:t>
            </a:r>
            <a:r>
              <a:rPr lang="en-GB" altLang="cs-CZ" sz="2200" b="0" dirty="0">
                <a:solidFill>
                  <a:srgbClr val="000000"/>
                </a:solidFill>
              </a:rPr>
              <a:t> </a:t>
            </a:r>
            <a:r>
              <a:rPr lang="en-GB" altLang="cs-CZ" sz="2200" b="0" dirty="0" err="1">
                <a:solidFill>
                  <a:srgbClr val="000000"/>
                </a:solidFill>
              </a:rPr>
              <a:t>střeva</a:t>
            </a:r>
            <a:r>
              <a:rPr lang="en-GB" altLang="cs-CZ" sz="2200" b="0" dirty="0">
                <a:solidFill>
                  <a:srgbClr val="000000"/>
                </a:solidFill>
              </a:rPr>
              <a:t>, </a:t>
            </a:r>
            <a:r>
              <a:rPr lang="en-GB" altLang="cs-CZ" sz="2200" b="0" dirty="0" err="1">
                <a:solidFill>
                  <a:srgbClr val="000000"/>
                </a:solidFill>
              </a:rPr>
              <a:t>přecitlivělost</a:t>
            </a:r>
            <a:r>
              <a:rPr lang="en-GB" altLang="cs-CZ" sz="2200" b="0" dirty="0">
                <a:solidFill>
                  <a:srgbClr val="000000"/>
                </a:solidFill>
              </a:rPr>
              <a:t> </a:t>
            </a:r>
            <a:r>
              <a:rPr lang="en-GB" altLang="cs-CZ" sz="2200" b="0" dirty="0" err="1">
                <a:solidFill>
                  <a:srgbClr val="000000"/>
                </a:solidFill>
              </a:rPr>
              <a:t>na</a:t>
            </a:r>
            <a:r>
              <a:rPr lang="en-GB" altLang="cs-CZ" sz="2200" b="0" dirty="0">
                <a:solidFill>
                  <a:srgbClr val="000000"/>
                </a:solidFill>
              </a:rPr>
              <a:t> gluten (</a:t>
            </a:r>
            <a:r>
              <a:rPr lang="en-GB" altLang="cs-CZ" sz="2200" b="0" dirty="0" err="1">
                <a:solidFill>
                  <a:srgbClr val="000000"/>
                </a:solidFill>
              </a:rPr>
              <a:t>lepek</a:t>
            </a:r>
            <a:r>
              <a:rPr lang="en-GB" altLang="cs-CZ" sz="2200" b="0" dirty="0">
                <a:solidFill>
                  <a:srgbClr val="000000"/>
                </a:solidFill>
              </a:rPr>
              <a:t>)</a:t>
            </a:r>
            <a:r>
              <a:rPr lang="ar-SA" altLang="cs-CZ" sz="2200" b="0" dirty="0">
                <a:solidFill>
                  <a:srgbClr val="000000"/>
                </a:solidFill>
                <a:cs typeface="Arial" charset="0"/>
              </a:rPr>
              <a:t>‏</a:t>
            </a:r>
            <a:endParaRPr lang="cs-CZ" altLang="cs-CZ" sz="2200" b="0" dirty="0">
              <a:solidFill>
                <a:srgbClr val="000000"/>
              </a:solidFill>
            </a:endParaRPr>
          </a:p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endParaRPr lang="en-GB" altLang="cs-CZ" sz="2200" b="0" dirty="0">
              <a:solidFill>
                <a:srgbClr val="000000"/>
              </a:solidFill>
            </a:endParaRPr>
          </a:p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200" dirty="0" err="1">
                <a:solidFill>
                  <a:srgbClr val="000000"/>
                </a:solidFill>
              </a:rPr>
              <a:t>Crohnova</a:t>
            </a:r>
            <a:r>
              <a:rPr lang="en-GB" altLang="cs-CZ" sz="2200" dirty="0">
                <a:solidFill>
                  <a:srgbClr val="000000"/>
                </a:solidFill>
              </a:rPr>
              <a:t> </a:t>
            </a:r>
            <a:r>
              <a:rPr lang="en-GB" altLang="cs-CZ" sz="2200" dirty="0" err="1">
                <a:solidFill>
                  <a:srgbClr val="000000"/>
                </a:solidFill>
              </a:rPr>
              <a:t>nemoc</a:t>
            </a:r>
            <a:r>
              <a:rPr lang="en-GB" altLang="cs-CZ" sz="2200" b="0" dirty="0">
                <a:solidFill>
                  <a:srgbClr val="000000"/>
                </a:solidFill>
              </a:rPr>
              <a:t> – </a:t>
            </a:r>
            <a:r>
              <a:rPr lang="en-GB" altLang="cs-CZ" sz="2200" b="0" dirty="0" err="1">
                <a:solidFill>
                  <a:srgbClr val="000000"/>
                </a:solidFill>
              </a:rPr>
              <a:t>bolest</a:t>
            </a:r>
            <a:r>
              <a:rPr lang="en-GB" altLang="cs-CZ" sz="2200" b="0" dirty="0">
                <a:solidFill>
                  <a:srgbClr val="000000"/>
                </a:solidFill>
              </a:rPr>
              <a:t> </a:t>
            </a:r>
            <a:r>
              <a:rPr lang="en-GB" altLang="cs-CZ" sz="2200" b="0" dirty="0" err="1">
                <a:solidFill>
                  <a:srgbClr val="000000"/>
                </a:solidFill>
              </a:rPr>
              <a:t>břicha</a:t>
            </a:r>
            <a:r>
              <a:rPr lang="en-GB" altLang="cs-CZ" sz="2200" b="0" dirty="0">
                <a:solidFill>
                  <a:srgbClr val="000000"/>
                </a:solidFill>
              </a:rPr>
              <a:t>, </a:t>
            </a:r>
            <a:r>
              <a:rPr lang="en-GB" altLang="cs-CZ" sz="2200" b="0" dirty="0" err="1">
                <a:solidFill>
                  <a:srgbClr val="000000"/>
                </a:solidFill>
              </a:rPr>
              <a:t>nepřestávající</a:t>
            </a:r>
            <a:r>
              <a:rPr lang="en-GB" altLang="cs-CZ" sz="2200" b="0" dirty="0">
                <a:solidFill>
                  <a:srgbClr val="000000"/>
                </a:solidFill>
              </a:rPr>
              <a:t> </a:t>
            </a:r>
            <a:r>
              <a:rPr lang="en-GB" altLang="cs-CZ" sz="2200" b="0" dirty="0" err="1">
                <a:solidFill>
                  <a:srgbClr val="000000"/>
                </a:solidFill>
              </a:rPr>
              <a:t>průjem</a:t>
            </a:r>
            <a:r>
              <a:rPr lang="en-GB" altLang="cs-CZ" sz="2200" b="0" dirty="0">
                <a:solidFill>
                  <a:srgbClr val="000000"/>
                </a:solidFill>
              </a:rPr>
              <a:t>, </a:t>
            </a:r>
            <a:r>
              <a:rPr lang="en-GB" altLang="cs-CZ" sz="2200" b="0" dirty="0" err="1">
                <a:solidFill>
                  <a:srgbClr val="000000"/>
                </a:solidFill>
              </a:rPr>
              <a:t>zvracení</a:t>
            </a:r>
            <a:r>
              <a:rPr lang="en-GB" altLang="cs-CZ" sz="2200" b="0" dirty="0">
                <a:solidFill>
                  <a:srgbClr val="000000"/>
                </a:solidFill>
              </a:rPr>
              <a:t>, </a:t>
            </a:r>
            <a:r>
              <a:rPr lang="en-GB" altLang="cs-CZ" sz="2200" b="0" dirty="0" err="1">
                <a:solidFill>
                  <a:srgbClr val="000000"/>
                </a:solidFill>
              </a:rPr>
              <a:t>kožní</a:t>
            </a:r>
            <a:r>
              <a:rPr lang="en-GB" altLang="cs-CZ" sz="2200" b="0" dirty="0">
                <a:solidFill>
                  <a:srgbClr val="000000"/>
                </a:solidFill>
              </a:rPr>
              <a:t> </a:t>
            </a:r>
            <a:r>
              <a:rPr lang="en-GB" altLang="cs-CZ" sz="2200" b="0" dirty="0" err="1">
                <a:solidFill>
                  <a:srgbClr val="000000"/>
                </a:solidFill>
              </a:rPr>
              <a:t>výrůstky</a:t>
            </a:r>
            <a:r>
              <a:rPr lang="en-GB" altLang="cs-CZ" sz="2200" b="0" dirty="0">
                <a:solidFill>
                  <a:srgbClr val="000000"/>
                </a:solidFill>
              </a:rPr>
              <a:t>, </a:t>
            </a:r>
            <a:r>
              <a:rPr lang="en-GB" altLang="cs-CZ" sz="2200" b="0" dirty="0" err="1">
                <a:solidFill>
                  <a:srgbClr val="000000"/>
                </a:solidFill>
              </a:rPr>
              <a:t>krvavá</a:t>
            </a:r>
            <a:r>
              <a:rPr lang="en-GB" altLang="cs-CZ" sz="2200" b="0" dirty="0">
                <a:solidFill>
                  <a:srgbClr val="000000"/>
                </a:solidFill>
              </a:rPr>
              <a:t> </a:t>
            </a:r>
            <a:r>
              <a:rPr lang="en-GB" altLang="cs-CZ" sz="2200" b="0" dirty="0" err="1">
                <a:solidFill>
                  <a:srgbClr val="000000"/>
                </a:solidFill>
              </a:rPr>
              <a:t>stolice</a:t>
            </a:r>
            <a:r>
              <a:rPr lang="en-GB" altLang="cs-CZ" sz="2200" b="0" dirty="0">
                <a:solidFill>
                  <a:srgbClr val="000000"/>
                </a:solidFill>
              </a:rPr>
              <a:t>, </a:t>
            </a:r>
            <a:r>
              <a:rPr lang="en-GB" altLang="cs-CZ" sz="2200" b="0" dirty="0" err="1">
                <a:solidFill>
                  <a:srgbClr val="000000"/>
                </a:solidFill>
              </a:rPr>
              <a:t>bolesti</a:t>
            </a:r>
            <a:r>
              <a:rPr lang="en-GB" altLang="cs-CZ" sz="2200" b="0" dirty="0">
                <a:solidFill>
                  <a:srgbClr val="000000"/>
                </a:solidFill>
              </a:rPr>
              <a:t> </a:t>
            </a:r>
            <a:r>
              <a:rPr lang="en-GB" altLang="cs-CZ" sz="2200" b="0" dirty="0" err="1">
                <a:solidFill>
                  <a:srgbClr val="000000"/>
                </a:solidFill>
              </a:rPr>
              <a:t>břicha</a:t>
            </a:r>
            <a:r>
              <a:rPr lang="en-GB" altLang="cs-CZ" sz="2200" b="0" dirty="0">
                <a:solidFill>
                  <a:srgbClr val="000000"/>
                </a:solidFill>
              </a:rPr>
              <a:t>, </a:t>
            </a:r>
            <a:r>
              <a:rPr lang="en-GB" altLang="cs-CZ" sz="2200" b="0" dirty="0" err="1" smtClean="0">
                <a:solidFill>
                  <a:srgbClr val="000000"/>
                </a:solidFill>
              </a:rPr>
              <a:t>křeče</a:t>
            </a:r>
            <a:endParaRPr lang="cs-CZ" altLang="cs-CZ" sz="2200" b="0" dirty="0" smtClean="0">
              <a:solidFill>
                <a:srgbClr val="000000"/>
              </a:solidFill>
            </a:endParaRPr>
          </a:p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cs-CZ" altLang="cs-CZ" sz="2200" b="0" dirty="0">
                <a:solidFill>
                  <a:srgbClr val="000000"/>
                </a:solidFill>
                <a:hlinkClick r:id="rId3"/>
              </a:rPr>
              <a:t>https://</a:t>
            </a:r>
            <a:r>
              <a:rPr lang="cs-CZ" altLang="cs-CZ" sz="2200" b="0" dirty="0" smtClean="0">
                <a:solidFill>
                  <a:srgbClr val="000000"/>
                </a:solidFill>
                <a:hlinkClick r:id="rId3"/>
              </a:rPr>
              <a:t>www.youtube.com/watch?v=85IVBfzhtuY</a:t>
            </a:r>
            <a:endParaRPr lang="cs-CZ" altLang="cs-CZ" sz="2200" b="0" dirty="0" smtClean="0">
              <a:solidFill>
                <a:srgbClr val="000000"/>
              </a:solidFill>
            </a:endParaRPr>
          </a:p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endParaRPr lang="cs-CZ" altLang="cs-CZ" sz="2200" b="0" dirty="0">
              <a:solidFill>
                <a:srgbClr val="000000"/>
              </a:solidFill>
            </a:endParaRPr>
          </a:p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endParaRPr lang="en-GB" altLang="cs-CZ" sz="2200" b="0" dirty="0">
              <a:solidFill>
                <a:srgbClr val="000000"/>
              </a:solidFill>
            </a:endParaRPr>
          </a:p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200" dirty="0" err="1">
                <a:solidFill>
                  <a:srgbClr val="000000"/>
                </a:solidFill>
              </a:rPr>
              <a:t>Srdeční</a:t>
            </a:r>
            <a:r>
              <a:rPr lang="en-GB" altLang="cs-CZ" sz="2200" dirty="0">
                <a:solidFill>
                  <a:srgbClr val="000000"/>
                </a:solidFill>
              </a:rPr>
              <a:t> </a:t>
            </a:r>
            <a:r>
              <a:rPr lang="en-GB" altLang="cs-CZ" sz="2200" dirty="0" err="1">
                <a:solidFill>
                  <a:srgbClr val="000000"/>
                </a:solidFill>
              </a:rPr>
              <a:t>šelest</a:t>
            </a:r>
            <a:r>
              <a:rPr lang="en-GB" altLang="cs-CZ" sz="2200" b="0" dirty="0">
                <a:solidFill>
                  <a:srgbClr val="000000"/>
                </a:solidFill>
              </a:rPr>
              <a:t> – je </a:t>
            </a:r>
            <a:r>
              <a:rPr lang="en-GB" altLang="cs-CZ" sz="2200" b="0" dirty="0" err="1">
                <a:solidFill>
                  <a:srgbClr val="000000"/>
                </a:solidFill>
              </a:rPr>
              <a:t>znamením</a:t>
            </a:r>
            <a:r>
              <a:rPr lang="en-GB" altLang="cs-CZ" sz="2200" b="0" dirty="0">
                <a:solidFill>
                  <a:srgbClr val="000000"/>
                </a:solidFill>
              </a:rPr>
              <a:t>, </a:t>
            </a:r>
            <a:r>
              <a:rPr lang="en-GB" altLang="cs-CZ" sz="2200" b="0" dirty="0" err="1">
                <a:solidFill>
                  <a:srgbClr val="000000"/>
                </a:solidFill>
              </a:rPr>
              <a:t>že</a:t>
            </a:r>
            <a:r>
              <a:rPr lang="en-GB" altLang="cs-CZ" sz="2200" b="0" dirty="0">
                <a:solidFill>
                  <a:srgbClr val="000000"/>
                </a:solidFill>
              </a:rPr>
              <a:t> </a:t>
            </a:r>
            <a:r>
              <a:rPr lang="en-GB" altLang="cs-CZ" sz="2200" b="0" dirty="0" err="1">
                <a:solidFill>
                  <a:srgbClr val="000000"/>
                </a:solidFill>
              </a:rPr>
              <a:t>krev</a:t>
            </a:r>
            <a:r>
              <a:rPr lang="en-GB" altLang="cs-CZ" sz="2200" b="0" dirty="0">
                <a:solidFill>
                  <a:srgbClr val="000000"/>
                </a:solidFill>
              </a:rPr>
              <a:t> v </a:t>
            </a:r>
            <a:r>
              <a:rPr lang="en-GB" altLang="cs-CZ" sz="2200" b="0" dirty="0" err="1">
                <a:solidFill>
                  <a:srgbClr val="000000"/>
                </a:solidFill>
              </a:rPr>
              <a:t>srdci</a:t>
            </a:r>
            <a:r>
              <a:rPr lang="en-GB" altLang="cs-CZ" sz="2200" b="0" dirty="0">
                <a:solidFill>
                  <a:srgbClr val="000000"/>
                </a:solidFill>
              </a:rPr>
              <a:t> </a:t>
            </a:r>
            <a:r>
              <a:rPr lang="en-GB" altLang="cs-CZ" sz="2200" b="0" dirty="0" err="1">
                <a:solidFill>
                  <a:srgbClr val="000000"/>
                </a:solidFill>
              </a:rPr>
              <a:t>neteče</a:t>
            </a:r>
            <a:r>
              <a:rPr lang="en-GB" altLang="cs-CZ" sz="2200" b="0" dirty="0">
                <a:solidFill>
                  <a:srgbClr val="000000"/>
                </a:solidFill>
              </a:rPr>
              <a:t> </a:t>
            </a:r>
            <a:r>
              <a:rPr lang="en-GB" altLang="cs-CZ" sz="2200" b="0" dirty="0" err="1" smtClean="0">
                <a:solidFill>
                  <a:srgbClr val="000000"/>
                </a:solidFill>
              </a:rPr>
              <a:t>normálně</a:t>
            </a:r>
            <a:endParaRPr lang="cs-CZ" altLang="cs-CZ" sz="2200" b="0" dirty="0" smtClean="0">
              <a:solidFill>
                <a:srgbClr val="000000"/>
              </a:solidFill>
            </a:endParaRPr>
          </a:p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cs-CZ" altLang="cs-CZ" sz="2200" b="0" dirty="0">
                <a:solidFill>
                  <a:srgbClr val="000000"/>
                </a:solidFill>
                <a:hlinkClick r:id="rId4"/>
              </a:rPr>
              <a:t>https://</a:t>
            </a:r>
            <a:r>
              <a:rPr lang="cs-CZ" altLang="cs-CZ" sz="2200" b="0" dirty="0" smtClean="0">
                <a:solidFill>
                  <a:srgbClr val="000000"/>
                </a:solidFill>
                <a:hlinkClick r:id="rId4"/>
              </a:rPr>
              <a:t>www.youtube.com/watch?v=q4s0ONMcNfs</a:t>
            </a:r>
            <a:endParaRPr lang="cs-CZ" altLang="cs-CZ" sz="2200" b="0" dirty="0" smtClean="0">
              <a:solidFill>
                <a:srgbClr val="000000"/>
              </a:solidFill>
            </a:endParaRPr>
          </a:p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endParaRPr lang="cs-CZ" altLang="cs-CZ" sz="2200" b="0" dirty="0">
              <a:solidFill>
                <a:srgbClr val="000000"/>
              </a:solidFill>
            </a:endParaRPr>
          </a:p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endParaRPr lang="en-GB" altLang="cs-CZ" sz="2200" b="0" dirty="0">
              <a:solidFill>
                <a:srgbClr val="000000"/>
              </a:solidFill>
            </a:endParaRPr>
          </a:p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cs-CZ" altLang="cs-CZ" sz="2200" dirty="0" smtClean="0">
                <a:solidFill>
                  <a:srgbClr val="000000"/>
                </a:solidFill>
              </a:rPr>
              <a:t>Diabetes </a:t>
            </a:r>
            <a:r>
              <a:rPr lang="cs-CZ" altLang="cs-CZ" sz="2200" dirty="0" err="1" smtClean="0">
                <a:solidFill>
                  <a:srgbClr val="000000"/>
                </a:solidFill>
              </a:rPr>
              <a:t>mellitus</a:t>
            </a:r>
            <a:r>
              <a:rPr lang="cs-CZ" altLang="cs-CZ" sz="2200" dirty="0" smtClean="0">
                <a:solidFill>
                  <a:srgbClr val="000000"/>
                </a:solidFill>
              </a:rPr>
              <a:t> </a:t>
            </a:r>
          </a:p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cs-CZ" altLang="cs-CZ" sz="2200" b="0" dirty="0">
                <a:solidFill>
                  <a:srgbClr val="000000"/>
                </a:solidFill>
                <a:hlinkClick r:id="rId5"/>
              </a:rPr>
              <a:t>https://</a:t>
            </a:r>
            <a:r>
              <a:rPr lang="cs-CZ" altLang="cs-CZ" sz="2200" b="0" dirty="0" smtClean="0">
                <a:solidFill>
                  <a:srgbClr val="000000"/>
                </a:solidFill>
                <a:hlinkClick r:id="rId5"/>
              </a:rPr>
              <a:t>www.youtube.com/watch?v=U0QYhdhRUBU</a:t>
            </a:r>
            <a:endParaRPr lang="cs-CZ" altLang="cs-CZ" sz="2200" b="0" dirty="0" smtClean="0">
              <a:solidFill>
                <a:srgbClr val="000000"/>
              </a:solidFill>
            </a:endParaRPr>
          </a:p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endParaRPr lang="cs-CZ" altLang="cs-CZ" sz="2200" b="0" dirty="0">
              <a:solidFill>
                <a:srgbClr val="000000"/>
              </a:solidFill>
            </a:endParaRPr>
          </a:p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endParaRPr lang="cs-CZ" altLang="cs-CZ" sz="2200" b="0" dirty="0">
              <a:solidFill>
                <a:srgbClr val="000000"/>
              </a:solidFill>
            </a:endParaRPr>
          </a:p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endParaRPr lang="cs-CZ" altLang="cs-CZ" sz="22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3459191"/>
      </p:ext>
    </p:extLst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ovéPole 1"/>
          <p:cNvSpPr txBox="1">
            <a:spLocks noChangeArrowheads="1"/>
          </p:cNvSpPr>
          <p:nvPr/>
        </p:nvSpPr>
        <p:spPr bwMode="auto">
          <a:xfrm>
            <a:off x="391680" y="293792"/>
            <a:ext cx="8491680" cy="6380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936" tIns="41469" rIns="82936" bIns="41469">
            <a:spAutoFit/>
          </a:bodyPr>
          <a:lstStyle>
            <a:lvl1pPr marL="428625" indent="-323850" eaLnBrk="0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1pPr>
            <a:lvl2pPr marL="742950" indent="-285750" eaLnBrk="0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 eaLnBrk="0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 eaLnBrk="0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 eaLnBrk="0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 defTabSz="407484" eaLnBrk="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E594D"/>
              </a:buClr>
              <a:buSzPct val="45000"/>
              <a:buFont typeface="Wingdings" charset="2"/>
              <a:buChar char=""/>
            </a:pPr>
            <a:r>
              <a:rPr lang="cs-CZ" altLang="cs-CZ" sz="2200" b="1">
                <a:solidFill>
                  <a:srgbClr val="000000"/>
                </a:solidFill>
              </a:rPr>
              <a:t>Struma</a:t>
            </a:r>
            <a:r>
              <a:rPr lang="cs-CZ" altLang="cs-CZ" sz="2200">
                <a:solidFill>
                  <a:srgbClr val="000000"/>
                </a:solidFill>
              </a:rPr>
              <a:t> - výrazné zvětšení objemu štítné žlázy, která se stává viditelnou.</a:t>
            </a:r>
          </a:p>
          <a:p>
            <a:pPr defTabSz="407484" eaLnBrk="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E594D"/>
              </a:buClr>
              <a:buSzPct val="45000"/>
              <a:buFont typeface="Wingdings" charset="2"/>
              <a:buChar char=""/>
            </a:pPr>
            <a:endParaRPr lang="cs-CZ" altLang="cs-CZ" sz="2200">
              <a:solidFill>
                <a:srgbClr val="000000"/>
              </a:solidFill>
            </a:endParaRPr>
          </a:p>
          <a:p>
            <a:pPr defTabSz="407484" eaLnBrk="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E594D"/>
              </a:buClr>
              <a:buSzPct val="45000"/>
              <a:buFont typeface="Wingdings" charset="2"/>
              <a:buChar char=""/>
            </a:pPr>
            <a:r>
              <a:rPr lang="en-GB" altLang="cs-CZ" sz="2200" b="1">
                <a:solidFill>
                  <a:srgbClr val="000000"/>
                </a:solidFill>
              </a:rPr>
              <a:t>Dyslálie</a:t>
            </a:r>
            <a:r>
              <a:rPr lang="en-GB" altLang="cs-CZ" sz="2200">
                <a:solidFill>
                  <a:srgbClr val="000000"/>
                </a:solidFill>
              </a:rPr>
              <a:t> – vadná výslovnost jedné či více hlásek</a:t>
            </a:r>
            <a:r>
              <a:rPr lang="cs-CZ" altLang="cs-CZ" sz="2200">
                <a:solidFill>
                  <a:srgbClr val="000000"/>
                </a:solidFill>
              </a:rPr>
              <a:t>.</a:t>
            </a:r>
          </a:p>
          <a:p>
            <a:pPr defTabSz="407484" eaLnBrk="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E594D"/>
              </a:buClr>
              <a:buSzPct val="45000"/>
              <a:buFont typeface="Wingdings" charset="2"/>
              <a:buChar char=""/>
            </a:pPr>
            <a:endParaRPr lang="en-GB" altLang="cs-CZ" sz="2200">
              <a:solidFill>
                <a:srgbClr val="000000"/>
              </a:solidFill>
            </a:endParaRPr>
          </a:p>
          <a:p>
            <a:pPr defTabSz="407484" eaLnBrk="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E594D"/>
              </a:buClr>
              <a:buSzPct val="45000"/>
              <a:buFont typeface="Wingdings" charset="2"/>
              <a:buChar char=""/>
            </a:pPr>
            <a:r>
              <a:rPr lang="en-GB" altLang="cs-CZ" sz="2200" b="1">
                <a:solidFill>
                  <a:srgbClr val="000000"/>
                </a:solidFill>
              </a:rPr>
              <a:t>Breptavost</a:t>
            </a:r>
            <a:r>
              <a:rPr lang="en-GB" altLang="cs-CZ" sz="2200">
                <a:solidFill>
                  <a:srgbClr val="000000"/>
                </a:solidFill>
              </a:rPr>
              <a:t> – narušení plynulosti mluvení, extrémně zrychlené tempo řeči</a:t>
            </a:r>
            <a:r>
              <a:rPr lang="cs-CZ" altLang="cs-CZ" sz="2200">
                <a:solidFill>
                  <a:srgbClr val="000000"/>
                </a:solidFill>
              </a:rPr>
              <a:t>.</a:t>
            </a:r>
          </a:p>
          <a:p>
            <a:pPr defTabSz="407484" eaLnBrk="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E594D"/>
              </a:buClr>
              <a:buSzPct val="45000"/>
              <a:buFont typeface="Wingdings" charset="2"/>
              <a:buChar char=""/>
            </a:pPr>
            <a:endParaRPr lang="en-GB" altLang="cs-CZ" sz="2200">
              <a:solidFill>
                <a:srgbClr val="000000"/>
              </a:solidFill>
            </a:endParaRPr>
          </a:p>
          <a:p>
            <a:pPr defTabSz="407484" eaLnBrk="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E594D"/>
              </a:buClr>
              <a:buSzPct val="45000"/>
              <a:buFont typeface="Wingdings" charset="2"/>
              <a:buChar char=""/>
            </a:pPr>
            <a:r>
              <a:rPr lang="en-GB" altLang="cs-CZ" sz="2200" b="1">
                <a:solidFill>
                  <a:srgbClr val="000000"/>
                </a:solidFill>
              </a:rPr>
              <a:t>Koktavost</a:t>
            </a:r>
            <a:r>
              <a:rPr lang="en-GB" altLang="cs-CZ" sz="2200">
                <a:solidFill>
                  <a:srgbClr val="000000"/>
                </a:solidFill>
              </a:rPr>
              <a:t> (zadrhávání) – porucha plynulosti mluvního projevu způsobená křečemi svalstva dechového, hlasového, artikulačního a diskoordinaci jejich činnosti při mluvení</a:t>
            </a:r>
            <a:r>
              <a:rPr lang="cs-CZ" altLang="cs-CZ" sz="2200">
                <a:solidFill>
                  <a:srgbClr val="000000"/>
                </a:solidFill>
              </a:rPr>
              <a:t>.</a:t>
            </a:r>
          </a:p>
          <a:p>
            <a:pPr defTabSz="407484" eaLnBrk="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E594D"/>
              </a:buClr>
              <a:buSzPct val="45000"/>
              <a:buFont typeface="Wingdings" charset="2"/>
              <a:buChar char=""/>
            </a:pPr>
            <a:endParaRPr lang="cs-CZ" altLang="cs-CZ" sz="2200">
              <a:solidFill>
                <a:srgbClr val="000000"/>
              </a:solidFill>
            </a:endParaRPr>
          </a:p>
          <a:p>
            <a:pPr defTabSz="407484" eaLnBrk="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E594D"/>
              </a:buClr>
              <a:buSzPct val="45000"/>
              <a:buFont typeface="Wingdings" charset="2"/>
              <a:buChar char=""/>
            </a:pPr>
            <a:r>
              <a:rPr lang="en-GB" altLang="cs-CZ" sz="2200" b="1">
                <a:solidFill>
                  <a:srgbClr val="000000"/>
                </a:solidFill>
              </a:rPr>
              <a:t>Afázie</a:t>
            </a:r>
            <a:r>
              <a:rPr lang="en-GB" altLang="cs-CZ" sz="2200">
                <a:solidFill>
                  <a:srgbClr val="000000"/>
                </a:solidFill>
              </a:rPr>
              <a:t> – ztráta již naučených schopností dorozumívat se řečí mluvenou, psanou, čtenou, příčinou je ložiskové poškození mozku</a:t>
            </a:r>
            <a:endParaRPr lang="cs-CZ" altLang="cs-CZ" sz="2200">
              <a:solidFill>
                <a:srgbClr val="000000"/>
              </a:solidFill>
            </a:endParaRPr>
          </a:p>
          <a:p>
            <a:pPr defTabSz="407484" eaLnBrk="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E594D"/>
              </a:buClr>
              <a:buSzPct val="45000"/>
              <a:buFont typeface="Wingdings" charset="2"/>
              <a:buChar char=""/>
            </a:pPr>
            <a:endParaRPr lang="en-GB" altLang="cs-CZ" sz="2200">
              <a:solidFill>
                <a:srgbClr val="000000"/>
              </a:solidFill>
            </a:endParaRPr>
          </a:p>
          <a:p>
            <a:pPr defTabSz="407484" eaLnBrk="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E594D"/>
              </a:buClr>
              <a:buSzPct val="45000"/>
              <a:buFont typeface="Wingdings" charset="2"/>
              <a:buChar char=""/>
            </a:pPr>
            <a:r>
              <a:rPr lang="en-GB" altLang="cs-CZ" sz="2200" b="1">
                <a:solidFill>
                  <a:srgbClr val="000000"/>
                </a:solidFill>
              </a:rPr>
              <a:t>Astma</a:t>
            </a:r>
            <a:r>
              <a:rPr lang="en-GB" altLang="cs-CZ" sz="2200">
                <a:solidFill>
                  <a:srgbClr val="000000"/>
                </a:solidFill>
              </a:rPr>
              <a:t> – kašel, svíravý pocit na prsou, hlasité dýchání, sípot, silný záchvat – rychlé, povrchní dýchání, zrychlený puls, panika, neklid</a:t>
            </a:r>
            <a:endParaRPr lang="cs-CZ" altLang="cs-CZ" sz="2200">
              <a:solidFill>
                <a:srgbClr val="000000"/>
              </a:solidFill>
            </a:endParaRPr>
          </a:p>
          <a:p>
            <a:pPr defTabSz="407484" eaLnBrk="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E594D"/>
              </a:buClr>
              <a:buSzPct val="45000"/>
              <a:buFont typeface="Wingdings" charset="2"/>
              <a:buChar char=""/>
            </a:pPr>
            <a:endParaRPr lang="cs-CZ" altLang="cs-CZ" sz="22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7119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body"/>
          </p:nvPr>
        </p:nvSpPr>
        <p:spPr>
          <a:xfrm>
            <a:off x="195840" y="293792"/>
            <a:ext cx="8948160" cy="8197341"/>
          </a:xfrm>
        </p:spPr>
        <p:txBody>
          <a:bodyPr anchor="t"/>
          <a:lstStyle/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endParaRPr lang="en-GB" altLang="cs-CZ" sz="2000" b="0" dirty="0">
              <a:solidFill>
                <a:srgbClr val="000000"/>
              </a:solidFill>
            </a:endParaRPr>
          </a:p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000" dirty="0" err="1">
                <a:solidFill>
                  <a:srgbClr val="000000"/>
                </a:solidFill>
              </a:rPr>
              <a:t>Plané</a:t>
            </a:r>
            <a:r>
              <a:rPr lang="en-GB" altLang="cs-CZ" sz="2000" dirty="0">
                <a:solidFill>
                  <a:srgbClr val="000000"/>
                </a:solidFill>
              </a:rPr>
              <a:t> </a:t>
            </a:r>
            <a:r>
              <a:rPr lang="en-GB" altLang="cs-CZ" sz="2000" dirty="0" err="1">
                <a:solidFill>
                  <a:srgbClr val="000000"/>
                </a:solidFill>
              </a:rPr>
              <a:t>neštovice</a:t>
            </a:r>
            <a:r>
              <a:rPr lang="en-GB" altLang="cs-CZ" sz="2000" b="0" dirty="0">
                <a:solidFill>
                  <a:srgbClr val="000000"/>
                </a:solidFill>
              </a:rPr>
              <a:t> – </a:t>
            </a:r>
            <a:r>
              <a:rPr lang="en-GB" altLang="cs-CZ" sz="2000" b="0" dirty="0" err="1">
                <a:solidFill>
                  <a:srgbClr val="000000"/>
                </a:solidFill>
              </a:rPr>
              <a:t>svědivá</a:t>
            </a:r>
            <a:r>
              <a:rPr lang="en-GB" altLang="cs-CZ" sz="2000" b="0" dirty="0">
                <a:solidFill>
                  <a:srgbClr val="000000"/>
                </a:solidFill>
              </a:rPr>
              <a:t> </a:t>
            </a:r>
            <a:r>
              <a:rPr lang="en-GB" altLang="cs-CZ" sz="2000" b="0" dirty="0" err="1">
                <a:solidFill>
                  <a:srgbClr val="000000"/>
                </a:solidFill>
              </a:rPr>
              <a:t>vyrážka</a:t>
            </a:r>
            <a:r>
              <a:rPr lang="en-GB" altLang="cs-CZ" sz="2000" b="0" dirty="0">
                <a:solidFill>
                  <a:srgbClr val="000000"/>
                </a:solidFill>
              </a:rPr>
              <a:t>, </a:t>
            </a:r>
            <a:r>
              <a:rPr lang="en-GB" altLang="cs-CZ" sz="2000" b="0" dirty="0" err="1">
                <a:solidFill>
                  <a:srgbClr val="000000"/>
                </a:solidFill>
              </a:rPr>
              <a:t>zpočátku</a:t>
            </a:r>
            <a:r>
              <a:rPr lang="en-GB" altLang="cs-CZ" sz="2000" b="0" dirty="0">
                <a:solidFill>
                  <a:srgbClr val="000000"/>
                </a:solidFill>
              </a:rPr>
              <a:t> </a:t>
            </a:r>
            <a:r>
              <a:rPr lang="en-GB" altLang="cs-CZ" sz="2000" b="0" dirty="0" err="1">
                <a:solidFill>
                  <a:srgbClr val="000000"/>
                </a:solidFill>
              </a:rPr>
              <a:t>malé</a:t>
            </a:r>
            <a:r>
              <a:rPr lang="en-GB" altLang="cs-CZ" sz="2000" b="0" dirty="0">
                <a:solidFill>
                  <a:srgbClr val="000000"/>
                </a:solidFill>
              </a:rPr>
              <a:t> </a:t>
            </a:r>
            <a:r>
              <a:rPr lang="en-GB" altLang="cs-CZ" sz="2000" b="0" dirty="0" err="1">
                <a:solidFill>
                  <a:srgbClr val="000000"/>
                </a:solidFill>
              </a:rPr>
              <a:t>červené</a:t>
            </a:r>
            <a:r>
              <a:rPr lang="en-GB" altLang="cs-CZ" sz="2000" b="0" dirty="0">
                <a:solidFill>
                  <a:srgbClr val="000000"/>
                </a:solidFill>
              </a:rPr>
              <a:t> </a:t>
            </a:r>
            <a:r>
              <a:rPr lang="en-GB" altLang="cs-CZ" sz="2000" b="0" dirty="0" err="1">
                <a:solidFill>
                  <a:srgbClr val="000000"/>
                </a:solidFill>
              </a:rPr>
              <a:t>tečky</a:t>
            </a:r>
            <a:r>
              <a:rPr lang="en-GB" altLang="cs-CZ" sz="2000" b="0" dirty="0">
                <a:solidFill>
                  <a:srgbClr val="000000"/>
                </a:solidFill>
              </a:rPr>
              <a:t>, </a:t>
            </a:r>
            <a:r>
              <a:rPr lang="en-GB" altLang="cs-CZ" sz="2000" b="0" dirty="0" err="1">
                <a:solidFill>
                  <a:srgbClr val="000000"/>
                </a:solidFill>
              </a:rPr>
              <a:t>později</a:t>
            </a:r>
            <a:r>
              <a:rPr lang="en-GB" altLang="cs-CZ" sz="2000" b="0" dirty="0">
                <a:solidFill>
                  <a:srgbClr val="000000"/>
                </a:solidFill>
              </a:rPr>
              <a:t> </a:t>
            </a:r>
            <a:r>
              <a:rPr lang="en-GB" altLang="cs-CZ" sz="2000" b="0" dirty="0" err="1">
                <a:solidFill>
                  <a:srgbClr val="000000"/>
                </a:solidFill>
              </a:rPr>
              <a:t>puchýře</a:t>
            </a:r>
            <a:r>
              <a:rPr lang="en-GB" altLang="cs-CZ" sz="2000" b="0" dirty="0">
                <a:solidFill>
                  <a:srgbClr val="000000"/>
                </a:solidFill>
              </a:rPr>
              <a:t> </a:t>
            </a:r>
            <a:r>
              <a:rPr lang="en-GB" altLang="cs-CZ" sz="2000" b="0" dirty="0" err="1">
                <a:solidFill>
                  <a:srgbClr val="000000"/>
                </a:solidFill>
              </a:rPr>
              <a:t>naplněné</a:t>
            </a:r>
            <a:r>
              <a:rPr lang="en-GB" altLang="cs-CZ" sz="2000" b="0" dirty="0">
                <a:solidFill>
                  <a:srgbClr val="000000"/>
                </a:solidFill>
              </a:rPr>
              <a:t> </a:t>
            </a:r>
            <a:r>
              <a:rPr lang="en-GB" altLang="cs-CZ" sz="2000" b="0" dirty="0" err="1">
                <a:solidFill>
                  <a:srgbClr val="000000"/>
                </a:solidFill>
              </a:rPr>
              <a:t>tekutinou</a:t>
            </a:r>
            <a:r>
              <a:rPr lang="en-GB" altLang="cs-CZ" sz="2000" b="0" dirty="0">
                <a:solidFill>
                  <a:srgbClr val="000000"/>
                </a:solidFill>
              </a:rPr>
              <a:t>, </a:t>
            </a:r>
            <a:r>
              <a:rPr lang="en-GB" altLang="cs-CZ" sz="2000" b="0" dirty="0" err="1">
                <a:solidFill>
                  <a:srgbClr val="000000"/>
                </a:solidFill>
              </a:rPr>
              <a:t>které</a:t>
            </a:r>
            <a:r>
              <a:rPr lang="en-GB" altLang="cs-CZ" sz="2000" b="0" dirty="0">
                <a:solidFill>
                  <a:srgbClr val="000000"/>
                </a:solidFill>
              </a:rPr>
              <a:t> </a:t>
            </a:r>
            <a:r>
              <a:rPr lang="en-GB" altLang="cs-CZ" sz="2000" b="0" dirty="0" err="1">
                <a:solidFill>
                  <a:srgbClr val="000000"/>
                </a:solidFill>
              </a:rPr>
              <a:t>praskají</a:t>
            </a:r>
            <a:r>
              <a:rPr lang="en-GB" altLang="cs-CZ" sz="2000" b="0" dirty="0">
                <a:solidFill>
                  <a:srgbClr val="000000"/>
                </a:solidFill>
              </a:rPr>
              <a:t> a </a:t>
            </a:r>
            <a:r>
              <a:rPr lang="en-GB" altLang="cs-CZ" sz="2000" b="0" dirty="0" err="1">
                <a:solidFill>
                  <a:srgbClr val="000000"/>
                </a:solidFill>
              </a:rPr>
              <a:t>pokrývají</a:t>
            </a:r>
            <a:r>
              <a:rPr lang="en-GB" altLang="cs-CZ" sz="2000" b="0" dirty="0">
                <a:solidFill>
                  <a:srgbClr val="000000"/>
                </a:solidFill>
              </a:rPr>
              <a:t> se </a:t>
            </a:r>
            <a:r>
              <a:rPr lang="en-GB" altLang="cs-CZ" sz="2000" b="0" dirty="0" err="1">
                <a:solidFill>
                  <a:srgbClr val="000000"/>
                </a:solidFill>
              </a:rPr>
              <a:t>strupy</a:t>
            </a:r>
            <a:endParaRPr lang="cs-CZ" altLang="cs-CZ" sz="2000" b="0" dirty="0">
              <a:solidFill>
                <a:srgbClr val="000000"/>
              </a:solidFill>
            </a:endParaRPr>
          </a:p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endParaRPr lang="en-GB" altLang="cs-CZ" sz="2000" b="0" dirty="0">
              <a:solidFill>
                <a:srgbClr val="000000"/>
              </a:solidFill>
            </a:endParaRPr>
          </a:p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000" dirty="0" err="1">
                <a:solidFill>
                  <a:srgbClr val="000000"/>
                </a:solidFill>
              </a:rPr>
              <a:t>Zarděnky</a:t>
            </a:r>
            <a:r>
              <a:rPr lang="en-GB" altLang="cs-CZ" sz="2000" dirty="0">
                <a:solidFill>
                  <a:srgbClr val="000000"/>
                </a:solidFill>
              </a:rPr>
              <a:t> (</a:t>
            </a:r>
            <a:r>
              <a:rPr lang="en-GB" altLang="cs-CZ" sz="2000" dirty="0" err="1">
                <a:solidFill>
                  <a:srgbClr val="000000"/>
                </a:solidFill>
              </a:rPr>
              <a:t>rubeola</a:t>
            </a:r>
            <a:r>
              <a:rPr lang="en-GB" altLang="cs-CZ" sz="2000" dirty="0">
                <a:solidFill>
                  <a:srgbClr val="000000"/>
                </a:solidFill>
              </a:rPr>
              <a:t>)</a:t>
            </a:r>
            <a:r>
              <a:rPr lang="en-GB" altLang="cs-CZ" sz="2000" b="0" dirty="0">
                <a:solidFill>
                  <a:srgbClr val="000000"/>
                </a:solidFill>
              </a:rPr>
              <a:t> – </a:t>
            </a:r>
            <a:r>
              <a:rPr lang="en-GB" altLang="cs-CZ" sz="2000" b="0" dirty="0" err="1">
                <a:solidFill>
                  <a:srgbClr val="000000"/>
                </a:solidFill>
              </a:rPr>
              <a:t>zduřelé</a:t>
            </a:r>
            <a:r>
              <a:rPr lang="en-GB" altLang="cs-CZ" sz="2000" b="0" dirty="0">
                <a:solidFill>
                  <a:srgbClr val="000000"/>
                </a:solidFill>
              </a:rPr>
              <a:t> </a:t>
            </a:r>
            <a:r>
              <a:rPr lang="en-GB" altLang="cs-CZ" sz="2000" b="0" dirty="0" err="1">
                <a:solidFill>
                  <a:srgbClr val="000000"/>
                </a:solidFill>
              </a:rPr>
              <a:t>uzliny</a:t>
            </a:r>
            <a:r>
              <a:rPr lang="en-GB" altLang="cs-CZ" sz="2000" b="0" dirty="0">
                <a:solidFill>
                  <a:srgbClr val="000000"/>
                </a:solidFill>
              </a:rPr>
              <a:t>, </a:t>
            </a:r>
            <a:r>
              <a:rPr lang="en-GB" altLang="cs-CZ" sz="2000" b="0" dirty="0" err="1">
                <a:solidFill>
                  <a:srgbClr val="000000"/>
                </a:solidFill>
              </a:rPr>
              <a:t>vyrážka</a:t>
            </a:r>
            <a:r>
              <a:rPr lang="en-GB" altLang="cs-CZ" sz="2000" b="0" dirty="0">
                <a:solidFill>
                  <a:srgbClr val="000000"/>
                </a:solidFill>
              </a:rPr>
              <a:t> (</a:t>
            </a:r>
            <a:r>
              <a:rPr lang="en-GB" altLang="cs-CZ" sz="2000" b="0" dirty="0" err="1">
                <a:solidFill>
                  <a:srgbClr val="000000"/>
                </a:solidFill>
              </a:rPr>
              <a:t>červené</a:t>
            </a:r>
            <a:r>
              <a:rPr lang="en-GB" altLang="cs-CZ" sz="2000" b="0" dirty="0">
                <a:solidFill>
                  <a:srgbClr val="000000"/>
                </a:solidFill>
              </a:rPr>
              <a:t> </a:t>
            </a:r>
            <a:r>
              <a:rPr lang="en-GB" altLang="cs-CZ" sz="2000" b="0" dirty="0" err="1">
                <a:solidFill>
                  <a:srgbClr val="000000"/>
                </a:solidFill>
              </a:rPr>
              <a:t>nebo</a:t>
            </a:r>
            <a:r>
              <a:rPr lang="en-GB" altLang="cs-CZ" sz="2000" b="0" dirty="0">
                <a:solidFill>
                  <a:srgbClr val="000000"/>
                </a:solidFill>
              </a:rPr>
              <a:t> </a:t>
            </a:r>
            <a:r>
              <a:rPr lang="en-GB" altLang="cs-CZ" sz="2000" b="0" dirty="0" err="1">
                <a:solidFill>
                  <a:srgbClr val="000000"/>
                </a:solidFill>
              </a:rPr>
              <a:t>růžové</a:t>
            </a:r>
            <a:r>
              <a:rPr lang="en-GB" altLang="cs-CZ" sz="2000" b="0" dirty="0">
                <a:solidFill>
                  <a:srgbClr val="000000"/>
                </a:solidFill>
              </a:rPr>
              <a:t> </a:t>
            </a:r>
            <a:r>
              <a:rPr lang="en-GB" altLang="cs-CZ" sz="2000" b="0" dirty="0" err="1">
                <a:solidFill>
                  <a:srgbClr val="000000"/>
                </a:solidFill>
              </a:rPr>
              <a:t>tečky</a:t>
            </a:r>
            <a:r>
              <a:rPr lang="en-GB" altLang="cs-CZ" sz="2000" b="0" dirty="0">
                <a:solidFill>
                  <a:srgbClr val="000000"/>
                </a:solidFill>
              </a:rPr>
              <a:t> </a:t>
            </a:r>
            <a:r>
              <a:rPr lang="en-GB" altLang="cs-CZ" sz="2000" b="0" dirty="0" err="1">
                <a:solidFill>
                  <a:srgbClr val="000000"/>
                </a:solidFill>
              </a:rPr>
              <a:t>nebo</a:t>
            </a:r>
            <a:r>
              <a:rPr lang="en-GB" altLang="cs-CZ" sz="2000" b="0" dirty="0">
                <a:solidFill>
                  <a:srgbClr val="000000"/>
                </a:solidFill>
              </a:rPr>
              <a:t> </a:t>
            </a:r>
            <a:r>
              <a:rPr lang="en-GB" altLang="cs-CZ" sz="2000" b="0" dirty="0" err="1">
                <a:solidFill>
                  <a:srgbClr val="000000"/>
                </a:solidFill>
              </a:rPr>
              <a:t>skvrny</a:t>
            </a:r>
            <a:r>
              <a:rPr lang="en-GB" altLang="cs-CZ" sz="2000" b="0" dirty="0">
                <a:solidFill>
                  <a:srgbClr val="000000"/>
                </a:solidFill>
              </a:rPr>
              <a:t>), </a:t>
            </a:r>
            <a:r>
              <a:rPr lang="en-GB" altLang="cs-CZ" sz="2000" b="0" dirty="0" err="1">
                <a:solidFill>
                  <a:srgbClr val="000000"/>
                </a:solidFill>
              </a:rPr>
              <a:t>bolesti</a:t>
            </a:r>
            <a:r>
              <a:rPr lang="en-GB" altLang="cs-CZ" sz="2000" b="0" dirty="0">
                <a:solidFill>
                  <a:srgbClr val="000000"/>
                </a:solidFill>
              </a:rPr>
              <a:t> v </a:t>
            </a:r>
            <a:r>
              <a:rPr lang="en-GB" altLang="cs-CZ" sz="2000" b="0" dirty="0" err="1">
                <a:solidFill>
                  <a:srgbClr val="000000"/>
                </a:solidFill>
              </a:rPr>
              <a:t>kloubech</a:t>
            </a:r>
            <a:endParaRPr lang="cs-CZ" altLang="cs-CZ" sz="2000" b="0" dirty="0">
              <a:solidFill>
                <a:srgbClr val="000000"/>
              </a:solidFill>
            </a:endParaRPr>
          </a:p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endParaRPr lang="en-GB" altLang="cs-CZ" sz="2000" b="0" dirty="0">
              <a:solidFill>
                <a:srgbClr val="000000"/>
              </a:solidFill>
            </a:endParaRPr>
          </a:p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000" dirty="0" err="1">
                <a:solidFill>
                  <a:srgbClr val="000000"/>
                </a:solidFill>
              </a:rPr>
              <a:t>Příušnice</a:t>
            </a:r>
            <a:r>
              <a:rPr lang="en-GB" altLang="cs-CZ" sz="2000" b="0" dirty="0">
                <a:solidFill>
                  <a:srgbClr val="000000"/>
                </a:solidFill>
              </a:rPr>
              <a:t> – </a:t>
            </a:r>
            <a:r>
              <a:rPr lang="en-GB" altLang="cs-CZ" sz="2000" b="0" dirty="0" err="1">
                <a:solidFill>
                  <a:srgbClr val="000000"/>
                </a:solidFill>
              </a:rPr>
              <a:t>zvýšená</a:t>
            </a:r>
            <a:r>
              <a:rPr lang="en-GB" altLang="cs-CZ" sz="2000" b="0" dirty="0">
                <a:solidFill>
                  <a:srgbClr val="000000"/>
                </a:solidFill>
              </a:rPr>
              <a:t> </a:t>
            </a:r>
            <a:r>
              <a:rPr lang="en-GB" altLang="cs-CZ" sz="2000" b="0" dirty="0" err="1">
                <a:solidFill>
                  <a:srgbClr val="000000"/>
                </a:solidFill>
              </a:rPr>
              <a:t>teplota</a:t>
            </a:r>
            <a:r>
              <a:rPr lang="en-GB" altLang="cs-CZ" sz="2000" b="0" dirty="0">
                <a:solidFill>
                  <a:srgbClr val="000000"/>
                </a:solidFill>
              </a:rPr>
              <a:t>, </a:t>
            </a:r>
            <a:r>
              <a:rPr lang="en-GB" altLang="cs-CZ" sz="2000" b="0" dirty="0" err="1">
                <a:solidFill>
                  <a:srgbClr val="000000"/>
                </a:solidFill>
              </a:rPr>
              <a:t>nechutenství</a:t>
            </a:r>
            <a:r>
              <a:rPr lang="en-GB" altLang="cs-CZ" sz="2000" b="0" dirty="0">
                <a:solidFill>
                  <a:srgbClr val="000000"/>
                </a:solidFill>
              </a:rPr>
              <a:t>, </a:t>
            </a:r>
            <a:r>
              <a:rPr lang="en-GB" altLang="cs-CZ" sz="2000" b="0" dirty="0" err="1">
                <a:solidFill>
                  <a:srgbClr val="000000"/>
                </a:solidFill>
              </a:rPr>
              <a:t>únava</a:t>
            </a:r>
            <a:r>
              <a:rPr lang="en-GB" altLang="cs-CZ" sz="2000" b="0" dirty="0">
                <a:solidFill>
                  <a:srgbClr val="000000"/>
                </a:solidFill>
              </a:rPr>
              <a:t>, </a:t>
            </a:r>
            <a:r>
              <a:rPr lang="en-GB" altLang="cs-CZ" sz="2000" b="0" dirty="0" err="1">
                <a:solidFill>
                  <a:srgbClr val="000000"/>
                </a:solidFill>
              </a:rPr>
              <a:t>zvětšené</a:t>
            </a:r>
            <a:r>
              <a:rPr lang="en-GB" altLang="cs-CZ" sz="2000" b="0" dirty="0">
                <a:solidFill>
                  <a:srgbClr val="000000"/>
                </a:solidFill>
              </a:rPr>
              <a:t> </a:t>
            </a:r>
            <a:r>
              <a:rPr lang="en-GB" altLang="cs-CZ" sz="2000" b="0" dirty="0" err="1">
                <a:solidFill>
                  <a:srgbClr val="000000"/>
                </a:solidFill>
              </a:rPr>
              <a:t>krční</a:t>
            </a:r>
            <a:r>
              <a:rPr lang="en-GB" altLang="cs-CZ" sz="2000" b="0" dirty="0">
                <a:solidFill>
                  <a:srgbClr val="000000"/>
                </a:solidFill>
              </a:rPr>
              <a:t> </a:t>
            </a:r>
            <a:r>
              <a:rPr lang="en-GB" altLang="cs-CZ" sz="2000" b="0" dirty="0" err="1">
                <a:solidFill>
                  <a:srgbClr val="000000"/>
                </a:solidFill>
              </a:rPr>
              <a:t>uzliny</a:t>
            </a:r>
            <a:r>
              <a:rPr lang="en-GB" altLang="cs-CZ" sz="2000" b="0" dirty="0">
                <a:solidFill>
                  <a:srgbClr val="000000"/>
                </a:solidFill>
              </a:rPr>
              <a:t> a </a:t>
            </a:r>
            <a:r>
              <a:rPr lang="en-GB" altLang="cs-CZ" sz="2000" b="0" dirty="0" err="1">
                <a:solidFill>
                  <a:srgbClr val="000000"/>
                </a:solidFill>
              </a:rPr>
              <a:t>zduřelé</a:t>
            </a:r>
            <a:r>
              <a:rPr lang="en-GB" altLang="cs-CZ" sz="2000" b="0" dirty="0">
                <a:solidFill>
                  <a:srgbClr val="000000"/>
                </a:solidFill>
              </a:rPr>
              <a:t> </a:t>
            </a:r>
            <a:r>
              <a:rPr lang="en-GB" altLang="cs-CZ" sz="2000" b="0" dirty="0" err="1">
                <a:solidFill>
                  <a:srgbClr val="000000"/>
                </a:solidFill>
              </a:rPr>
              <a:t>slinné</a:t>
            </a:r>
            <a:r>
              <a:rPr lang="en-GB" altLang="cs-CZ" sz="2000" b="0" dirty="0">
                <a:solidFill>
                  <a:srgbClr val="000000"/>
                </a:solidFill>
              </a:rPr>
              <a:t> </a:t>
            </a:r>
            <a:r>
              <a:rPr lang="en-GB" altLang="cs-CZ" sz="2000" b="0" dirty="0" err="1">
                <a:solidFill>
                  <a:srgbClr val="000000"/>
                </a:solidFill>
              </a:rPr>
              <a:t>žlázy</a:t>
            </a:r>
            <a:r>
              <a:rPr lang="en-GB" altLang="cs-CZ" sz="2000" b="0" dirty="0">
                <a:solidFill>
                  <a:srgbClr val="000000"/>
                </a:solidFill>
              </a:rPr>
              <a:t> pod </a:t>
            </a:r>
            <a:r>
              <a:rPr lang="en-GB" altLang="cs-CZ" sz="2000" b="0" dirty="0" err="1">
                <a:solidFill>
                  <a:srgbClr val="000000"/>
                </a:solidFill>
              </a:rPr>
              <a:t>uchem</a:t>
            </a:r>
            <a:r>
              <a:rPr lang="en-GB" altLang="cs-CZ" sz="2000" b="0" dirty="0">
                <a:solidFill>
                  <a:srgbClr val="000000"/>
                </a:solidFill>
              </a:rPr>
              <a:t> </a:t>
            </a:r>
            <a:r>
              <a:rPr lang="en-GB" altLang="cs-CZ" sz="2000" b="0" dirty="0" err="1">
                <a:solidFill>
                  <a:srgbClr val="000000"/>
                </a:solidFill>
              </a:rPr>
              <a:t>blízko</a:t>
            </a:r>
            <a:r>
              <a:rPr lang="en-GB" altLang="cs-CZ" sz="2000" b="0" dirty="0">
                <a:solidFill>
                  <a:srgbClr val="000000"/>
                </a:solidFill>
              </a:rPr>
              <a:t> </a:t>
            </a:r>
            <a:r>
              <a:rPr lang="en-GB" altLang="cs-CZ" sz="2000" b="0" dirty="0" err="1">
                <a:solidFill>
                  <a:srgbClr val="000000"/>
                </a:solidFill>
              </a:rPr>
              <a:t>čelisti</a:t>
            </a:r>
            <a:r>
              <a:rPr lang="en-GB" altLang="cs-CZ" sz="2000" b="0" dirty="0">
                <a:solidFill>
                  <a:srgbClr val="000000"/>
                </a:solidFill>
              </a:rPr>
              <a:t> </a:t>
            </a:r>
            <a:r>
              <a:rPr lang="en-GB" altLang="cs-CZ" sz="2000" b="0" dirty="0" err="1">
                <a:solidFill>
                  <a:srgbClr val="000000"/>
                </a:solidFill>
              </a:rPr>
              <a:t>na</a:t>
            </a:r>
            <a:r>
              <a:rPr lang="en-GB" altLang="cs-CZ" sz="2000" b="0" dirty="0">
                <a:solidFill>
                  <a:srgbClr val="000000"/>
                </a:solidFill>
              </a:rPr>
              <a:t> </a:t>
            </a:r>
            <a:r>
              <a:rPr lang="en-GB" altLang="cs-CZ" sz="2000" b="0" dirty="0" err="1">
                <a:solidFill>
                  <a:srgbClr val="000000"/>
                </a:solidFill>
              </a:rPr>
              <a:t>jedné</a:t>
            </a:r>
            <a:r>
              <a:rPr lang="en-GB" altLang="cs-CZ" sz="2000" b="0" dirty="0">
                <a:solidFill>
                  <a:srgbClr val="000000"/>
                </a:solidFill>
              </a:rPr>
              <a:t> </a:t>
            </a:r>
            <a:r>
              <a:rPr lang="en-GB" altLang="cs-CZ" sz="2000" b="0" dirty="0" err="1">
                <a:solidFill>
                  <a:srgbClr val="000000"/>
                </a:solidFill>
              </a:rPr>
              <a:t>nebo</a:t>
            </a:r>
            <a:r>
              <a:rPr lang="en-GB" altLang="cs-CZ" sz="2000" b="0" dirty="0">
                <a:solidFill>
                  <a:srgbClr val="000000"/>
                </a:solidFill>
              </a:rPr>
              <a:t> </a:t>
            </a:r>
            <a:r>
              <a:rPr lang="en-GB" altLang="cs-CZ" sz="2000" b="0" dirty="0" err="1">
                <a:solidFill>
                  <a:srgbClr val="000000"/>
                </a:solidFill>
              </a:rPr>
              <a:t>obou</a:t>
            </a:r>
            <a:r>
              <a:rPr lang="en-GB" altLang="cs-CZ" sz="2000" b="0" dirty="0">
                <a:solidFill>
                  <a:srgbClr val="000000"/>
                </a:solidFill>
              </a:rPr>
              <a:t> </a:t>
            </a:r>
            <a:r>
              <a:rPr lang="en-GB" altLang="cs-CZ" sz="2000" b="0" dirty="0" err="1">
                <a:solidFill>
                  <a:srgbClr val="000000"/>
                </a:solidFill>
              </a:rPr>
              <a:t>stranách</a:t>
            </a:r>
            <a:endParaRPr lang="cs-CZ" altLang="cs-CZ" sz="2000" b="0" dirty="0">
              <a:solidFill>
                <a:srgbClr val="000000"/>
              </a:solidFill>
            </a:endParaRPr>
          </a:p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endParaRPr lang="en-GB" altLang="cs-CZ" sz="2000" b="0" dirty="0">
              <a:solidFill>
                <a:srgbClr val="000000"/>
              </a:solidFill>
            </a:endParaRPr>
          </a:p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000" dirty="0" err="1">
                <a:solidFill>
                  <a:srgbClr val="000000"/>
                </a:solidFill>
              </a:rPr>
              <a:t>Spalničky</a:t>
            </a:r>
            <a:r>
              <a:rPr lang="en-GB" altLang="cs-CZ" sz="2000" b="0" dirty="0">
                <a:solidFill>
                  <a:srgbClr val="000000"/>
                </a:solidFill>
              </a:rPr>
              <a:t> – </a:t>
            </a:r>
            <a:r>
              <a:rPr lang="en-GB" altLang="cs-CZ" sz="2000" b="0" dirty="0" err="1">
                <a:solidFill>
                  <a:srgbClr val="000000"/>
                </a:solidFill>
              </a:rPr>
              <a:t>horečka</a:t>
            </a:r>
            <a:r>
              <a:rPr lang="en-GB" altLang="cs-CZ" sz="2000" b="0" dirty="0">
                <a:solidFill>
                  <a:srgbClr val="000000"/>
                </a:solidFill>
              </a:rPr>
              <a:t>, </a:t>
            </a:r>
            <a:r>
              <a:rPr lang="en-GB" altLang="cs-CZ" sz="2000" b="0" dirty="0" err="1">
                <a:solidFill>
                  <a:srgbClr val="000000"/>
                </a:solidFill>
              </a:rPr>
              <a:t>příznaky</a:t>
            </a:r>
            <a:r>
              <a:rPr lang="en-GB" altLang="cs-CZ" sz="2000" b="0" dirty="0">
                <a:solidFill>
                  <a:srgbClr val="000000"/>
                </a:solidFill>
              </a:rPr>
              <a:t> </a:t>
            </a:r>
            <a:r>
              <a:rPr lang="en-GB" altLang="cs-CZ" sz="2000" b="0" dirty="0" err="1">
                <a:solidFill>
                  <a:srgbClr val="000000"/>
                </a:solidFill>
              </a:rPr>
              <a:t>podobné</a:t>
            </a:r>
            <a:r>
              <a:rPr lang="en-GB" altLang="cs-CZ" sz="2000" b="0" dirty="0">
                <a:solidFill>
                  <a:srgbClr val="000000"/>
                </a:solidFill>
              </a:rPr>
              <a:t> </a:t>
            </a:r>
            <a:r>
              <a:rPr lang="en-GB" altLang="cs-CZ" sz="2000" b="0" dirty="0" err="1">
                <a:solidFill>
                  <a:srgbClr val="000000"/>
                </a:solidFill>
              </a:rPr>
              <a:t>nachlazení</a:t>
            </a:r>
            <a:r>
              <a:rPr lang="en-GB" altLang="cs-CZ" sz="2000" b="0" dirty="0">
                <a:solidFill>
                  <a:srgbClr val="000000"/>
                </a:solidFill>
              </a:rPr>
              <a:t>, </a:t>
            </a:r>
            <a:r>
              <a:rPr lang="en-GB" altLang="cs-CZ" sz="2000" b="0" dirty="0" err="1">
                <a:solidFill>
                  <a:srgbClr val="000000"/>
                </a:solidFill>
              </a:rPr>
              <a:t>zduřelé</a:t>
            </a:r>
            <a:r>
              <a:rPr lang="en-GB" altLang="cs-CZ" sz="2000" b="0" dirty="0">
                <a:solidFill>
                  <a:srgbClr val="000000"/>
                </a:solidFill>
              </a:rPr>
              <a:t> </a:t>
            </a:r>
            <a:r>
              <a:rPr lang="en-GB" altLang="cs-CZ" sz="2000" b="0" dirty="0" err="1">
                <a:solidFill>
                  <a:srgbClr val="000000"/>
                </a:solidFill>
              </a:rPr>
              <a:t>uzliny</a:t>
            </a:r>
            <a:r>
              <a:rPr lang="en-GB" altLang="cs-CZ" sz="2000" b="0" dirty="0">
                <a:solidFill>
                  <a:srgbClr val="000000"/>
                </a:solidFill>
              </a:rPr>
              <a:t>, </a:t>
            </a:r>
            <a:r>
              <a:rPr lang="en-GB" altLang="cs-CZ" sz="2000" b="0" dirty="0" err="1">
                <a:solidFill>
                  <a:srgbClr val="000000"/>
                </a:solidFill>
              </a:rPr>
              <a:t>červené</a:t>
            </a:r>
            <a:r>
              <a:rPr lang="en-GB" altLang="cs-CZ" sz="2000" b="0" dirty="0">
                <a:solidFill>
                  <a:srgbClr val="000000"/>
                </a:solidFill>
              </a:rPr>
              <a:t> </a:t>
            </a:r>
            <a:r>
              <a:rPr lang="en-GB" altLang="cs-CZ" sz="2000" b="0" dirty="0" err="1">
                <a:solidFill>
                  <a:srgbClr val="000000"/>
                </a:solidFill>
              </a:rPr>
              <a:t>oči</a:t>
            </a:r>
            <a:r>
              <a:rPr lang="en-GB" altLang="cs-CZ" sz="2000" b="0" dirty="0">
                <a:solidFill>
                  <a:srgbClr val="000000"/>
                </a:solidFill>
              </a:rPr>
              <a:t>, </a:t>
            </a:r>
            <a:r>
              <a:rPr lang="en-GB" altLang="cs-CZ" sz="2000" b="0" dirty="0" err="1">
                <a:solidFill>
                  <a:srgbClr val="000000"/>
                </a:solidFill>
              </a:rPr>
              <a:t>pupínky</a:t>
            </a:r>
            <a:r>
              <a:rPr lang="en-GB" altLang="cs-CZ" sz="2000" b="0" dirty="0">
                <a:solidFill>
                  <a:srgbClr val="000000"/>
                </a:solidFill>
              </a:rPr>
              <a:t> </a:t>
            </a:r>
            <a:r>
              <a:rPr lang="en-GB" altLang="cs-CZ" sz="2000" b="0" dirty="0" err="1">
                <a:solidFill>
                  <a:srgbClr val="000000"/>
                </a:solidFill>
              </a:rPr>
              <a:t>po</a:t>
            </a:r>
            <a:r>
              <a:rPr lang="en-GB" altLang="cs-CZ" sz="2000" b="0" dirty="0">
                <a:solidFill>
                  <a:srgbClr val="000000"/>
                </a:solidFill>
              </a:rPr>
              <a:t> </a:t>
            </a:r>
            <a:r>
              <a:rPr lang="en-GB" altLang="cs-CZ" sz="2000" b="0" dirty="0" err="1">
                <a:solidFill>
                  <a:srgbClr val="000000"/>
                </a:solidFill>
              </a:rPr>
              <a:t>celém</a:t>
            </a:r>
            <a:r>
              <a:rPr lang="en-GB" altLang="cs-CZ" sz="2000" b="0" dirty="0">
                <a:solidFill>
                  <a:srgbClr val="000000"/>
                </a:solidFill>
              </a:rPr>
              <a:t> </a:t>
            </a:r>
            <a:r>
              <a:rPr lang="en-GB" altLang="cs-CZ" sz="2000" b="0" dirty="0" err="1">
                <a:solidFill>
                  <a:srgbClr val="000000"/>
                </a:solidFill>
              </a:rPr>
              <a:t>těle</a:t>
            </a:r>
            <a:r>
              <a:rPr lang="en-GB" altLang="cs-CZ" sz="2000" b="0" dirty="0">
                <a:solidFill>
                  <a:srgbClr val="000000"/>
                </a:solidFill>
              </a:rPr>
              <a:t> se </a:t>
            </a:r>
            <a:r>
              <a:rPr lang="en-GB" altLang="cs-CZ" sz="2000" b="0" dirty="0" err="1">
                <a:solidFill>
                  <a:srgbClr val="000000"/>
                </a:solidFill>
              </a:rPr>
              <a:t>slévají</a:t>
            </a:r>
            <a:r>
              <a:rPr lang="en-GB" altLang="cs-CZ" sz="2000" b="0" dirty="0">
                <a:solidFill>
                  <a:srgbClr val="000000"/>
                </a:solidFill>
              </a:rPr>
              <a:t> </a:t>
            </a:r>
            <a:r>
              <a:rPr lang="en-GB" altLang="cs-CZ" sz="2000" b="0" dirty="0" err="1">
                <a:solidFill>
                  <a:srgbClr val="000000"/>
                </a:solidFill>
              </a:rPr>
              <a:t>ve</a:t>
            </a:r>
            <a:r>
              <a:rPr lang="en-GB" altLang="cs-CZ" sz="2000" b="0" dirty="0">
                <a:solidFill>
                  <a:srgbClr val="000000"/>
                </a:solidFill>
              </a:rPr>
              <a:t> </a:t>
            </a:r>
            <a:r>
              <a:rPr lang="en-GB" altLang="cs-CZ" sz="2000" b="0" dirty="0" err="1">
                <a:solidFill>
                  <a:srgbClr val="000000"/>
                </a:solidFill>
              </a:rPr>
              <a:t>velké</a:t>
            </a:r>
            <a:r>
              <a:rPr lang="en-GB" altLang="cs-CZ" sz="2000" b="0" dirty="0">
                <a:solidFill>
                  <a:srgbClr val="000000"/>
                </a:solidFill>
              </a:rPr>
              <a:t> </a:t>
            </a:r>
            <a:r>
              <a:rPr lang="en-GB" altLang="cs-CZ" sz="2000" b="0" dirty="0" err="1">
                <a:solidFill>
                  <a:srgbClr val="000000"/>
                </a:solidFill>
              </a:rPr>
              <a:t>skvrny</a:t>
            </a:r>
            <a:endParaRPr lang="cs-CZ" altLang="cs-CZ" sz="2000" b="0" dirty="0">
              <a:solidFill>
                <a:srgbClr val="000000"/>
              </a:solidFill>
            </a:endParaRPr>
          </a:p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endParaRPr lang="en-GB" altLang="cs-CZ" sz="2000" b="0" dirty="0">
              <a:solidFill>
                <a:srgbClr val="000000"/>
              </a:solidFill>
            </a:endParaRPr>
          </a:p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000" dirty="0" err="1">
                <a:solidFill>
                  <a:srgbClr val="000000"/>
                </a:solidFill>
              </a:rPr>
              <a:t>Spála</a:t>
            </a:r>
            <a:r>
              <a:rPr lang="en-GB" altLang="cs-CZ" sz="2000" b="0" dirty="0">
                <a:solidFill>
                  <a:srgbClr val="000000"/>
                </a:solidFill>
              </a:rPr>
              <a:t> – </a:t>
            </a:r>
            <a:r>
              <a:rPr lang="en-GB" altLang="cs-CZ" sz="2000" b="0" dirty="0" err="1">
                <a:solidFill>
                  <a:srgbClr val="000000"/>
                </a:solidFill>
              </a:rPr>
              <a:t>červená</a:t>
            </a:r>
            <a:r>
              <a:rPr lang="en-GB" altLang="cs-CZ" sz="2000" b="0" dirty="0">
                <a:solidFill>
                  <a:srgbClr val="000000"/>
                </a:solidFill>
              </a:rPr>
              <a:t> </a:t>
            </a:r>
            <a:r>
              <a:rPr lang="en-GB" altLang="cs-CZ" sz="2000" b="0" dirty="0" err="1">
                <a:solidFill>
                  <a:srgbClr val="000000"/>
                </a:solidFill>
              </a:rPr>
              <a:t>sliznice</a:t>
            </a:r>
            <a:r>
              <a:rPr lang="en-GB" altLang="cs-CZ" sz="2000" b="0" dirty="0">
                <a:solidFill>
                  <a:srgbClr val="000000"/>
                </a:solidFill>
              </a:rPr>
              <a:t>, </a:t>
            </a:r>
            <a:r>
              <a:rPr lang="en-GB" altLang="cs-CZ" sz="2000" b="0" dirty="0" err="1">
                <a:solidFill>
                  <a:srgbClr val="000000"/>
                </a:solidFill>
              </a:rPr>
              <a:t>bolest</a:t>
            </a:r>
            <a:r>
              <a:rPr lang="en-GB" altLang="cs-CZ" sz="2000" b="0" dirty="0">
                <a:solidFill>
                  <a:srgbClr val="000000"/>
                </a:solidFill>
              </a:rPr>
              <a:t> v </a:t>
            </a:r>
            <a:r>
              <a:rPr lang="en-GB" altLang="cs-CZ" sz="2000" b="0" dirty="0" err="1">
                <a:solidFill>
                  <a:srgbClr val="000000"/>
                </a:solidFill>
              </a:rPr>
              <a:t>krku</a:t>
            </a:r>
            <a:r>
              <a:rPr lang="en-GB" altLang="cs-CZ" sz="2000" b="0" dirty="0">
                <a:solidFill>
                  <a:srgbClr val="000000"/>
                </a:solidFill>
              </a:rPr>
              <a:t>, </a:t>
            </a:r>
            <a:r>
              <a:rPr lang="en-GB" altLang="cs-CZ" sz="2000" b="0" dirty="0" err="1">
                <a:solidFill>
                  <a:srgbClr val="000000"/>
                </a:solidFill>
              </a:rPr>
              <a:t>bílý</a:t>
            </a:r>
            <a:r>
              <a:rPr lang="en-GB" altLang="cs-CZ" sz="2000" b="0" dirty="0">
                <a:solidFill>
                  <a:srgbClr val="000000"/>
                </a:solidFill>
              </a:rPr>
              <a:t> </a:t>
            </a:r>
            <a:r>
              <a:rPr lang="en-GB" altLang="cs-CZ" sz="2000" b="0" dirty="0" err="1">
                <a:solidFill>
                  <a:srgbClr val="000000"/>
                </a:solidFill>
              </a:rPr>
              <a:t>povlak</a:t>
            </a:r>
            <a:r>
              <a:rPr lang="en-GB" altLang="cs-CZ" sz="2000" b="0" dirty="0">
                <a:solidFill>
                  <a:srgbClr val="000000"/>
                </a:solidFill>
              </a:rPr>
              <a:t> </a:t>
            </a:r>
            <a:r>
              <a:rPr lang="en-GB" altLang="cs-CZ" sz="2000" b="0" dirty="0" err="1">
                <a:solidFill>
                  <a:srgbClr val="000000"/>
                </a:solidFill>
              </a:rPr>
              <a:t>na</a:t>
            </a:r>
            <a:r>
              <a:rPr lang="en-GB" altLang="cs-CZ" sz="2000" b="0" dirty="0">
                <a:solidFill>
                  <a:srgbClr val="000000"/>
                </a:solidFill>
              </a:rPr>
              <a:t> </a:t>
            </a:r>
            <a:r>
              <a:rPr lang="en-GB" altLang="cs-CZ" sz="2000" b="0" dirty="0" err="1">
                <a:solidFill>
                  <a:srgbClr val="000000"/>
                </a:solidFill>
              </a:rPr>
              <a:t>mandlích</a:t>
            </a:r>
            <a:r>
              <a:rPr lang="en-GB" altLang="cs-CZ" sz="2000" b="0" dirty="0">
                <a:solidFill>
                  <a:srgbClr val="000000"/>
                </a:solidFill>
              </a:rPr>
              <a:t>, </a:t>
            </a:r>
            <a:r>
              <a:rPr lang="en-GB" altLang="cs-CZ" sz="2000" b="0" dirty="0" err="1">
                <a:solidFill>
                  <a:srgbClr val="000000"/>
                </a:solidFill>
              </a:rPr>
              <a:t>oteklé</a:t>
            </a:r>
            <a:r>
              <a:rPr lang="en-GB" altLang="cs-CZ" sz="2000" b="0" dirty="0">
                <a:solidFill>
                  <a:srgbClr val="000000"/>
                </a:solidFill>
              </a:rPr>
              <a:t> </a:t>
            </a:r>
            <a:r>
              <a:rPr lang="en-GB" altLang="cs-CZ" sz="2000" b="0" dirty="0" err="1">
                <a:solidFill>
                  <a:srgbClr val="000000"/>
                </a:solidFill>
              </a:rPr>
              <a:t>krční</a:t>
            </a:r>
            <a:r>
              <a:rPr lang="en-GB" altLang="cs-CZ" sz="2000" b="0" dirty="0">
                <a:solidFill>
                  <a:srgbClr val="000000"/>
                </a:solidFill>
              </a:rPr>
              <a:t> </a:t>
            </a:r>
            <a:r>
              <a:rPr lang="en-GB" altLang="cs-CZ" sz="2000" b="0" dirty="0" err="1">
                <a:solidFill>
                  <a:srgbClr val="000000"/>
                </a:solidFill>
              </a:rPr>
              <a:t>uzliny</a:t>
            </a:r>
            <a:r>
              <a:rPr lang="en-GB" altLang="cs-CZ" sz="2000" b="0" dirty="0">
                <a:solidFill>
                  <a:srgbClr val="000000"/>
                </a:solidFill>
              </a:rPr>
              <a:t>, </a:t>
            </a:r>
            <a:r>
              <a:rPr lang="en-GB" altLang="cs-CZ" sz="2000" b="0" dirty="0" err="1">
                <a:solidFill>
                  <a:srgbClr val="000000"/>
                </a:solidFill>
              </a:rPr>
              <a:t>červené</a:t>
            </a:r>
            <a:r>
              <a:rPr lang="en-GB" altLang="cs-CZ" sz="2000" b="0" dirty="0">
                <a:solidFill>
                  <a:srgbClr val="000000"/>
                </a:solidFill>
              </a:rPr>
              <a:t> </a:t>
            </a:r>
            <a:r>
              <a:rPr lang="en-GB" altLang="cs-CZ" sz="2000" b="0" dirty="0" err="1">
                <a:solidFill>
                  <a:srgbClr val="000000"/>
                </a:solidFill>
              </a:rPr>
              <a:t>vyrážky</a:t>
            </a:r>
            <a:endParaRPr lang="cs-CZ" altLang="cs-CZ" sz="2000" b="0" dirty="0">
              <a:solidFill>
                <a:srgbClr val="000000"/>
              </a:solidFill>
            </a:endParaRPr>
          </a:p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endParaRPr lang="en-GB" altLang="cs-CZ" sz="2000" b="0" dirty="0">
              <a:solidFill>
                <a:srgbClr val="000000"/>
              </a:solidFill>
            </a:endParaRPr>
          </a:p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000" dirty="0" err="1">
                <a:solidFill>
                  <a:srgbClr val="000000"/>
                </a:solidFill>
              </a:rPr>
              <a:t>Enterobióza</a:t>
            </a:r>
            <a:r>
              <a:rPr lang="en-GB" altLang="cs-CZ" sz="2000" b="0" dirty="0">
                <a:solidFill>
                  <a:srgbClr val="000000"/>
                </a:solidFill>
              </a:rPr>
              <a:t> – </a:t>
            </a:r>
            <a:r>
              <a:rPr lang="en-GB" altLang="cs-CZ" sz="2000" b="0" dirty="0" err="1">
                <a:solidFill>
                  <a:srgbClr val="000000"/>
                </a:solidFill>
              </a:rPr>
              <a:t>původce</a:t>
            </a:r>
            <a:r>
              <a:rPr lang="en-GB" altLang="cs-CZ" sz="2000" b="0" dirty="0">
                <a:solidFill>
                  <a:srgbClr val="000000"/>
                </a:solidFill>
              </a:rPr>
              <a:t> </a:t>
            </a:r>
            <a:r>
              <a:rPr lang="en-GB" altLang="cs-CZ" sz="2000" b="0" dirty="0" err="1">
                <a:solidFill>
                  <a:srgbClr val="000000"/>
                </a:solidFill>
              </a:rPr>
              <a:t>roupi</a:t>
            </a:r>
            <a:r>
              <a:rPr lang="en-GB" altLang="cs-CZ" sz="2000" b="0" dirty="0">
                <a:solidFill>
                  <a:srgbClr val="000000"/>
                </a:solidFill>
              </a:rPr>
              <a:t> (</a:t>
            </a:r>
            <a:r>
              <a:rPr lang="en-GB" altLang="cs-CZ" sz="2000" b="0" dirty="0" err="1">
                <a:solidFill>
                  <a:srgbClr val="000000"/>
                </a:solidFill>
              </a:rPr>
              <a:t>běžní</a:t>
            </a:r>
            <a:r>
              <a:rPr lang="en-GB" altLang="cs-CZ" sz="2000" b="0" dirty="0">
                <a:solidFill>
                  <a:srgbClr val="000000"/>
                </a:solidFill>
              </a:rPr>
              <a:t> </a:t>
            </a:r>
            <a:r>
              <a:rPr lang="en-GB" altLang="cs-CZ" sz="2000" b="0" dirty="0" err="1">
                <a:solidFill>
                  <a:srgbClr val="000000"/>
                </a:solidFill>
              </a:rPr>
              <a:t>střevní</a:t>
            </a:r>
            <a:r>
              <a:rPr lang="en-GB" altLang="cs-CZ" sz="2000" b="0" dirty="0">
                <a:solidFill>
                  <a:srgbClr val="000000"/>
                </a:solidFill>
              </a:rPr>
              <a:t> </a:t>
            </a:r>
            <a:r>
              <a:rPr lang="en-GB" altLang="cs-CZ" sz="2000" b="0" dirty="0" err="1">
                <a:solidFill>
                  <a:srgbClr val="000000"/>
                </a:solidFill>
              </a:rPr>
              <a:t>cizopasníci</a:t>
            </a:r>
            <a:r>
              <a:rPr lang="en-GB" altLang="cs-CZ" sz="2000" b="0" dirty="0">
                <a:solidFill>
                  <a:srgbClr val="000000"/>
                </a:solidFill>
              </a:rPr>
              <a:t>), </a:t>
            </a:r>
            <a:r>
              <a:rPr lang="en-GB" altLang="cs-CZ" sz="2000" b="0" dirty="0" err="1">
                <a:solidFill>
                  <a:srgbClr val="000000"/>
                </a:solidFill>
              </a:rPr>
              <a:t>bolestivé</a:t>
            </a:r>
            <a:r>
              <a:rPr lang="en-GB" altLang="cs-CZ" sz="2000" b="0" dirty="0">
                <a:solidFill>
                  <a:srgbClr val="000000"/>
                </a:solidFill>
              </a:rPr>
              <a:t> </a:t>
            </a:r>
            <a:r>
              <a:rPr lang="en-GB" altLang="cs-CZ" sz="2000" b="0" dirty="0" err="1">
                <a:solidFill>
                  <a:srgbClr val="000000"/>
                </a:solidFill>
              </a:rPr>
              <a:t>svědění</a:t>
            </a:r>
            <a:r>
              <a:rPr lang="en-GB" altLang="cs-CZ" sz="2000" b="0" dirty="0">
                <a:solidFill>
                  <a:srgbClr val="000000"/>
                </a:solidFill>
              </a:rPr>
              <a:t> </a:t>
            </a:r>
            <a:r>
              <a:rPr lang="en-GB" altLang="cs-CZ" sz="2000" b="0" dirty="0" err="1">
                <a:solidFill>
                  <a:srgbClr val="000000"/>
                </a:solidFill>
              </a:rPr>
              <a:t>kolem</a:t>
            </a:r>
            <a:r>
              <a:rPr lang="en-GB" altLang="cs-CZ" sz="2000" b="0" dirty="0">
                <a:solidFill>
                  <a:srgbClr val="000000"/>
                </a:solidFill>
              </a:rPr>
              <a:t> </a:t>
            </a:r>
            <a:r>
              <a:rPr lang="en-GB" altLang="cs-CZ" sz="2000" b="0" dirty="0" err="1">
                <a:solidFill>
                  <a:srgbClr val="000000"/>
                </a:solidFill>
              </a:rPr>
              <a:t>řit</a:t>
            </a:r>
            <a:r>
              <a:rPr lang="cs-CZ" altLang="cs-CZ" sz="2000" b="0" dirty="0" err="1">
                <a:solidFill>
                  <a:srgbClr val="000000"/>
                </a:solidFill>
              </a:rPr>
              <a:t>ního</a:t>
            </a:r>
            <a:r>
              <a:rPr lang="cs-CZ" altLang="cs-CZ" sz="2000" b="0" dirty="0">
                <a:solidFill>
                  <a:srgbClr val="000000"/>
                </a:solidFill>
              </a:rPr>
              <a:t> otvoru</a:t>
            </a:r>
          </a:p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endParaRPr lang="en-GB" altLang="cs-CZ" sz="2000" b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4344543"/>
      </p:ext>
    </p:extLst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2480" y="1052737"/>
            <a:ext cx="8220000" cy="5171598"/>
          </a:xfrm>
        </p:spPr>
        <p:txBody>
          <a:bodyPr/>
          <a:lstStyle/>
          <a:p>
            <a:pPr marL="437933" indent="-342900" eaLnBrk="1">
              <a:lnSpc>
                <a:spcPct val="93000"/>
              </a:lnSpc>
              <a:buFont typeface="Arial" panose="020B0604020202020204" pitchFamily="34" charset="0"/>
              <a:buChar char="•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1800" dirty="0" err="1" smtClean="0"/>
              <a:t>Zánět</a:t>
            </a:r>
            <a:r>
              <a:rPr lang="en-GB" altLang="cs-CZ" sz="1800" dirty="0" smtClean="0"/>
              <a:t> </a:t>
            </a:r>
            <a:r>
              <a:rPr lang="en-GB" altLang="cs-CZ" sz="1800" dirty="0" err="1"/>
              <a:t>mozkových</a:t>
            </a:r>
            <a:r>
              <a:rPr lang="en-GB" altLang="cs-CZ" sz="1800" dirty="0"/>
              <a:t> </a:t>
            </a:r>
            <a:r>
              <a:rPr lang="en-GB" altLang="cs-CZ" sz="1800" dirty="0" err="1"/>
              <a:t>blan</a:t>
            </a:r>
            <a:r>
              <a:rPr lang="en-GB" altLang="cs-CZ" sz="1800" dirty="0"/>
              <a:t> (</a:t>
            </a:r>
            <a:r>
              <a:rPr lang="en-GB" altLang="cs-CZ" sz="1800" dirty="0" err="1"/>
              <a:t>meningitida</a:t>
            </a:r>
            <a:r>
              <a:rPr lang="en-GB" altLang="cs-CZ" sz="1800" dirty="0"/>
              <a:t>) – </a:t>
            </a:r>
            <a:r>
              <a:rPr lang="en-GB" altLang="cs-CZ" sz="1800" dirty="0" err="1"/>
              <a:t>ztuhlost</a:t>
            </a:r>
            <a:r>
              <a:rPr lang="en-GB" altLang="cs-CZ" sz="1800" dirty="0"/>
              <a:t> </a:t>
            </a:r>
            <a:r>
              <a:rPr lang="en-GB" altLang="cs-CZ" sz="1800" dirty="0" err="1"/>
              <a:t>šíje</a:t>
            </a:r>
            <a:r>
              <a:rPr lang="en-GB" altLang="cs-CZ" sz="1800" dirty="0"/>
              <a:t>, </a:t>
            </a:r>
            <a:r>
              <a:rPr lang="en-GB" altLang="cs-CZ" sz="1800" dirty="0" err="1"/>
              <a:t>zvracení</a:t>
            </a:r>
            <a:r>
              <a:rPr lang="en-GB" altLang="cs-CZ" sz="1800" dirty="0"/>
              <a:t>, </a:t>
            </a:r>
            <a:r>
              <a:rPr lang="en-GB" altLang="cs-CZ" sz="1800" dirty="0" err="1"/>
              <a:t>vyrážka</a:t>
            </a:r>
            <a:endParaRPr lang="cs-CZ" altLang="cs-CZ" sz="1800" dirty="0"/>
          </a:p>
          <a:p>
            <a:pPr marL="388766" indent="-293733" eaLnBrk="1"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cs-CZ" sz="1800" dirty="0">
                <a:hlinkClick r:id="rId2"/>
              </a:rPr>
              <a:t>https://</a:t>
            </a:r>
            <a:r>
              <a:rPr lang="cs-CZ" sz="1800" dirty="0" smtClean="0">
                <a:hlinkClick r:id="rId2"/>
              </a:rPr>
              <a:t>www.youtube.com/watch?v=NbfxJpC6_Fs</a:t>
            </a:r>
            <a:endParaRPr lang="cs-CZ" sz="1800" dirty="0" smtClean="0"/>
          </a:p>
          <a:p>
            <a:pPr marL="388766" indent="-293733" eaLnBrk="1"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cs-CZ" altLang="cs-CZ" sz="1800" dirty="0" smtClean="0">
                <a:hlinkClick r:id="rId3"/>
              </a:rPr>
              <a:t>https</a:t>
            </a:r>
            <a:r>
              <a:rPr lang="cs-CZ" altLang="cs-CZ" sz="1800" dirty="0">
                <a:hlinkClick r:id="rId3"/>
              </a:rPr>
              <a:t>://www.youtube.com/watch?v=R50cUOq7t1w</a:t>
            </a:r>
            <a:endParaRPr lang="cs-CZ" altLang="cs-CZ" sz="1800" dirty="0"/>
          </a:p>
          <a:p>
            <a:pPr marL="95033" indent="0" eaLnBrk="1">
              <a:lnSpc>
                <a:spcPct val="93000"/>
              </a:lnSpc>
              <a:buNone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endParaRPr lang="cs-CZ" altLang="cs-CZ" sz="1800" dirty="0"/>
          </a:p>
          <a:p>
            <a:pPr marL="437933" indent="-342900" eaLnBrk="1"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1800" dirty="0" err="1" smtClean="0"/>
              <a:t>Zánět</a:t>
            </a:r>
            <a:r>
              <a:rPr lang="en-GB" altLang="cs-CZ" sz="1800" dirty="0" smtClean="0"/>
              <a:t> </a:t>
            </a:r>
            <a:r>
              <a:rPr lang="en-GB" altLang="cs-CZ" sz="1800" dirty="0" err="1"/>
              <a:t>mozku</a:t>
            </a:r>
            <a:r>
              <a:rPr lang="en-GB" altLang="cs-CZ" sz="1800" dirty="0"/>
              <a:t> (</a:t>
            </a:r>
            <a:r>
              <a:rPr lang="en-GB" altLang="cs-CZ" sz="1800" dirty="0" err="1"/>
              <a:t>encefalitida</a:t>
            </a:r>
            <a:r>
              <a:rPr lang="en-GB" altLang="cs-CZ" sz="1800" dirty="0"/>
              <a:t>) – </a:t>
            </a:r>
            <a:r>
              <a:rPr lang="en-GB" altLang="cs-CZ" sz="1800" dirty="0" err="1"/>
              <a:t>virového</a:t>
            </a:r>
            <a:r>
              <a:rPr lang="en-GB" altLang="cs-CZ" sz="1800" dirty="0"/>
              <a:t> </a:t>
            </a:r>
            <a:r>
              <a:rPr lang="en-GB" altLang="cs-CZ" sz="1800" dirty="0" err="1"/>
              <a:t>původu</a:t>
            </a:r>
            <a:r>
              <a:rPr lang="en-GB" altLang="cs-CZ" sz="1800" dirty="0"/>
              <a:t>, </a:t>
            </a:r>
            <a:r>
              <a:rPr lang="en-GB" altLang="cs-CZ" sz="1800" dirty="0" err="1"/>
              <a:t>přenáší</a:t>
            </a:r>
            <a:r>
              <a:rPr lang="en-GB" altLang="cs-CZ" sz="1800" dirty="0"/>
              <a:t> </a:t>
            </a:r>
            <a:r>
              <a:rPr lang="en-GB" altLang="cs-CZ" sz="1800" dirty="0" err="1"/>
              <a:t>komáři</a:t>
            </a:r>
            <a:r>
              <a:rPr lang="en-GB" altLang="cs-CZ" sz="1800" dirty="0"/>
              <a:t>, </a:t>
            </a:r>
            <a:r>
              <a:rPr lang="en-GB" altLang="cs-CZ" sz="1800" dirty="0" err="1" smtClean="0"/>
              <a:t>klíšťata</a:t>
            </a:r>
            <a:endParaRPr lang="cs-CZ" altLang="cs-CZ" sz="1800" dirty="0" smtClean="0"/>
          </a:p>
          <a:p>
            <a:pPr marL="388766" indent="-293733" eaLnBrk="1"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1800" dirty="0">
                <a:hlinkClick r:id="rId4"/>
              </a:rPr>
              <a:t>https://</a:t>
            </a:r>
            <a:r>
              <a:rPr lang="en-GB" altLang="cs-CZ" sz="1800" dirty="0" smtClean="0">
                <a:hlinkClick r:id="rId4"/>
              </a:rPr>
              <a:t>www.youtube.com/watch?v=iWCAA6YSLk4</a:t>
            </a:r>
            <a:endParaRPr lang="cs-CZ" altLang="cs-CZ" sz="1800" dirty="0" smtClean="0"/>
          </a:p>
          <a:p>
            <a:pPr marL="388766" indent="-293733" eaLnBrk="1"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endParaRPr lang="cs-CZ" altLang="cs-CZ" sz="1800" dirty="0" smtClean="0"/>
          </a:p>
          <a:p>
            <a:pPr marL="388766" indent="-293733" eaLnBrk="1"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cs-CZ" altLang="cs-CZ" sz="1800" dirty="0" smtClean="0"/>
              <a:t>Borelióza</a:t>
            </a:r>
          </a:p>
          <a:p>
            <a:pPr marL="388766" indent="-293733" eaLnBrk="1"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cs-CZ" altLang="cs-CZ" sz="1800" dirty="0" smtClean="0">
                <a:hlinkClick r:id="rId5"/>
              </a:rPr>
              <a:t>www.borelioza.cz</a:t>
            </a:r>
            <a:endParaRPr lang="cs-CZ" altLang="cs-CZ" sz="1800" dirty="0" smtClean="0"/>
          </a:p>
          <a:p>
            <a:pPr marL="388766" indent="-293733" eaLnBrk="1"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endParaRPr lang="cs-CZ" altLang="cs-CZ" sz="1800" dirty="0" smtClean="0"/>
          </a:p>
          <a:p>
            <a:pPr marL="388766" indent="-293733" eaLnBrk="1"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cs-CZ" altLang="cs-CZ" sz="1800" dirty="0" smtClean="0"/>
              <a:t>Epilepsie</a:t>
            </a:r>
          </a:p>
          <a:p>
            <a:pPr marL="388766" indent="-293733" eaLnBrk="1"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cs-CZ" sz="1800" dirty="0">
                <a:hlinkClick r:id="rId6"/>
              </a:rPr>
              <a:t>https://www.youtube.com/watch?v=rD2EHdZ-ZMg</a:t>
            </a:r>
            <a:endParaRPr lang="cs-CZ" sz="1800" dirty="0"/>
          </a:p>
          <a:p>
            <a:pPr marL="388766" indent="-293733" eaLnBrk="1"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1800" dirty="0" smtClean="0">
                <a:hlinkClick r:id="rId7"/>
              </a:rPr>
              <a:t>https</a:t>
            </a:r>
            <a:r>
              <a:rPr lang="en-GB" altLang="cs-CZ" sz="1800" dirty="0">
                <a:hlinkClick r:id="rId7"/>
              </a:rPr>
              <a:t>://</a:t>
            </a:r>
            <a:r>
              <a:rPr lang="en-GB" altLang="cs-CZ" sz="1800" dirty="0" smtClean="0">
                <a:hlinkClick r:id="rId7"/>
              </a:rPr>
              <a:t>www.youtube.com/watch?v=eZdWgkJQn60</a:t>
            </a:r>
            <a:endParaRPr lang="cs-CZ" altLang="cs-CZ" sz="1800" dirty="0" smtClean="0"/>
          </a:p>
          <a:p>
            <a:pPr marL="388766" indent="-293733" eaLnBrk="1"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endParaRPr lang="en-GB" altLang="cs-CZ" sz="1800" dirty="0"/>
          </a:p>
          <a:p>
            <a:r>
              <a:rPr lang="cs-CZ" sz="1800" dirty="0" smtClean="0"/>
              <a:t>Dětský autismus</a:t>
            </a:r>
          </a:p>
          <a:p>
            <a:r>
              <a:rPr lang="cs-CZ" sz="1800" b="1" dirty="0">
                <a:hlinkClick r:id="rId8"/>
              </a:rPr>
              <a:t>https://</a:t>
            </a:r>
            <a:r>
              <a:rPr lang="cs-CZ" sz="1800" b="1" dirty="0" smtClean="0">
                <a:hlinkClick r:id="rId8"/>
              </a:rPr>
              <a:t>www.youtube.com/watch?v=PTPn98DRhII</a:t>
            </a:r>
            <a:endParaRPr lang="cs-CZ" sz="1800" b="1" dirty="0" smtClean="0"/>
          </a:p>
          <a:p>
            <a:endParaRPr lang="cs-CZ" sz="1800" b="1" dirty="0" smtClean="0"/>
          </a:p>
          <a:p>
            <a:r>
              <a:rPr lang="cs-CZ" sz="1800" dirty="0"/>
              <a:t>Svalová atrofie</a:t>
            </a:r>
          </a:p>
          <a:p>
            <a:r>
              <a:rPr lang="cs-CZ" sz="1800" dirty="0">
                <a:hlinkClick r:id="rId9"/>
              </a:rPr>
              <a:t>https://www.youtube.com/watch?v=4K0S9gvdLI0</a:t>
            </a:r>
            <a:endParaRPr lang="cs-CZ" sz="1800" dirty="0"/>
          </a:p>
          <a:p>
            <a:r>
              <a:rPr lang="cs-CZ" sz="1800" dirty="0" smtClean="0">
                <a:hlinkClick r:id="rId10"/>
              </a:rPr>
              <a:t>https</a:t>
            </a:r>
            <a:r>
              <a:rPr lang="cs-CZ" sz="1800" dirty="0">
                <a:hlinkClick r:id="rId10"/>
              </a:rPr>
              <a:t>://www.youtube.com/watch?v=vF6lBnNoek0</a:t>
            </a:r>
            <a:endParaRPr lang="cs-CZ" sz="1800" dirty="0"/>
          </a:p>
          <a:p>
            <a:endParaRPr lang="cs-CZ" sz="1800" b="1" dirty="0" smtClean="0"/>
          </a:p>
          <a:p>
            <a:endParaRPr lang="cs-CZ" sz="1800" b="1" dirty="0"/>
          </a:p>
        </p:txBody>
      </p:sp>
    </p:spTree>
    <p:extLst>
      <p:ext uri="{BB962C8B-B14F-4D97-AF65-F5344CB8AC3E}">
        <p14:creationId xmlns:p14="http://schemas.microsoft.com/office/powerpoint/2010/main" val="922967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609600"/>
            <a:ext cx="4876800" cy="5486400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buFontTx/>
              <a:buNone/>
            </a:pPr>
            <a:r>
              <a:rPr lang="cs-CZ" altLang="cs-CZ" dirty="0" smtClean="0"/>
              <a:t>Období batolete trvá od 1. do konce 3. roku. </a:t>
            </a:r>
          </a:p>
          <a:p>
            <a:pPr eaLnBrk="1" hangingPunct="1">
              <a:buFontTx/>
              <a:buNone/>
            </a:pPr>
            <a:r>
              <a:rPr lang="cs-CZ" altLang="cs-CZ" dirty="0" smtClean="0"/>
              <a:t>Název je odvozen od nejisté, batolivé chůze.</a:t>
            </a:r>
          </a:p>
          <a:p>
            <a:pPr eaLnBrk="1" hangingPunct="1">
              <a:buFontTx/>
              <a:buNone/>
            </a:pPr>
            <a:r>
              <a:rPr lang="cs-CZ" altLang="cs-CZ" dirty="0" smtClean="0"/>
              <a:t>Pro toto období je charakteristické:</a:t>
            </a:r>
          </a:p>
          <a:p>
            <a:pPr eaLnBrk="1" hangingPunct="1">
              <a:buFontTx/>
              <a:buNone/>
            </a:pPr>
            <a:r>
              <a:rPr lang="cs-CZ" altLang="cs-CZ" dirty="0" smtClean="0"/>
              <a:t>	- osamostatňování dítěte v základních životních funkcích</a:t>
            </a:r>
          </a:p>
          <a:p>
            <a:pPr eaLnBrk="1" hangingPunct="1">
              <a:buFontTx/>
              <a:buNone/>
            </a:pPr>
            <a:r>
              <a:rPr lang="cs-CZ" altLang="cs-CZ" dirty="0" smtClean="0"/>
              <a:t>	- chůze</a:t>
            </a:r>
          </a:p>
          <a:p>
            <a:pPr eaLnBrk="1" hangingPunct="1">
              <a:buFontTx/>
              <a:buNone/>
            </a:pPr>
            <a:r>
              <a:rPr lang="cs-CZ" altLang="cs-CZ" dirty="0" smtClean="0"/>
              <a:t>	- přijímání potravy</a:t>
            </a:r>
          </a:p>
          <a:p>
            <a:pPr eaLnBrk="1" hangingPunct="1">
              <a:buFontTx/>
              <a:buNone/>
            </a:pPr>
            <a:r>
              <a:rPr lang="cs-CZ" altLang="cs-CZ" dirty="0" smtClean="0"/>
              <a:t>	- udržování čistoty</a:t>
            </a:r>
          </a:p>
          <a:p>
            <a:pPr eaLnBrk="1" hangingPunct="1">
              <a:buFontTx/>
              <a:buNone/>
            </a:pPr>
            <a:r>
              <a:rPr lang="cs-CZ" altLang="cs-CZ" dirty="0" smtClean="0"/>
              <a:t>	- řeč</a:t>
            </a:r>
          </a:p>
          <a:p>
            <a:pPr eaLnBrk="1" hangingPunct="1">
              <a:buFontTx/>
              <a:buNone/>
            </a:pPr>
            <a:r>
              <a:rPr lang="cs-CZ" altLang="cs-CZ" dirty="0" smtClean="0"/>
              <a:t>	- poznávání prostředí, ve kterém žije</a:t>
            </a:r>
          </a:p>
        </p:txBody>
      </p:sp>
    </p:spTree>
    <p:extLst>
      <p:ext uri="{BB962C8B-B14F-4D97-AF65-F5344CB8AC3E}">
        <p14:creationId xmlns:p14="http://schemas.microsoft.com/office/powerpoint/2010/main" val="495447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Grp="1" noChangeArrowheads="1"/>
          </p:cNvSpPr>
          <p:nvPr>
            <p:ph type="title"/>
          </p:nvPr>
        </p:nvSpPr>
        <p:spPr>
          <a:xfrm>
            <a:off x="672480" y="504054"/>
            <a:ext cx="7809120" cy="1147801"/>
          </a:xfrm>
        </p:spPr>
        <p:txBody>
          <a:bodyPr/>
          <a:lstStyle/>
          <a:p>
            <a:pPr eaLnBrk="1">
              <a:lnSpc>
                <a:spcPct val="93000"/>
              </a:lnSpc>
              <a:tabLst>
                <a:tab pos="0" algn="l"/>
                <a:tab pos="406044" algn="l"/>
                <a:tab pos="813528" algn="l"/>
                <a:tab pos="1221011" algn="l"/>
                <a:tab pos="1628495" algn="l"/>
                <a:tab pos="2035979" algn="l"/>
                <a:tab pos="2443463" algn="l"/>
                <a:tab pos="2850946" algn="l"/>
                <a:tab pos="3258431" algn="l"/>
                <a:tab pos="3665914" algn="l"/>
                <a:tab pos="4073399" algn="l"/>
                <a:tab pos="4480882" algn="l"/>
                <a:tab pos="4888366" algn="l"/>
                <a:tab pos="5295849" algn="l"/>
                <a:tab pos="5703334" algn="l"/>
                <a:tab pos="6110816" algn="l"/>
                <a:tab pos="6518301" algn="l"/>
                <a:tab pos="6925784" algn="l"/>
                <a:tab pos="7333269" algn="l"/>
                <a:tab pos="7740751" algn="l"/>
                <a:tab pos="8148236" algn="l"/>
              </a:tabLst>
            </a:pPr>
            <a:r>
              <a:rPr lang="en-GB" altLang="cs-CZ" smtClean="0"/>
              <a:t>Výživa u dětí</a:t>
            </a: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53762" y="1883718"/>
            <a:ext cx="7809120" cy="4321894"/>
          </a:xfrm>
        </p:spPr>
        <p:txBody>
          <a:bodyPr/>
          <a:lstStyle/>
          <a:p>
            <a:pPr eaLnBrk="1"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500"/>
              <a:t>Příjem energie za den je velmi stálý</a:t>
            </a:r>
          </a:p>
          <a:p>
            <a:pPr eaLnBrk="1"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500"/>
              <a:t>Závislost na jednom druhu potravy může způsobit nerovnováhu v jídelníčku</a:t>
            </a:r>
          </a:p>
          <a:p>
            <a:pPr eaLnBrk="1"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500"/>
              <a:t>Předškolní děti mají menší chuť k jídlu</a:t>
            </a:r>
          </a:p>
          <a:p>
            <a:pPr eaLnBrk="1"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500"/>
              <a:t>Dítě by mělo jíst 5x denně, svačiny jsou velmi důležité</a:t>
            </a:r>
          </a:p>
          <a:p>
            <a:pPr eaLnBrk="1"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500"/>
              <a:t>Při výběru potravin se řídíme dle potravinové pyramidy, vybíráme z následujících potravinových skupin (cereálie, ovoce, zelenina, maso, ryby, drůbež, vajíčka, luštěniny, mléko a mléčné výrobky</a:t>
            </a:r>
          </a:p>
          <a:p>
            <a:pPr eaLnBrk="1"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500"/>
              <a:t>Omezeně by měla být konzumována sůl, sladkosti, neměla by chybět vláknina</a:t>
            </a:r>
          </a:p>
        </p:txBody>
      </p:sp>
    </p:spTree>
    <p:extLst>
      <p:ext uri="{BB962C8B-B14F-4D97-AF65-F5344CB8AC3E}">
        <p14:creationId xmlns:p14="http://schemas.microsoft.com/office/powerpoint/2010/main" val="2915468839"/>
      </p:ext>
    </p:extLst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body"/>
          </p:nvPr>
        </p:nvSpPr>
        <p:spPr>
          <a:xfrm>
            <a:off x="672480" y="293791"/>
            <a:ext cx="8275680" cy="6310743"/>
          </a:xfrm>
        </p:spPr>
        <p:txBody>
          <a:bodyPr anchor="t"/>
          <a:lstStyle/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500">
                <a:solidFill>
                  <a:srgbClr val="000000"/>
                </a:solidFill>
              </a:rPr>
              <a:t>Neofobie</a:t>
            </a:r>
            <a:r>
              <a:rPr lang="en-GB" altLang="cs-CZ" sz="2500" b="0">
                <a:solidFill>
                  <a:srgbClr val="000000"/>
                </a:solidFill>
              </a:rPr>
              <a:t> chrání dítě před možnými škodlivými látkami, jedovatými rostlinami, zkaženými potravinami, objevují se při podání nezvykle vypadajícího pokrmu</a:t>
            </a:r>
          </a:p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500" b="0">
                <a:solidFill>
                  <a:srgbClr val="000000"/>
                </a:solidFill>
              </a:rPr>
              <a:t>Dítěti trvá poměrně dlouho než se naučí vypovídat o tom, co jedlo</a:t>
            </a:r>
            <a:r>
              <a:rPr lang="cs-CZ" altLang="cs-CZ" sz="2500" b="0">
                <a:solidFill>
                  <a:srgbClr val="000000"/>
                </a:solidFill>
              </a:rPr>
              <a:t>.</a:t>
            </a:r>
          </a:p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endParaRPr lang="en-GB" altLang="cs-CZ" sz="2500" b="0">
              <a:solidFill>
                <a:srgbClr val="000000"/>
              </a:solidFill>
            </a:endParaRPr>
          </a:p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500" b="0">
                <a:solidFill>
                  <a:srgbClr val="000000"/>
                </a:solidFill>
              </a:rPr>
              <a:t>Dětská strava by </a:t>
            </a:r>
            <a:r>
              <a:rPr lang="en-GB" altLang="cs-CZ" sz="2500">
                <a:solidFill>
                  <a:srgbClr val="000000"/>
                </a:solidFill>
              </a:rPr>
              <a:t>měla obsahovat</a:t>
            </a:r>
            <a:r>
              <a:rPr lang="en-GB" altLang="cs-CZ" sz="2500" b="0">
                <a:solidFill>
                  <a:srgbClr val="000000"/>
                </a:solidFill>
              </a:rPr>
              <a:t> libová masa (bílkoviny, Fe, Zn, vitamíny B1, B2), ryby (I, F, vit. A, D), polotučné mléko, nízkotučné mléčné výrobky (Ca), obilniny (vláknina, Fe, Ca, vit. B1, B6), luštěniny, ovoce, zelenina</a:t>
            </a:r>
            <a:r>
              <a:rPr lang="cs-CZ" altLang="cs-CZ" sz="2500" b="0">
                <a:solidFill>
                  <a:srgbClr val="000000"/>
                </a:solidFill>
              </a:rPr>
              <a:t>.</a:t>
            </a:r>
            <a:endParaRPr lang="en-GB" altLang="cs-CZ" sz="2500" b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400411"/>
      </p:ext>
    </p:extLst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body"/>
          </p:nvPr>
        </p:nvSpPr>
        <p:spPr>
          <a:xfrm>
            <a:off x="672480" y="1906760"/>
            <a:ext cx="7809120" cy="4241246"/>
          </a:xfrm>
        </p:spPr>
        <p:txBody>
          <a:bodyPr anchor="t"/>
          <a:lstStyle/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900" b="0">
                <a:solidFill>
                  <a:srgbClr val="000000"/>
                </a:solidFill>
              </a:rPr>
              <a:t>Dětská strava by </a:t>
            </a:r>
            <a:r>
              <a:rPr lang="en-GB" altLang="cs-CZ" sz="2900">
                <a:solidFill>
                  <a:srgbClr val="000000"/>
                </a:solidFill>
              </a:rPr>
              <a:t>neměla obsahovat</a:t>
            </a:r>
            <a:r>
              <a:rPr lang="en-GB" altLang="cs-CZ" sz="2900" b="0">
                <a:solidFill>
                  <a:srgbClr val="000000"/>
                </a:solidFill>
              </a:rPr>
              <a:t> tučná a smažená jídla, potraviny s vysokým obsahem živočišných tuků, uzeniny, dráždivá koření, vysoce slazená jídla, lahůdky obsahující majonézu</a:t>
            </a:r>
          </a:p>
        </p:txBody>
      </p:sp>
    </p:spTree>
    <p:extLst>
      <p:ext uri="{BB962C8B-B14F-4D97-AF65-F5344CB8AC3E}">
        <p14:creationId xmlns:p14="http://schemas.microsoft.com/office/powerpoint/2010/main" val="2650536455"/>
      </p:ext>
    </p:extLst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/>
          <p:cNvSpPr>
            <a:spLocks noGrp="1" noChangeArrowheads="1"/>
          </p:cNvSpPr>
          <p:nvPr>
            <p:ph type="title"/>
          </p:nvPr>
        </p:nvSpPr>
        <p:spPr>
          <a:xfrm>
            <a:off x="672480" y="544377"/>
            <a:ext cx="7809120" cy="1065712"/>
          </a:xfrm>
        </p:spPr>
        <p:txBody>
          <a:bodyPr/>
          <a:lstStyle/>
          <a:p>
            <a:pPr eaLnBrk="1">
              <a:lnSpc>
                <a:spcPct val="93000"/>
              </a:lnSpc>
              <a:tabLst>
                <a:tab pos="0" algn="l"/>
                <a:tab pos="406044" algn="l"/>
                <a:tab pos="813528" algn="l"/>
                <a:tab pos="1221011" algn="l"/>
                <a:tab pos="1628495" algn="l"/>
                <a:tab pos="2035979" algn="l"/>
                <a:tab pos="2443463" algn="l"/>
                <a:tab pos="2850946" algn="l"/>
                <a:tab pos="3258431" algn="l"/>
                <a:tab pos="3665914" algn="l"/>
                <a:tab pos="4073399" algn="l"/>
                <a:tab pos="4480882" algn="l"/>
                <a:tab pos="4888366" algn="l"/>
                <a:tab pos="5295849" algn="l"/>
                <a:tab pos="5703334" algn="l"/>
                <a:tab pos="6110816" algn="l"/>
                <a:tab pos="6518301" algn="l"/>
                <a:tab pos="6925784" algn="l"/>
                <a:tab pos="7333269" algn="l"/>
                <a:tab pos="7740751" algn="l"/>
                <a:tab pos="8148236" algn="l"/>
              </a:tabLst>
            </a:pPr>
            <a:r>
              <a:rPr lang="en-GB" altLang="cs-CZ" smtClean="0"/>
              <a:t>Poruchy výživy</a:t>
            </a:r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2480" y="1906760"/>
            <a:ext cx="7809120" cy="4241246"/>
          </a:xfrm>
        </p:spPr>
        <p:txBody>
          <a:bodyPr/>
          <a:lstStyle/>
          <a:p>
            <a:pPr eaLnBrk="1"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mtClean="0"/>
              <a:t>Závažné jsou obtíže, mající úzký vztah k dlouhodobým nevhodným nutričním návykům</a:t>
            </a:r>
          </a:p>
          <a:p>
            <a:pPr eaLnBrk="1"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b="1" smtClean="0"/>
              <a:t>Obezita</a:t>
            </a:r>
            <a:r>
              <a:rPr lang="en-GB" altLang="cs-CZ" smtClean="0"/>
              <a:t> (nadměrný příjem potravy přesahující fyziologické potřeby organismů)</a:t>
            </a:r>
            <a:r>
              <a:rPr lang="ar-SA" altLang="cs-CZ" smtClean="0">
                <a:cs typeface="Arial" charset="0"/>
              </a:rPr>
              <a:t>‏</a:t>
            </a:r>
            <a:endParaRPr lang="en-GB" altLang="cs-CZ" smtClean="0"/>
          </a:p>
          <a:p>
            <a:pPr eaLnBrk="1"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cs-CZ" altLang="cs-CZ" smtClean="0"/>
              <a:t>ř</a:t>
            </a:r>
            <a:r>
              <a:rPr lang="en-GB" altLang="cs-CZ" smtClean="0"/>
              <a:t>ada chorob, projevujících se v dospělosti, má svůj počátek v dětství (v ČR má nadváhu 9% dětí, obézních 6%, asi 80% jich zůstává obézní i v dospělosti)</a:t>
            </a:r>
            <a:r>
              <a:rPr lang="ar-SA" altLang="cs-CZ" smtClean="0">
                <a:cs typeface="Arial" charset="0"/>
              </a:rPr>
              <a:t>‏</a:t>
            </a:r>
            <a:endParaRPr lang="en-GB" altLang="cs-CZ" smtClean="0"/>
          </a:p>
        </p:txBody>
      </p:sp>
    </p:spTree>
    <p:extLst>
      <p:ext uri="{BB962C8B-B14F-4D97-AF65-F5344CB8AC3E}">
        <p14:creationId xmlns:p14="http://schemas.microsoft.com/office/powerpoint/2010/main" val="1110502643"/>
      </p:ext>
    </p:extLst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60960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3200" b="1" dirty="0" smtClean="0"/>
              <a:t>Růst a vývoj</a:t>
            </a:r>
            <a:r>
              <a:rPr lang="cs-CZ" altLang="cs-CZ" sz="3200" dirty="0" smtClean="0"/>
              <a:t> </a:t>
            </a:r>
            <a:r>
              <a:rPr lang="cs-CZ" altLang="cs-CZ" sz="3200" b="1" dirty="0" smtClean="0"/>
              <a:t>dítěte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95400"/>
            <a:ext cx="7772400" cy="4800600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buFontTx/>
              <a:buNone/>
            </a:pPr>
            <a:r>
              <a:rPr lang="cs-CZ" altLang="cs-CZ" dirty="0" smtClean="0"/>
              <a:t>Během druhého roku života děti vyrostou průměrně o 11 – 12 cm, za třetí rok o 8 – 9 cm. Mezi 3. – 4. rokem již přecházejí do fáze lineárního růstu s průměrnými ročními přírůstky kolem 6 cm.</a:t>
            </a:r>
          </a:p>
          <a:p>
            <a:pPr eaLnBrk="1" hangingPunct="1">
              <a:buFontTx/>
              <a:buNone/>
            </a:pPr>
            <a:r>
              <a:rPr lang="cs-CZ" altLang="cs-CZ" dirty="0" smtClean="0"/>
              <a:t>Hmotnost narůstá o 3 kg za druhý rok a od 2 do 6 let pak zhruba o 2 kg ročně.</a:t>
            </a:r>
          </a:p>
          <a:p>
            <a:pPr eaLnBrk="1" hangingPunct="1">
              <a:buFontTx/>
              <a:buNone/>
            </a:pPr>
            <a:r>
              <a:rPr lang="cs-CZ" altLang="cs-CZ" dirty="0" smtClean="0"/>
              <a:t>Tříleté dítě váží v průměru 96 cm a měří 15 kg.</a:t>
            </a:r>
          </a:p>
          <a:p>
            <a:pPr eaLnBrk="1" hangingPunct="1">
              <a:buFontTx/>
              <a:buNone/>
            </a:pPr>
            <a:r>
              <a:rPr lang="cs-CZ" altLang="cs-CZ" dirty="0" smtClean="0"/>
              <a:t>Hoši jsou v batolivém a předškolním období průměrně o 1 cm vyšší a o 1/2 kg těžší než dívky. </a:t>
            </a:r>
          </a:p>
          <a:p>
            <a:pPr eaLnBrk="1" hangingPunct="1">
              <a:buFontTx/>
              <a:buNone/>
            </a:pPr>
            <a:r>
              <a:rPr lang="cs-CZ" altLang="cs-CZ" dirty="0" smtClean="0"/>
              <a:t>Pro proporcionalitu těla je stále charakteristická relativně velká hlava, dlouhý trup a krátké končetiny</a:t>
            </a:r>
          </a:p>
        </p:txBody>
      </p:sp>
    </p:spTree>
    <p:extLst>
      <p:ext uri="{BB962C8B-B14F-4D97-AF65-F5344CB8AC3E}">
        <p14:creationId xmlns:p14="http://schemas.microsoft.com/office/powerpoint/2010/main" val="589646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609600"/>
            <a:ext cx="8568952" cy="5987752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buFontTx/>
              <a:buNone/>
            </a:pPr>
            <a:endParaRPr lang="cs-CZ" altLang="cs-CZ" dirty="0" smtClean="0"/>
          </a:p>
          <a:p>
            <a:pPr eaLnBrk="1" hangingPunct="1">
              <a:buFontTx/>
              <a:buNone/>
            </a:pPr>
            <a:endParaRPr lang="cs-CZ" altLang="cs-CZ" dirty="0"/>
          </a:p>
          <a:p>
            <a:pPr eaLnBrk="1" hangingPunct="1">
              <a:buFontTx/>
              <a:buNone/>
            </a:pPr>
            <a:r>
              <a:rPr lang="cs-CZ" altLang="cs-CZ" dirty="0" smtClean="0"/>
              <a:t>V období batolete se dokončuje prořezávání zubů dočasného chrupu (</a:t>
            </a:r>
            <a:r>
              <a:rPr lang="cs-CZ" altLang="cs-CZ" i="1" dirty="0" smtClean="0"/>
              <a:t>první dentice</a:t>
            </a:r>
            <a:r>
              <a:rPr lang="cs-CZ" altLang="cs-CZ" dirty="0" smtClean="0"/>
              <a:t>).</a:t>
            </a:r>
          </a:p>
          <a:p>
            <a:pPr eaLnBrk="1" hangingPunct="1">
              <a:buFontTx/>
              <a:buNone/>
            </a:pPr>
            <a:r>
              <a:rPr lang="cs-CZ" altLang="cs-CZ" dirty="0" smtClean="0"/>
              <a:t>Komplexní dočasný chrup dítěte má 20 zubů. Skládá se z osmi řezáků, čtyř špičáků a osmi stoliček. Neobsahuje zuby třenové.</a:t>
            </a:r>
          </a:p>
          <a:p>
            <a:pPr eaLnBrk="1" hangingPunct="1">
              <a:buFontTx/>
              <a:buNone/>
            </a:pPr>
            <a:endParaRPr lang="cs-CZ" altLang="cs-CZ" dirty="0" smtClean="0"/>
          </a:p>
          <a:p>
            <a:pPr eaLnBrk="1" hangingPunct="1">
              <a:buFontTx/>
              <a:buNone/>
            </a:pPr>
            <a:r>
              <a:rPr lang="cs-CZ" altLang="cs-CZ" u="sng" dirty="0" smtClean="0"/>
              <a:t>Pohybové schopnosti dítěte:</a:t>
            </a:r>
            <a:r>
              <a:rPr lang="cs-CZ" altLang="cs-CZ" dirty="0" smtClean="0"/>
              <a:t> </a:t>
            </a:r>
          </a:p>
          <a:p>
            <a:pPr eaLnBrk="1" hangingPunct="1">
              <a:buFontTx/>
              <a:buNone/>
            </a:pPr>
            <a:r>
              <a:rPr lang="cs-CZ" altLang="cs-CZ" dirty="0" smtClean="0"/>
              <a:t>	- postupně zvládá chůzi a později i běh, vyleze na židli</a:t>
            </a:r>
          </a:p>
          <a:p>
            <a:pPr eaLnBrk="1" hangingPunct="1">
              <a:buFontTx/>
              <a:buNone/>
            </a:pPr>
            <a:r>
              <a:rPr lang="cs-CZ" altLang="cs-CZ" dirty="0" smtClean="0"/>
              <a:t>	- seskočí z malé výšky, chodí po schodech (ve 3. roce střídá nohy)</a:t>
            </a:r>
          </a:p>
          <a:p>
            <a:pPr eaLnBrk="1" hangingPunct="1">
              <a:buFontTx/>
              <a:buNone/>
            </a:pPr>
            <a:r>
              <a:rPr lang="cs-CZ" altLang="cs-CZ" dirty="0" smtClean="0"/>
              <a:t>	- dovede chvilku stát na jedné noze</a:t>
            </a:r>
          </a:p>
          <a:p>
            <a:pPr eaLnBrk="1" hangingPunct="1">
              <a:buFontTx/>
              <a:buNone/>
            </a:pPr>
            <a:r>
              <a:rPr lang="cs-CZ" altLang="cs-CZ" dirty="0" smtClean="0"/>
              <a:t>	- pije samo z hrnečku a začíná jíst lžičkou, navlékne si ponožku a obuje botu</a:t>
            </a:r>
          </a:p>
        </p:txBody>
      </p:sp>
    </p:spTree>
    <p:extLst>
      <p:ext uri="{BB962C8B-B14F-4D97-AF65-F5344CB8AC3E}">
        <p14:creationId xmlns:p14="http://schemas.microsoft.com/office/powerpoint/2010/main" val="1271054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609600"/>
            <a:ext cx="4572000" cy="6248400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buFontTx/>
              <a:buNone/>
            </a:pPr>
            <a:endParaRPr lang="cs-CZ" altLang="cs-CZ" dirty="0" smtClean="0"/>
          </a:p>
          <a:p>
            <a:pPr eaLnBrk="1" hangingPunct="1">
              <a:buFontTx/>
              <a:buNone/>
            </a:pPr>
            <a:endParaRPr lang="cs-CZ" altLang="cs-CZ" dirty="0"/>
          </a:p>
          <a:p>
            <a:pPr eaLnBrk="1" hangingPunct="1">
              <a:buFontTx/>
              <a:buNone/>
            </a:pPr>
            <a:r>
              <a:rPr lang="cs-CZ" altLang="cs-CZ" dirty="0" smtClean="0"/>
              <a:t>Kolem jednoho roku užívá dítě tří až pěti slov a zná jejich význam.</a:t>
            </a:r>
          </a:p>
          <a:p>
            <a:pPr eaLnBrk="1" hangingPunct="1">
              <a:buFontTx/>
              <a:buNone/>
            </a:pPr>
            <a:r>
              <a:rPr lang="cs-CZ" altLang="cs-CZ" dirty="0" smtClean="0"/>
              <a:t>Ke konci 2. roku se jeho slovní zásoba rozšiřuje až na dvě stě slov. Naučí se tvořit věty o dvou až třech slovech. Učí se pojmenovávat předměty a dává otázku „Co je to?“. O sobě mluví ve třetí osobě.</a:t>
            </a:r>
          </a:p>
          <a:p>
            <a:pPr eaLnBrk="1" hangingPunct="1">
              <a:buFontTx/>
              <a:buNone/>
            </a:pPr>
            <a:r>
              <a:rPr lang="cs-CZ" altLang="cs-CZ" dirty="0" smtClean="0"/>
              <a:t>Ve třech letech zná dítě kolem tisíce slov. Naučí se krátkou básničku. Začíná používat zájmeno „já“.</a:t>
            </a:r>
          </a:p>
        </p:txBody>
      </p:sp>
    </p:spTree>
    <p:extLst>
      <p:ext uri="{BB962C8B-B14F-4D97-AF65-F5344CB8AC3E}">
        <p14:creationId xmlns:p14="http://schemas.microsoft.com/office/powerpoint/2010/main" val="2267604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3200" b="1" u="sng" dirty="0" smtClean="0"/>
              <a:t>Pohyb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95400"/>
            <a:ext cx="7772400" cy="51816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buFontTx/>
              <a:buNone/>
            </a:pPr>
            <a:r>
              <a:rPr lang="cs-CZ" altLang="cs-CZ" u="sng" dirty="0" smtClean="0"/>
              <a:t>12 měsíců:</a:t>
            </a:r>
            <a:r>
              <a:rPr lang="cs-CZ" altLang="cs-CZ" dirty="0" smtClean="0"/>
              <a:t> Chodí s držením jedné nebo obou rukou, obchází kolem nábytku a to kroky do strany.</a:t>
            </a:r>
          </a:p>
          <a:p>
            <a:pPr eaLnBrk="1" hangingPunct="1">
              <a:buFontTx/>
              <a:buNone/>
            </a:pPr>
            <a:endParaRPr lang="cs-CZ" altLang="cs-CZ" dirty="0" smtClean="0"/>
          </a:p>
          <a:p>
            <a:pPr eaLnBrk="1" hangingPunct="1">
              <a:buFontTx/>
              <a:buNone/>
            </a:pPr>
            <a:r>
              <a:rPr lang="cs-CZ" altLang="cs-CZ" u="sng" dirty="0" smtClean="0"/>
              <a:t>18 měsíců:</a:t>
            </a:r>
            <a:r>
              <a:rPr lang="cs-CZ" altLang="cs-CZ" dirty="0" smtClean="0"/>
              <a:t> Může se dostat nahoru a dolů po schodech s pomocí ruky nebo přidržování.</a:t>
            </a:r>
          </a:p>
          <a:p>
            <a:pPr eaLnBrk="1" hangingPunct="1">
              <a:buFontTx/>
              <a:buNone/>
            </a:pPr>
            <a:endParaRPr lang="cs-CZ" altLang="cs-CZ" dirty="0" smtClean="0"/>
          </a:p>
          <a:p>
            <a:pPr eaLnBrk="1" hangingPunct="1">
              <a:buFontTx/>
              <a:buNone/>
            </a:pPr>
            <a:r>
              <a:rPr lang="cs-CZ" altLang="cs-CZ" u="sng" dirty="0" smtClean="0"/>
              <a:t>2 roky</a:t>
            </a:r>
            <a:r>
              <a:rPr lang="cs-CZ" altLang="cs-CZ" dirty="0" smtClean="0"/>
              <a:t>: Snadno běhá. Umí si otevřít dveře. Kope do balonu bez balancování.</a:t>
            </a:r>
          </a:p>
          <a:p>
            <a:pPr eaLnBrk="1" hangingPunct="1">
              <a:buFontTx/>
              <a:buNone/>
            </a:pPr>
            <a:endParaRPr lang="cs-CZ" altLang="cs-CZ" dirty="0" smtClean="0"/>
          </a:p>
          <a:p>
            <a:pPr eaLnBrk="1" hangingPunct="1">
              <a:buFontTx/>
              <a:buNone/>
            </a:pPr>
            <a:r>
              <a:rPr lang="cs-CZ" altLang="cs-CZ" u="sng" dirty="0" smtClean="0"/>
              <a:t>3 roky</a:t>
            </a:r>
            <a:r>
              <a:rPr lang="cs-CZ" altLang="cs-CZ" dirty="0" smtClean="0"/>
              <a:t>: Umí řídit tříkolku a chodit na špičkách. Používá střídání nohou k chůzi do schodů.</a:t>
            </a:r>
          </a:p>
        </p:txBody>
      </p:sp>
    </p:spTree>
    <p:extLst>
      <p:ext uri="{BB962C8B-B14F-4D97-AF65-F5344CB8AC3E}">
        <p14:creationId xmlns:p14="http://schemas.microsoft.com/office/powerpoint/2010/main" val="329271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3200" b="1" u="sng" dirty="0" smtClean="0"/>
              <a:t>Manipulace (zručnost)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95400"/>
            <a:ext cx="7772400" cy="4800600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buFontTx/>
              <a:buNone/>
            </a:pPr>
            <a:r>
              <a:rPr lang="cs-CZ" altLang="cs-CZ" u="sng" dirty="0" smtClean="0"/>
              <a:t>12 měsíců</a:t>
            </a:r>
            <a:r>
              <a:rPr lang="cs-CZ" altLang="cs-CZ" dirty="0" smtClean="0"/>
              <a:t>: Úmyslně pouští hračky jednu po druhé na zem a dívá se, jak padají.</a:t>
            </a:r>
          </a:p>
          <a:p>
            <a:pPr eaLnBrk="1" hangingPunct="1">
              <a:buFontTx/>
              <a:buNone/>
            </a:pPr>
            <a:endParaRPr lang="cs-CZ" altLang="cs-CZ" dirty="0" smtClean="0"/>
          </a:p>
          <a:p>
            <a:pPr eaLnBrk="1" hangingPunct="1">
              <a:buFontTx/>
              <a:buNone/>
            </a:pPr>
            <a:r>
              <a:rPr lang="cs-CZ" altLang="cs-CZ" u="sng" dirty="0" smtClean="0"/>
              <a:t>18 měsíců</a:t>
            </a:r>
            <a:r>
              <a:rPr lang="cs-CZ" altLang="cs-CZ" dirty="0" smtClean="0"/>
              <a:t>: Umí postavit věž ze tří nebo čtyř kostek. Čmárá na papír tužkou nebo pastelkou.</a:t>
            </a:r>
          </a:p>
          <a:p>
            <a:pPr eaLnBrk="1" hangingPunct="1">
              <a:buFontTx/>
              <a:buNone/>
            </a:pPr>
            <a:endParaRPr lang="cs-CZ" altLang="cs-CZ" dirty="0" smtClean="0"/>
          </a:p>
          <a:p>
            <a:pPr eaLnBrk="1" hangingPunct="1">
              <a:buFontTx/>
              <a:buNone/>
            </a:pPr>
            <a:r>
              <a:rPr lang="cs-CZ" altLang="cs-CZ" u="sng" dirty="0" smtClean="0"/>
              <a:t>2 roky</a:t>
            </a:r>
            <a:r>
              <a:rPr lang="cs-CZ" altLang="cs-CZ" dirty="0" smtClean="0"/>
              <a:t>: Obrací stránky v knize po jedné. Umí postavit věž ze šesti nebo sedmi kostek.</a:t>
            </a:r>
          </a:p>
          <a:p>
            <a:pPr eaLnBrk="1" hangingPunct="1">
              <a:buFontTx/>
              <a:buNone/>
            </a:pPr>
            <a:endParaRPr lang="cs-CZ" altLang="cs-CZ" dirty="0" smtClean="0"/>
          </a:p>
          <a:p>
            <a:pPr eaLnBrk="1" hangingPunct="1">
              <a:buFontTx/>
              <a:buNone/>
            </a:pPr>
            <a:r>
              <a:rPr lang="cs-CZ" altLang="cs-CZ" u="sng" dirty="0" smtClean="0"/>
              <a:t>3 roky</a:t>
            </a:r>
            <a:r>
              <a:rPr lang="cs-CZ" altLang="cs-CZ" dirty="0" smtClean="0"/>
              <a:t>: Umí kopírovat čárky a kolečka. Také kopíruje most postavený ze tří kostek.</a:t>
            </a:r>
          </a:p>
        </p:txBody>
      </p:sp>
    </p:spTree>
    <p:extLst>
      <p:ext uri="{BB962C8B-B14F-4D97-AF65-F5344CB8AC3E}">
        <p14:creationId xmlns:p14="http://schemas.microsoft.com/office/powerpoint/2010/main" val="752911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3200" b="1" u="sng" dirty="0" smtClean="0"/>
              <a:t>Sociální chování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7772400" cy="4724400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buFontTx/>
              <a:buNone/>
            </a:pPr>
            <a:r>
              <a:rPr lang="cs-CZ" altLang="cs-CZ" u="sng" dirty="0" smtClean="0"/>
              <a:t>12 měsíců</a:t>
            </a:r>
            <a:r>
              <a:rPr lang="cs-CZ" altLang="cs-CZ" dirty="0" smtClean="0"/>
              <a:t>: Drží od sebe ruce a nohy při oblékání. Rozumí některým jednoduchým povelům.</a:t>
            </a:r>
          </a:p>
          <a:p>
            <a:pPr eaLnBrk="1" hangingPunct="1">
              <a:buFontTx/>
              <a:buNone/>
            </a:pPr>
            <a:endParaRPr lang="cs-CZ" altLang="cs-CZ" dirty="0" smtClean="0"/>
          </a:p>
          <a:p>
            <a:pPr eaLnBrk="1" hangingPunct="1">
              <a:buFontTx/>
              <a:buNone/>
            </a:pPr>
            <a:r>
              <a:rPr lang="cs-CZ" altLang="cs-CZ" u="sng" dirty="0" smtClean="0"/>
              <a:t>18 měsíců</a:t>
            </a:r>
            <a:r>
              <a:rPr lang="cs-CZ" altLang="cs-CZ" dirty="0" smtClean="0"/>
              <a:t>: Dobře používá lžíci. Naznačuje potřebu jít na toaletu. Používá některá slova.</a:t>
            </a:r>
          </a:p>
          <a:p>
            <a:pPr eaLnBrk="1" hangingPunct="1">
              <a:buFontTx/>
              <a:buNone/>
            </a:pPr>
            <a:endParaRPr lang="cs-CZ" altLang="cs-CZ" dirty="0" smtClean="0"/>
          </a:p>
          <a:p>
            <a:pPr eaLnBrk="1" hangingPunct="1">
              <a:buFontTx/>
              <a:buNone/>
            </a:pPr>
            <a:r>
              <a:rPr lang="cs-CZ" altLang="cs-CZ" u="sng" dirty="0" smtClean="0"/>
              <a:t>2 roky</a:t>
            </a:r>
            <a:r>
              <a:rPr lang="cs-CZ" altLang="cs-CZ" dirty="0" smtClean="0"/>
              <a:t>: Natahuje si boty a ponožky. Tvoří jednoduché věty. Říká si o jídlo a pití.</a:t>
            </a:r>
          </a:p>
          <a:p>
            <a:pPr eaLnBrk="1" hangingPunct="1">
              <a:buFontTx/>
              <a:buNone/>
            </a:pPr>
            <a:endParaRPr lang="cs-CZ" altLang="cs-CZ" dirty="0" smtClean="0"/>
          </a:p>
          <a:p>
            <a:pPr eaLnBrk="1" hangingPunct="1">
              <a:buFontTx/>
              <a:buNone/>
            </a:pPr>
            <a:r>
              <a:rPr lang="cs-CZ" altLang="cs-CZ" u="sng" dirty="0" smtClean="0"/>
              <a:t>3 roky</a:t>
            </a:r>
            <a:r>
              <a:rPr lang="cs-CZ" altLang="cs-CZ" dirty="0" smtClean="0"/>
              <a:t>: Rozumí myšlence sdílení. Hraje si s ostatními. Zkouší uklízet. Používá vidličku.</a:t>
            </a:r>
          </a:p>
        </p:txBody>
      </p:sp>
    </p:spTree>
    <p:extLst>
      <p:ext uri="{BB962C8B-B14F-4D97-AF65-F5344CB8AC3E}">
        <p14:creationId xmlns:p14="http://schemas.microsoft.com/office/powerpoint/2010/main" val="3316041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ýchozí návrh">
      <a:majorFont>
        <a:latin typeface="Arial"/>
        <a:ea typeface=""/>
        <a:cs typeface="Lucida Sans Unicode"/>
      </a:majorFont>
      <a:minorFont>
        <a:latin typeface="Arial"/>
        <a:ea typeface=""/>
        <a:cs typeface="Lucida Sans Unicode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87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87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3007</TotalTime>
  <Words>1896</Words>
  <Application>Microsoft Office PowerPoint</Application>
  <PresentationFormat>Předvádění na obrazovce (4:3)</PresentationFormat>
  <Paragraphs>221</Paragraphs>
  <Slides>33</Slides>
  <Notes>17</Notes>
  <HiddenSlides>0</HiddenSlides>
  <MMClips>0</MMClips>
  <ScaleCrop>false</ScaleCrop>
  <HeadingPairs>
    <vt:vector size="6" baseType="variant">
      <vt:variant>
        <vt:lpstr>Použitá písma</vt:lpstr>
      </vt:variant>
      <vt:variant>
        <vt:i4>10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33</vt:i4>
      </vt:variant>
    </vt:vector>
  </HeadingPairs>
  <TitlesOfParts>
    <vt:vector size="45" baseType="lpstr">
      <vt:lpstr>Arial Unicode MS</vt:lpstr>
      <vt:lpstr>Arial</vt:lpstr>
      <vt:lpstr>Calibri</vt:lpstr>
      <vt:lpstr>Franklin Gothic Book</vt:lpstr>
      <vt:lpstr>Franklin Gothic Medium</vt:lpstr>
      <vt:lpstr>Lucida Sans Unicode</vt:lpstr>
      <vt:lpstr>Symbol</vt:lpstr>
      <vt:lpstr>Times New Roman</vt:lpstr>
      <vt:lpstr>Wingdings</vt:lpstr>
      <vt:lpstr>Wingdings 2</vt:lpstr>
      <vt:lpstr>Cesta</vt:lpstr>
      <vt:lpstr>Výchozí návrh</vt:lpstr>
      <vt:lpstr>Biologie člověka a základy zdravovědy 1 a 2</vt:lpstr>
      <vt:lpstr>BATOLE</vt:lpstr>
      <vt:lpstr>Prezentace aplikace PowerPoint</vt:lpstr>
      <vt:lpstr>Růst a vývoj dítěte</vt:lpstr>
      <vt:lpstr>Prezentace aplikace PowerPoint</vt:lpstr>
      <vt:lpstr>Prezentace aplikace PowerPoint</vt:lpstr>
      <vt:lpstr>Pohyb</vt:lpstr>
      <vt:lpstr>Manipulace (zručnost)</vt:lpstr>
      <vt:lpstr>Sociální chování</vt:lpstr>
      <vt:lpstr>Výživa batolete</vt:lpstr>
      <vt:lpstr>Nechutenství</vt:lpstr>
      <vt:lpstr>Běžná onemocnění dětského věku</vt:lpstr>
      <vt:lpstr>Prezentace aplikace PowerPoint</vt:lpstr>
      <vt:lpstr>Prezentace aplikace PowerPoint</vt:lpstr>
      <vt:lpstr>Předškolní věk</vt:lpstr>
      <vt:lpstr>Prezentace aplikace PowerPoint</vt:lpstr>
      <vt:lpstr>Charakteristika</vt:lpstr>
      <vt:lpstr>Prezentace aplikace PowerPoint</vt:lpstr>
      <vt:lpstr>Růst a vývoj</vt:lpstr>
      <vt:lpstr>Prezentace aplikace PowerPoint</vt:lpstr>
      <vt:lpstr>Prezentace aplikace PowerPoint</vt:lpstr>
      <vt:lpstr>Prezentace aplikace PowerPoint</vt:lpstr>
      <vt:lpstr>Příčiny nemocí a nejčastější patologie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Výživa u dětí</vt:lpstr>
      <vt:lpstr>Prezentace aplikace PowerPoint</vt:lpstr>
      <vt:lpstr>Prezentace aplikace PowerPoint</vt:lpstr>
      <vt:lpstr>Poruchy výživy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Biologie člověka a základy zdravovědy 1 a 2</dc:title>
  <dc:creator>Anabell</dc:creator>
  <cp:lastModifiedBy>Prochazkova</cp:lastModifiedBy>
  <cp:revision>13</cp:revision>
  <dcterms:created xsi:type="dcterms:W3CDTF">2016-10-15T15:19:10Z</dcterms:created>
  <dcterms:modified xsi:type="dcterms:W3CDTF">2019-10-30T10:23:48Z</dcterms:modified>
</cp:coreProperties>
</file>