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78" r:id="rId3"/>
    <p:sldId id="263" r:id="rId4"/>
    <p:sldId id="261" r:id="rId5"/>
    <p:sldId id="279" r:id="rId6"/>
    <p:sldId id="264" r:id="rId7"/>
    <p:sldId id="260" r:id="rId8"/>
    <p:sldId id="265" r:id="rId9"/>
    <p:sldId id="267" r:id="rId10"/>
    <p:sldId id="268" r:id="rId11"/>
    <p:sldId id="275" r:id="rId12"/>
    <p:sldId id="270" r:id="rId13"/>
    <p:sldId id="271" r:id="rId14"/>
    <p:sldId id="272" r:id="rId15"/>
    <p:sldId id="273" r:id="rId16"/>
    <p:sldId id="274" r:id="rId17"/>
    <p:sldId id="276" r:id="rId18"/>
    <p:sldId id="280" r:id="rId19"/>
    <p:sldId id="277" r:id="rId20"/>
    <p:sldId id="26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6" d="100"/>
          <a:sy n="76" d="100"/>
        </p:scale>
        <p:origin x="-1272" y="-10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CE8DF0-1FBA-4364-9461-6B0555544C32}" type="doc">
      <dgm:prSet loTypeId="urn:microsoft.com/office/officeart/2005/8/layout/process4" loCatId="process" qsTypeId="urn:microsoft.com/office/officeart/2005/8/quickstyle/simple5" qsCatId="simple" csTypeId="urn:microsoft.com/office/officeart/2005/8/colors/colorful1" csCatId="colorful"/>
      <dgm:spPr/>
      <dgm:t>
        <a:bodyPr/>
        <a:lstStyle/>
        <a:p>
          <a:endParaRPr lang="en-US"/>
        </a:p>
      </dgm:t>
    </dgm:pt>
    <dgm:pt modelId="{C87D9AC2-C5FA-4597-A452-24D21E99BCDF}">
      <dgm:prSet/>
      <dgm:spPr/>
      <dgm:t>
        <a:bodyPr/>
        <a:lstStyle/>
        <a:p>
          <a:r>
            <a:rPr lang="cs-CZ"/>
            <a:t>Hudba - ovlivňuje spoustu faktorů, které umožňují u člověka např. nejen rychleji myslet a reagovat, relaxovat i léčit, ale také vnímání sebe sama = to napomáhá jedinci lépe porozumět svým pocitům a emocím, které člověk při hudbě cítí a prožívá. Tyto aspekty hudby pak potažmo přispívají k lepšímu porozumění lidí mezi sebou navzájem.</a:t>
          </a:r>
          <a:endParaRPr lang="en-US"/>
        </a:p>
      </dgm:t>
    </dgm:pt>
    <dgm:pt modelId="{DD97D53D-1CD6-4605-B7E7-BB77B12C7840}" type="parTrans" cxnId="{5C297A49-1673-43E2-ABA0-360522F54A74}">
      <dgm:prSet/>
      <dgm:spPr/>
      <dgm:t>
        <a:bodyPr/>
        <a:lstStyle/>
        <a:p>
          <a:endParaRPr lang="en-US"/>
        </a:p>
      </dgm:t>
    </dgm:pt>
    <dgm:pt modelId="{1609FB88-116B-4B1A-BA3D-F5194A2A96A3}" type="sibTrans" cxnId="{5C297A49-1673-43E2-ABA0-360522F54A74}">
      <dgm:prSet/>
      <dgm:spPr/>
      <dgm:t>
        <a:bodyPr/>
        <a:lstStyle/>
        <a:p>
          <a:endParaRPr lang="en-US"/>
        </a:p>
      </dgm:t>
    </dgm:pt>
    <dgm:pt modelId="{D34D299F-B111-498C-9182-AB0479D14C9A}">
      <dgm:prSet/>
      <dgm:spPr/>
      <dgm:t>
        <a:bodyPr/>
        <a:lstStyle/>
        <a:p>
          <a:r>
            <a:rPr lang="cs-CZ"/>
            <a:t>Poslech - podporuje vyjádření myšlenek a pocitů, evokuje vzpomínky a asociace a zpřístupňuje zážitky z nevědomí.</a:t>
          </a:r>
          <a:endParaRPr lang="en-US"/>
        </a:p>
      </dgm:t>
    </dgm:pt>
    <dgm:pt modelId="{312D2679-494C-470F-A501-01254E7839D5}" type="parTrans" cxnId="{610FBB43-99A2-4EF7-A0D7-E1D31F084969}">
      <dgm:prSet/>
      <dgm:spPr/>
      <dgm:t>
        <a:bodyPr/>
        <a:lstStyle/>
        <a:p>
          <a:endParaRPr lang="en-US"/>
        </a:p>
      </dgm:t>
    </dgm:pt>
    <dgm:pt modelId="{FDC3D448-3CE3-4DAE-9F50-16D69C8D213D}" type="sibTrans" cxnId="{610FBB43-99A2-4EF7-A0D7-E1D31F084969}">
      <dgm:prSet/>
      <dgm:spPr/>
      <dgm:t>
        <a:bodyPr/>
        <a:lstStyle/>
        <a:p>
          <a:endParaRPr lang="en-US"/>
        </a:p>
      </dgm:t>
    </dgm:pt>
    <dgm:pt modelId="{B3EA487A-0242-4849-AA1F-FBE66C2B9803}" type="pres">
      <dgm:prSet presAssocID="{CCCE8DF0-1FBA-4364-9461-6B0555544C32}" presName="Name0" presStyleCnt="0">
        <dgm:presLayoutVars>
          <dgm:dir/>
          <dgm:animLvl val="lvl"/>
          <dgm:resizeHandles val="exact"/>
        </dgm:presLayoutVars>
      </dgm:prSet>
      <dgm:spPr/>
      <dgm:t>
        <a:bodyPr/>
        <a:lstStyle/>
        <a:p>
          <a:endParaRPr lang="cs-CZ"/>
        </a:p>
      </dgm:t>
    </dgm:pt>
    <dgm:pt modelId="{2BB407D2-28E9-4280-998C-9CEEB8F6DE5D}" type="pres">
      <dgm:prSet presAssocID="{D34D299F-B111-498C-9182-AB0479D14C9A}" presName="boxAndChildren" presStyleCnt="0"/>
      <dgm:spPr/>
    </dgm:pt>
    <dgm:pt modelId="{D6A1130C-CD87-455C-B92F-7F08D999E535}" type="pres">
      <dgm:prSet presAssocID="{D34D299F-B111-498C-9182-AB0479D14C9A}" presName="parentTextBox" presStyleLbl="node1" presStyleIdx="0" presStyleCnt="2"/>
      <dgm:spPr/>
      <dgm:t>
        <a:bodyPr/>
        <a:lstStyle/>
        <a:p>
          <a:endParaRPr lang="cs-CZ"/>
        </a:p>
      </dgm:t>
    </dgm:pt>
    <dgm:pt modelId="{16186532-E26C-41C9-9EEF-EF5C7DB22309}" type="pres">
      <dgm:prSet presAssocID="{1609FB88-116B-4B1A-BA3D-F5194A2A96A3}" presName="sp" presStyleCnt="0"/>
      <dgm:spPr/>
    </dgm:pt>
    <dgm:pt modelId="{CDD19A9A-BA97-4DC0-BF35-4BA678874034}" type="pres">
      <dgm:prSet presAssocID="{C87D9AC2-C5FA-4597-A452-24D21E99BCDF}" presName="arrowAndChildren" presStyleCnt="0"/>
      <dgm:spPr/>
    </dgm:pt>
    <dgm:pt modelId="{F7F00C1F-4A9B-4DCC-BB47-0A83D88BC461}" type="pres">
      <dgm:prSet presAssocID="{C87D9AC2-C5FA-4597-A452-24D21E99BCDF}" presName="parentTextArrow" presStyleLbl="node1" presStyleIdx="1" presStyleCnt="2"/>
      <dgm:spPr/>
      <dgm:t>
        <a:bodyPr/>
        <a:lstStyle/>
        <a:p>
          <a:endParaRPr lang="cs-CZ"/>
        </a:p>
      </dgm:t>
    </dgm:pt>
  </dgm:ptLst>
  <dgm:cxnLst>
    <dgm:cxn modelId="{5C297A49-1673-43E2-ABA0-360522F54A74}" srcId="{CCCE8DF0-1FBA-4364-9461-6B0555544C32}" destId="{C87D9AC2-C5FA-4597-A452-24D21E99BCDF}" srcOrd="0" destOrd="0" parTransId="{DD97D53D-1CD6-4605-B7E7-BB77B12C7840}" sibTransId="{1609FB88-116B-4B1A-BA3D-F5194A2A96A3}"/>
    <dgm:cxn modelId="{AC64F010-FC56-4439-8879-7CF02D870DDB}" type="presOf" srcId="{C87D9AC2-C5FA-4597-A452-24D21E99BCDF}" destId="{F7F00C1F-4A9B-4DCC-BB47-0A83D88BC461}" srcOrd="0" destOrd="0" presId="urn:microsoft.com/office/officeart/2005/8/layout/process4"/>
    <dgm:cxn modelId="{610FBB43-99A2-4EF7-A0D7-E1D31F084969}" srcId="{CCCE8DF0-1FBA-4364-9461-6B0555544C32}" destId="{D34D299F-B111-498C-9182-AB0479D14C9A}" srcOrd="1" destOrd="0" parTransId="{312D2679-494C-470F-A501-01254E7839D5}" sibTransId="{FDC3D448-3CE3-4DAE-9F50-16D69C8D213D}"/>
    <dgm:cxn modelId="{0CDFA014-BA59-48F6-AE8B-048B0E46E474}" type="presOf" srcId="{CCCE8DF0-1FBA-4364-9461-6B0555544C32}" destId="{B3EA487A-0242-4849-AA1F-FBE66C2B9803}" srcOrd="0" destOrd="0" presId="urn:microsoft.com/office/officeart/2005/8/layout/process4"/>
    <dgm:cxn modelId="{75A244D8-7591-41F0-BA8C-A11B1291A81B}" type="presOf" srcId="{D34D299F-B111-498C-9182-AB0479D14C9A}" destId="{D6A1130C-CD87-455C-B92F-7F08D999E535}" srcOrd="0" destOrd="0" presId="urn:microsoft.com/office/officeart/2005/8/layout/process4"/>
    <dgm:cxn modelId="{8AC22C4D-E22C-4048-BBE4-64285411BB68}" type="presParOf" srcId="{B3EA487A-0242-4849-AA1F-FBE66C2B9803}" destId="{2BB407D2-28E9-4280-998C-9CEEB8F6DE5D}" srcOrd="0" destOrd="0" presId="urn:microsoft.com/office/officeart/2005/8/layout/process4"/>
    <dgm:cxn modelId="{8F2570FF-2173-44CE-A815-D0B443A733D5}" type="presParOf" srcId="{2BB407D2-28E9-4280-998C-9CEEB8F6DE5D}" destId="{D6A1130C-CD87-455C-B92F-7F08D999E535}" srcOrd="0" destOrd="0" presId="urn:microsoft.com/office/officeart/2005/8/layout/process4"/>
    <dgm:cxn modelId="{6AFBA834-A0EB-4ADE-8442-2DA4364A320A}" type="presParOf" srcId="{B3EA487A-0242-4849-AA1F-FBE66C2B9803}" destId="{16186532-E26C-41C9-9EEF-EF5C7DB22309}" srcOrd="1" destOrd="0" presId="urn:microsoft.com/office/officeart/2005/8/layout/process4"/>
    <dgm:cxn modelId="{24188B26-AE35-4BAC-9B6B-EA7616109CF1}" type="presParOf" srcId="{B3EA487A-0242-4849-AA1F-FBE66C2B9803}" destId="{CDD19A9A-BA97-4DC0-BF35-4BA678874034}" srcOrd="2" destOrd="0" presId="urn:microsoft.com/office/officeart/2005/8/layout/process4"/>
    <dgm:cxn modelId="{0FAAC3B4-833B-463E-BBCB-950D5F91C79E}" type="presParOf" srcId="{CDD19A9A-BA97-4DC0-BF35-4BA678874034}" destId="{F7F00C1F-4A9B-4DCC-BB47-0A83D88BC461}"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F6BAE7-513D-4D6B-B039-7ED2226F4C9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BE0428C-8582-45C6-AEA2-BE50E19D03EF}">
      <dgm:prSet/>
      <dgm:spPr/>
      <dgm:t>
        <a:bodyPr/>
        <a:lstStyle/>
        <a:p>
          <a:r>
            <a:rPr lang="cs-CZ"/>
            <a:t>Jednoduchý pokus rozveselit zraněné či traumatizované vojáky ve druhé světové válce</a:t>
          </a:r>
          <a:endParaRPr lang="en-US"/>
        </a:p>
      </dgm:t>
    </dgm:pt>
    <dgm:pt modelId="{0D759F77-8ECC-4166-97DE-128F419A3B05}" type="parTrans" cxnId="{EDB35F9F-58D8-4F56-9C86-6B7F1F0BCC3B}">
      <dgm:prSet/>
      <dgm:spPr/>
      <dgm:t>
        <a:bodyPr/>
        <a:lstStyle/>
        <a:p>
          <a:endParaRPr lang="en-US"/>
        </a:p>
      </dgm:t>
    </dgm:pt>
    <dgm:pt modelId="{E063F78D-9C7F-4011-B8AD-42402B65B103}" type="sibTrans" cxnId="{EDB35F9F-58D8-4F56-9C86-6B7F1F0BCC3B}">
      <dgm:prSet/>
      <dgm:spPr/>
      <dgm:t>
        <a:bodyPr/>
        <a:lstStyle/>
        <a:p>
          <a:endParaRPr lang="en-US"/>
        </a:p>
      </dgm:t>
    </dgm:pt>
    <dgm:pt modelId="{B5BE6B60-E0BF-4982-BC69-B10DCD2EB3CF}">
      <dgm:prSet/>
      <dgm:spPr/>
      <dgm:t>
        <a:bodyPr/>
        <a:lstStyle/>
        <a:p>
          <a:r>
            <a:rPr lang="cs-CZ"/>
            <a:t>Zdravotnický personál si všímal pozitivního vlivu na fyzický i psychický stav nemocných a tak začínal najímat muzikanty</a:t>
          </a:r>
          <a:endParaRPr lang="en-US"/>
        </a:p>
      </dgm:t>
    </dgm:pt>
    <dgm:pt modelId="{05D900C8-A708-470E-9339-B8346F0C2D86}" type="parTrans" cxnId="{C79B49A3-6FEE-4112-AC7B-5980DCBF1CD1}">
      <dgm:prSet/>
      <dgm:spPr/>
      <dgm:t>
        <a:bodyPr/>
        <a:lstStyle/>
        <a:p>
          <a:endParaRPr lang="en-US"/>
        </a:p>
      </dgm:t>
    </dgm:pt>
    <dgm:pt modelId="{459162D3-6841-4B88-9B8E-A62EAD82A893}" type="sibTrans" cxnId="{C79B49A3-6FEE-4112-AC7B-5980DCBF1CD1}">
      <dgm:prSet/>
      <dgm:spPr/>
      <dgm:t>
        <a:bodyPr/>
        <a:lstStyle/>
        <a:p>
          <a:endParaRPr lang="en-US"/>
        </a:p>
      </dgm:t>
    </dgm:pt>
    <dgm:pt modelId="{31445E72-6C4E-45E3-BFFB-3384DACC5C53}" type="pres">
      <dgm:prSet presAssocID="{33F6BAE7-513D-4D6B-B039-7ED2226F4C94}" presName="root" presStyleCnt="0">
        <dgm:presLayoutVars>
          <dgm:dir/>
          <dgm:resizeHandles val="exact"/>
        </dgm:presLayoutVars>
      </dgm:prSet>
      <dgm:spPr/>
      <dgm:t>
        <a:bodyPr/>
        <a:lstStyle/>
        <a:p>
          <a:endParaRPr lang="cs-CZ"/>
        </a:p>
      </dgm:t>
    </dgm:pt>
    <dgm:pt modelId="{4BB0A032-D079-41AF-9A53-387E348CCFF2}" type="pres">
      <dgm:prSet presAssocID="{5BE0428C-8582-45C6-AEA2-BE50E19D03EF}" presName="compNode" presStyleCnt="0"/>
      <dgm:spPr/>
    </dgm:pt>
    <dgm:pt modelId="{5C23678C-4ECA-47B8-9DF5-B56499C44314}" type="pres">
      <dgm:prSet presAssocID="{5BE0428C-8582-45C6-AEA2-BE50E19D03EF}" presName="bgRect" presStyleLbl="bgShp" presStyleIdx="0" presStyleCnt="2"/>
      <dgm:spPr/>
    </dgm:pt>
    <dgm:pt modelId="{8AE4D88C-EB39-4279-92D6-79708CED1447}" type="pres">
      <dgm:prSet presAssocID="{5BE0428C-8582-45C6-AEA2-BE50E19D03EF}" presName="iconRect" presStyleLbl="node1" presStyleIdx="0" presStyleCnt="2"/>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t>
        <a:bodyPr/>
        <a:lstStyle/>
        <a:p>
          <a:endParaRPr lang="cs-CZ"/>
        </a:p>
      </dgm:t>
      <dgm:extLst>
        <a:ext uri="{E40237B7-FDA0-4F09-8148-C483321AD2D9}">
          <dgm14:cNvPr xmlns:dgm14="http://schemas.microsoft.com/office/drawing/2010/diagram" id="0" name="" descr="Fire"/>
        </a:ext>
      </dgm:extLst>
    </dgm:pt>
    <dgm:pt modelId="{FE0D3D48-C082-4CA2-96A3-E4C4E71DED57}" type="pres">
      <dgm:prSet presAssocID="{5BE0428C-8582-45C6-AEA2-BE50E19D03EF}" presName="spaceRect" presStyleCnt="0"/>
      <dgm:spPr/>
    </dgm:pt>
    <dgm:pt modelId="{3734A159-7C7F-4FE3-B3AB-277BE0360711}" type="pres">
      <dgm:prSet presAssocID="{5BE0428C-8582-45C6-AEA2-BE50E19D03EF}" presName="parTx" presStyleLbl="revTx" presStyleIdx="0" presStyleCnt="2">
        <dgm:presLayoutVars>
          <dgm:chMax val="0"/>
          <dgm:chPref val="0"/>
        </dgm:presLayoutVars>
      </dgm:prSet>
      <dgm:spPr/>
      <dgm:t>
        <a:bodyPr/>
        <a:lstStyle/>
        <a:p>
          <a:endParaRPr lang="cs-CZ"/>
        </a:p>
      </dgm:t>
    </dgm:pt>
    <dgm:pt modelId="{64FCB9A3-2A80-4E55-8FD3-4131ADBDEEE9}" type="pres">
      <dgm:prSet presAssocID="{E063F78D-9C7F-4011-B8AD-42402B65B103}" presName="sibTrans" presStyleCnt="0"/>
      <dgm:spPr/>
    </dgm:pt>
    <dgm:pt modelId="{4709DBDC-3BD8-4B1C-86F6-79D6F495B215}" type="pres">
      <dgm:prSet presAssocID="{B5BE6B60-E0BF-4982-BC69-B10DCD2EB3CF}" presName="compNode" presStyleCnt="0"/>
      <dgm:spPr/>
    </dgm:pt>
    <dgm:pt modelId="{71AF8D3E-2864-425E-97D4-E96AA6CFDC51}" type="pres">
      <dgm:prSet presAssocID="{B5BE6B60-E0BF-4982-BC69-B10DCD2EB3CF}" presName="bgRect" presStyleLbl="bgShp" presStyleIdx="1" presStyleCnt="2"/>
      <dgm:spPr/>
    </dgm:pt>
    <dgm:pt modelId="{1781BFFC-53C9-47F9-8728-5742BC6D2070}" type="pres">
      <dgm:prSet presAssocID="{B5BE6B60-E0BF-4982-BC69-B10DCD2EB3CF}" presName="iconRect" presStyleLbl="node1" presStyleIdx="1" presStyleCnt="2"/>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t>
        <a:bodyPr/>
        <a:lstStyle/>
        <a:p>
          <a:endParaRPr lang="cs-CZ"/>
        </a:p>
      </dgm:t>
      <dgm:extLst>
        <a:ext uri="{E40237B7-FDA0-4F09-8148-C483321AD2D9}">
          <dgm14:cNvPr xmlns:dgm14="http://schemas.microsoft.com/office/drawing/2010/diagram" id="0" name="" descr="Skeleton"/>
        </a:ext>
      </dgm:extLst>
    </dgm:pt>
    <dgm:pt modelId="{CC2D3363-D3B2-4D06-B254-8AD192006CE8}" type="pres">
      <dgm:prSet presAssocID="{B5BE6B60-E0BF-4982-BC69-B10DCD2EB3CF}" presName="spaceRect" presStyleCnt="0"/>
      <dgm:spPr/>
    </dgm:pt>
    <dgm:pt modelId="{64A5B0B9-79F2-415E-9FF8-6C27297F6701}" type="pres">
      <dgm:prSet presAssocID="{B5BE6B60-E0BF-4982-BC69-B10DCD2EB3CF}" presName="parTx" presStyleLbl="revTx" presStyleIdx="1" presStyleCnt="2">
        <dgm:presLayoutVars>
          <dgm:chMax val="0"/>
          <dgm:chPref val="0"/>
        </dgm:presLayoutVars>
      </dgm:prSet>
      <dgm:spPr/>
      <dgm:t>
        <a:bodyPr/>
        <a:lstStyle/>
        <a:p>
          <a:endParaRPr lang="cs-CZ"/>
        </a:p>
      </dgm:t>
    </dgm:pt>
  </dgm:ptLst>
  <dgm:cxnLst>
    <dgm:cxn modelId="{3E0D35D1-D799-4547-83B5-74E6710F9CE8}" type="presOf" srcId="{33F6BAE7-513D-4D6B-B039-7ED2226F4C94}" destId="{31445E72-6C4E-45E3-BFFB-3384DACC5C53}" srcOrd="0" destOrd="0" presId="urn:microsoft.com/office/officeart/2018/2/layout/IconVerticalSolidList"/>
    <dgm:cxn modelId="{9C1925F7-17FF-4669-8E62-16E6A6D8EB2A}" type="presOf" srcId="{B5BE6B60-E0BF-4982-BC69-B10DCD2EB3CF}" destId="{64A5B0B9-79F2-415E-9FF8-6C27297F6701}" srcOrd="0" destOrd="0" presId="urn:microsoft.com/office/officeart/2018/2/layout/IconVerticalSolidList"/>
    <dgm:cxn modelId="{B103BBF2-623E-490D-95B6-D0283FC2906B}" type="presOf" srcId="{5BE0428C-8582-45C6-AEA2-BE50E19D03EF}" destId="{3734A159-7C7F-4FE3-B3AB-277BE0360711}" srcOrd="0" destOrd="0" presId="urn:microsoft.com/office/officeart/2018/2/layout/IconVerticalSolidList"/>
    <dgm:cxn modelId="{EDB35F9F-58D8-4F56-9C86-6B7F1F0BCC3B}" srcId="{33F6BAE7-513D-4D6B-B039-7ED2226F4C94}" destId="{5BE0428C-8582-45C6-AEA2-BE50E19D03EF}" srcOrd="0" destOrd="0" parTransId="{0D759F77-8ECC-4166-97DE-128F419A3B05}" sibTransId="{E063F78D-9C7F-4011-B8AD-42402B65B103}"/>
    <dgm:cxn modelId="{C79B49A3-6FEE-4112-AC7B-5980DCBF1CD1}" srcId="{33F6BAE7-513D-4D6B-B039-7ED2226F4C94}" destId="{B5BE6B60-E0BF-4982-BC69-B10DCD2EB3CF}" srcOrd="1" destOrd="0" parTransId="{05D900C8-A708-470E-9339-B8346F0C2D86}" sibTransId="{459162D3-6841-4B88-9B8E-A62EAD82A893}"/>
    <dgm:cxn modelId="{502E952B-B70E-4D63-97B8-AB4F490564C7}" type="presParOf" srcId="{31445E72-6C4E-45E3-BFFB-3384DACC5C53}" destId="{4BB0A032-D079-41AF-9A53-387E348CCFF2}" srcOrd="0" destOrd="0" presId="urn:microsoft.com/office/officeart/2018/2/layout/IconVerticalSolidList"/>
    <dgm:cxn modelId="{52ED06F1-5FF3-44BE-B474-A64EB21F24F5}" type="presParOf" srcId="{4BB0A032-D079-41AF-9A53-387E348CCFF2}" destId="{5C23678C-4ECA-47B8-9DF5-B56499C44314}" srcOrd="0" destOrd="0" presId="urn:microsoft.com/office/officeart/2018/2/layout/IconVerticalSolidList"/>
    <dgm:cxn modelId="{7DBF8DCD-C96E-4789-98F1-C76568AB7635}" type="presParOf" srcId="{4BB0A032-D079-41AF-9A53-387E348CCFF2}" destId="{8AE4D88C-EB39-4279-92D6-79708CED1447}" srcOrd="1" destOrd="0" presId="urn:microsoft.com/office/officeart/2018/2/layout/IconVerticalSolidList"/>
    <dgm:cxn modelId="{0BDDB64B-B061-41C2-BF7B-26C73FF0522B}" type="presParOf" srcId="{4BB0A032-D079-41AF-9A53-387E348CCFF2}" destId="{FE0D3D48-C082-4CA2-96A3-E4C4E71DED57}" srcOrd="2" destOrd="0" presId="urn:microsoft.com/office/officeart/2018/2/layout/IconVerticalSolidList"/>
    <dgm:cxn modelId="{CEDCADB6-E3C5-4FCA-87C6-CA52092EA575}" type="presParOf" srcId="{4BB0A032-D079-41AF-9A53-387E348CCFF2}" destId="{3734A159-7C7F-4FE3-B3AB-277BE0360711}" srcOrd="3" destOrd="0" presId="urn:microsoft.com/office/officeart/2018/2/layout/IconVerticalSolidList"/>
    <dgm:cxn modelId="{9A9787CF-0489-4E1F-832F-1383B9D614AB}" type="presParOf" srcId="{31445E72-6C4E-45E3-BFFB-3384DACC5C53}" destId="{64FCB9A3-2A80-4E55-8FD3-4131ADBDEEE9}" srcOrd="1" destOrd="0" presId="urn:microsoft.com/office/officeart/2018/2/layout/IconVerticalSolidList"/>
    <dgm:cxn modelId="{232AC94D-6DDC-480D-8372-BDC08FBA2DDE}" type="presParOf" srcId="{31445E72-6C4E-45E3-BFFB-3384DACC5C53}" destId="{4709DBDC-3BD8-4B1C-86F6-79D6F495B215}" srcOrd="2" destOrd="0" presId="urn:microsoft.com/office/officeart/2018/2/layout/IconVerticalSolidList"/>
    <dgm:cxn modelId="{88765926-A0A5-44AA-8C86-660CF36A28E1}" type="presParOf" srcId="{4709DBDC-3BD8-4B1C-86F6-79D6F495B215}" destId="{71AF8D3E-2864-425E-97D4-E96AA6CFDC51}" srcOrd="0" destOrd="0" presId="urn:microsoft.com/office/officeart/2018/2/layout/IconVerticalSolidList"/>
    <dgm:cxn modelId="{601F4553-38F7-4018-81B5-18C52ED85BC7}" type="presParOf" srcId="{4709DBDC-3BD8-4B1C-86F6-79D6F495B215}" destId="{1781BFFC-53C9-47F9-8728-5742BC6D2070}" srcOrd="1" destOrd="0" presId="urn:microsoft.com/office/officeart/2018/2/layout/IconVerticalSolidList"/>
    <dgm:cxn modelId="{F2AE361C-7833-4302-883A-4FFACAD000C6}" type="presParOf" srcId="{4709DBDC-3BD8-4B1C-86F6-79D6F495B215}" destId="{CC2D3363-D3B2-4D06-B254-8AD192006CE8}" srcOrd="2" destOrd="0" presId="urn:microsoft.com/office/officeart/2018/2/layout/IconVerticalSolidList"/>
    <dgm:cxn modelId="{8967915C-2B2C-4E78-9A56-2048A7A20A87}" type="presParOf" srcId="{4709DBDC-3BD8-4B1C-86F6-79D6F495B215}" destId="{64A5B0B9-79F2-415E-9FF8-6C27297F670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7BE114C-D20F-4469-A988-10566BB8547C}"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DB416BBD-2131-4F84-AE70-C0078DF99107}">
      <dgm:prSet/>
      <dgm:spPr/>
      <dgm:t>
        <a:bodyPr/>
        <a:lstStyle/>
        <a:p>
          <a:r>
            <a:rPr lang="cs-CZ" b="1"/>
            <a:t>Individuální</a:t>
          </a:r>
          <a:r>
            <a:rPr lang="cs-CZ"/>
            <a:t> x </a:t>
          </a:r>
          <a:r>
            <a:rPr lang="cs-CZ" b="1"/>
            <a:t>Skupinová</a:t>
          </a:r>
          <a:endParaRPr lang="en-US"/>
        </a:p>
      </dgm:t>
    </dgm:pt>
    <dgm:pt modelId="{88FD1E55-8323-4D56-91E1-654D81122A8D}" type="parTrans" cxnId="{5472ED34-44FD-44FB-8B67-6985DB1A3E69}">
      <dgm:prSet/>
      <dgm:spPr/>
      <dgm:t>
        <a:bodyPr/>
        <a:lstStyle/>
        <a:p>
          <a:endParaRPr lang="en-US"/>
        </a:p>
      </dgm:t>
    </dgm:pt>
    <dgm:pt modelId="{3BDB3123-8A2C-48F8-A661-B12B2A648FCF}" type="sibTrans" cxnId="{5472ED34-44FD-44FB-8B67-6985DB1A3E69}">
      <dgm:prSet/>
      <dgm:spPr/>
      <dgm:t>
        <a:bodyPr/>
        <a:lstStyle/>
        <a:p>
          <a:endParaRPr lang="en-US"/>
        </a:p>
      </dgm:t>
    </dgm:pt>
    <dgm:pt modelId="{6AC8A3C0-970F-4CB7-9E29-4F98FE144BC2}">
      <dgm:prSet/>
      <dgm:spPr/>
      <dgm:t>
        <a:bodyPr/>
        <a:lstStyle/>
        <a:p>
          <a:r>
            <a:rPr lang="cs-CZ" b="1"/>
            <a:t>Aktivní</a:t>
          </a:r>
          <a:r>
            <a:rPr lang="cs-CZ"/>
            <a:t> (nebo-li produktivní muzikoterapie je taková forma terapie, při které klient hudbu tvoří sám) x </a:t>
          </a:r>
          <a:r>
            <a:rPr lang="cs-CZ" b="1"/>
            <a:t>Receptivní</a:t>
          </a:r>
          <a:r>
            <a:rPr lang="cs-CZ"/>
            <a:t> (nebo-li poslechová forma muzikoterapie je ta, při které klient hudbě naslouchá)</a:t>
          </a:r>
          <a:endParaRPr lang="en-US"/>
        </a:p>
      </dgm:t>
    </dgm:pt>
    <dgm:pt modelId="{0FBF35BD-FDAD-4546-BCD8-2CCB2B3DB9EF}" type="parTrans" cxnId="{AB8B28D9-1E8D-4009-8011-DF837EF1CC37}">
      <dgm:prSet/>
      <dgm:spPr/>
      <dgm:t>
        <a:bodyPr/>
        <a:lstStyle/>
        <a:p>
          <a:endParaRPr lang="en-US"/>
        </a:p>
      </dgm:t>
    </dgm:pt>
    <dgm:pt modelId="{F38C838F-1EDA-4329-AD0D-4B8D7559659C}" type="sibTrans" cxnId="{AB8B28D9-1E8D-4009-8011-DF837EF1CC37}">
      <dgm:prSet/>
      <dgm:spPr/>
      <dgm:t>
        <a:bodyPr/>
        <a:lstStyle/>
        <a:p>
          <a:endParaRPr lang="en-US"/>
        </a:p>
      </dgm:t>
    </dgm:pt>
    <dgm:pt modelId="{272FDB51-21A4-46A0-B5F9-F016C72ED31C}" type="pres">
      <dgm:prSet presAssocID="{07BE114C-D20F-4469-A988-10566BB8547C}" presName="hierChild1" presStyleCnt="0">
        <dgm:presLayoutVars>
          <dgm:chPref val="1"/>
          <dgm:dir/>
          <dgm:animOne val="branch"/>
          <dgm:animLvl val="lvl"/>
          <dgm:resizeHandles/>
        </dgm:presLayoutVars>
      </dgm:prSet>
      <dgm:spPr/>
      <dgm:t>
        <a:bodyPr/>
        <a:lstStyle/>
        <a:p>
          <a:endParaRPr lang="cs-CZ"/>
        </a:p>
      </dgm:t>
    </dgm:pt>
    <dgm:pt modelId="{075B0715-331E-4031-9C45-77A3E8A24B02}" type="pres">
      <dgm:prSet presAssocID="{DB416BBD-2131-4F84-AE70-C0078DF99107}" presName="hierRoot1" presStyleCnt="0"/>
      <dgm:spPr/>
    </dgm:pt>
    <dgm:pt modelId="{1BDC3CCF-97A6-4E32-B8E7-EF55B129612D}" type="pres">
      <dgm:prSet presAssocID="{DB416BBD-2131-4F84-AE70-C0078DF99107}" presName="composite" presStyleCnt="0"/>
      <dgm:spPr/>
    </dgm:pt>
    <dgm:pt modelId="{6E439540-962D-4356-A497-A574300CC284}" type="pres">
      <dgm:prSet presAssocID="{DB416BBD-2131-4F84-AE70-C0078DF99107}" presName="background" presStyleLbl="node0" presStyleIdx="0" presStyleCnt="2"/>
      <dgm:spPr/>
    </dgm:pt>
    <dgm:pt modelId="{3D2354EC-AC0B-4628-9581-065BA5B2F3DF}" type="pres">
      <dgm:prSet presAssocID="{DB416BBD-2131-4F84-AE70-C0078DF99107}" presName="text" presStyleLbl="fgAcc0" presStyleIdx="0" presStyleCnt="2">
        <dgm:presLayoutVars>
          <dgm:chPref val="3"/>
        </dgm:presLayoutVars>
      </dgm:prSet>
      <dgm:spPr/>
      <dgm:t>
        <a:bodyPr/>
        <a:lstStyle/>
        <a:p>
          <a:endParaRPr lang="cs-CZ"/>
        </a:p>
      </dgm:t>
    </dgm:pt>
    <dgm:pt modelId="{DA08860F-7E02-4BEA-8D2A-5F40B36C1988}" type="pres">
      <dgm:prSet presAssocID="{DB416BBD-2131-4F84-AE70-C0078DF99107}" presName="hierChild2" presStyleCnt="0"/>
      <dgm:spPr/>
    </dgm:pt>
    <dgm:pt modelId="{4AF17226-26CC-4650-8DF7-1EA87208D38B}" type="pres">
      <dgm:prSet presAssocID="{6AC8A3C0-970F-4CB7-9E29-4F98FE144BC2}" presName="hierRoot1" presStyleCnt="0"/>
      <dgm:spPr/>
    </dgm:pt>
    <dgm:pt modelId="{4DB3F2CA-07D7-435A-B8B5-8197AC6F49A6}" type="pres">
      <dgm:prSet presAssocID="{6AC8A3C0-970F-4CB7-9E29-4F98FE144BC2}" presName="composite" presStyleCnt="0"/>
      <dgm:spPr/>
    </dgm:pt>
    <dgm:pt modelId="{CF666C3F-47FD-4D42-8B05-860E1C4E6346}" type="pres">
      <dgm:prSet presAssocID="{6AC8A3C0-970F-4CB7-9E29-4F98FE144BC2}" presName="background" presStyleLbl="node0" presStyleIdx="1" presStyleCnt="2"/>
      <dgm:spPr/>
    </dgm:pt>
    <dgm:pt modelId="{868F733E-A8B6-4D16-8B90-F961E71710E4}" type="pres">
      <dgm:prSet presAssocID="{6AC8A3C0-970F-4CB7-9E29-4F98FE144BC2}" presName="text" presStyleLbl="fgAcc0" presStyleIdx="1" presStyleCnt="2">
        <dgm:presLayoutVars>
          <dgm:chPref val="3"/>
        </dgm:presLayoutVars>
      </dgm:prSet>
      <dgm:spPr/>
      <dgm:t>
        <a:bodyPr/>
        <a:lstStyle/>
        <a:p>
          <a:endParaRPr lang="cs-CZ"/>
        </a:p>
      </dgm:t>
    </dgm:pt>
    <dgm:pt modelId="{4E645B4C-F00A-4EB6-AC3B-DEB7D82469C3}" type="pres">
      <dgm:prSet presAssocID="{6AC8A3C0-970F-4CB7-9E29-4F98FE144BC2}" presName="hierChild2" presStyleCnt="0"/>
      <dgm:spPr/>
    </dgm:pt>
  </dgm:ptLst>
  <dgm:cxnLst>
    <dgm:cxn modelId="{5472ED34-44FD-44FB-8B67-6985DB1A3E69}" srcId="{07BE114C-D20F-4469-A988-10566BB8547C}" destId="{DB416BBD-2131-4F84-AE70-C0078DF99107}" srcOrd="0" destOrd="0" parTransId="{88FD1E55-8323-4D56-91E1-654D81122A8D}" sibTransId="{3BDB3123-8A2C-48F8-A661-B12B2A648FCF}"/>
    <dgm:cxn modelId="{DF5BCFBF-2159-47EA-91B5-59E4F8E55541}" type="presOf" srcId="{DB416BBD-2131-4F84-AE70-C0078DF99107}" destId="{3D2354EC-AC0B-4628-9581-065BA5B2F3DF}" srcOrd="0" destOrd="0" presId="urn:microsoft.com/office/officeart/2005/8/layout/hierarchy1"/>
    <dgm:cxn modelId="{AB8B28D9-1E8D-4009-8011-DF837EF1CC37}" srcId="{07BE114C-D20F-4469-A988-10566BB8547C}" destId="{6AC8A3C0-970F-4CB7-9E29-4F98FE144BC2}" srcOrd="1" destOrd="0" parTransId="{0FBF35BD-FDAD-4546-BCD8-2CCB2B3DB9EF}" sibTransId="{F38C838F-1EDA-4329-AD0D-4B8D7559659C}"/>
    <dgm:cxn modelId="{59CD804C-7E21-4F34-8CC7-0571E67AE188}" type="presOf" srcId="{6AC8A3C0-970F-4CB7-9E29-4F98FE144BC2}" destId="{868F733E-A8B6-4D16-8B90-F961E71710E4}" srcOrd="0" destOrd="0" presId="urn:microsoft.com/office/officeart/2005/8/layout/hierarchy1"/>
    <dgm:cxn modelId="{D4AA3E71-7AC3-4258-80E5-F6689EA41F2D}" type="presOf" srcId="{07BE114C-D20F-4469-A988-10566BB8547C}" destId="{272FDB51-21A4-46A0-B5F9-F016C72ED31C}" srcOrd="0" destOrd="0" presId="urn:microsoft.com/office/officeart/2005/8/layout/hierarchy1"/>
    <dgm:cxn modelId="{751441A0-A037-4D76-AE60-4770E7589801}" type="presParOf" srcId="{272FDB51-21A4-46A0-B5F9-F016C72ED31C}" destId="{075B0715-331E-4031-9C45-77A3E8A24B02}" srcOrd="0" destOrd="0" presId="urn:microsoft.com/office/officeart/2005/8/layout/hierarchy1"/>
    <dgm:cxn modelId="{E5FF1F84-B828-47C0-BA4B-E001FEBB6B0C}" type="presParOf" srcId="{075B0715-331E-4031-9C45-77A3E8A24B02}" destId="{1BDC3CCF-97A6-4E32-B8E7-EF55B129612D}" srcOrd="0" destOrd="0" presId="urn:microsoft.com/office/officeart/2005/8/layout/hierarchy1"/>
    <dgm:cxn modelId="{16D36955-A80F-4F14-8D13-855B1306B092}" type="presParOf" srcId="{1BDC3CCF-97A6-4E32-B8E7-EF55B129612D}" destId="{6E439540-962D-4356-A497-A574300CC284}" srcOrd="0" destOrd="0" presId="urn:microsoft.com/office/officeart/2005/8/layout/hierarchy1"/>
    <dgm:cxn modelId="{C7FAA742-3B0B-49E8-BA69-BEB9073952A2}" type="presParOf" srcId="{1BDC3CCF-97A6-4E32-B8E7-EF55B129612D}" destId="{3D2354EC-AC0B-4628-9581-065BA5B2F3DF}" srcOrd="1" destOrd="0" presId="urn:microsoft.com/office/officeart/2005/8/layout/hierarchy1"/>
    <dgm:cxn modelId="{236BE659-68AB-4960-AAC9-353236985BCB}" type="presParOf" srcId="{075B0715-331E-4031-9C45-77A3E8A24B02}" destId="{DA08860F-7E02-4BEA-8D2A-5F40B36C1988}" srcOrd="1" destOrd="0" presId="urn:microsoft.com/office/officeart/2005/8/layout/hierarchy1"/>
    <dgm:cxn modelId="{506BE59B-752A-4069-B014-35E222CE8BCA}" type="presParOf" srcId="{272FDB51-21A4-46A0-B5F9-F016C72ED31C}" destId="{4AF17226-26CC-4650-8DF7-1EA87208D38B}" srcOrd="1" destOrd="0" presId="urn:microsoft.com/office/officeart/2005/8/layout/hierarchy1"/>
    <dgm:cxn modelId="{7F2987BA-A933-4928-A43F-18927DFD26F0}" type="presParOf" srcId="{4AF17226-26CC-4650-8DF7-1EA87208D38B}" destId="{4DB3F2CA-07D7-435A-B8B5-8197AC6F49A6}" srcOrd="0" destOrd="0" presId="urn:microsoft.com/office/officeart/2005/8/layout/hierarchy1"/>
    <dgm:cxn modelId="{BB9047B5-3258-460D-8F1A-D4494A55EBEA}" type="presParOf" srcId="{4DB3F2CA-07D7-435A-B8B5-8197AC6F49A6}" destId="{CF666C3F-47FD-4D42-8B05-860E1C4E6346}" srcOrd="0" destOrd="0" presId="urn:microsoft.com/office/officeart/2005/8/layout/hierarchy1"/>
    <dgm:cxn modelId="{86987AEA-3AC6-41D4-AC43-37B09D73DAED}" type="presParOf" srcId="{4DB3F2CA-07D7-435A-B8B5-8197AC6F49A6}" destId="{868F733E-A8B6-4D16-8B90-F961E71710E4}" srcOrd="1" destOrd="0" presId="urn:microsoft.com/office/officeart/2005/8/layout/hierarchy1"/>
    <dgm:cxn modelId="{3BF8372E-D950-424F-9AB1-F01C3ADFD3AD}" type="presParOf" srcId="{4AF17226-26CC-4650-8DF7-1EA87208D38B}" destId="{4E645B4C-F00A-4EB6-AC3B-DEB7D82469C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A1130C-CD87-455C-B92F-7F08D999E535}">
      <dsp:nvSpPr>
        <dsp:cNvPr id="0" name=""/>
        <dsp:cNvSpPr/>
      </dsp:nvSpPr>
      <dsp:spPr>
        <a:xfrm>
          <a:off x="0" y="3366905"/>
          <a:ext cx="6261100" cy="2209054"/>
        </a:xfrm>
        <a:prstGeom prst="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cs-CZ" sz="2000" kern="1200"/>
            <a:t>Poslech - podporuje vyjádření myšlenek a pocitů, evokuje vzpomínky a asociace a zpřístupňuje zážitky z nevědomí.</a:t>
          </a:r>
          <a:endParaRPr lang="en-US" sz="2000" kern="1200"/>
        </a:p>
      </dsp:txBody>
      <dsp:txXfrm>
        <a:off x="0" y="3366905"/>
        <a:ext cx="6261100" cy="2209054"/>
      </dsp:txXfrm>
    </dsp:sp>
    <dsp:sp modelId="{F7F00C1F-4A9B-4DCC-BB47-0A83D88BC461}">
      <dsp:nvSpPr>
        <dsp:cNvPr id="0" name=""/>
        <dsp:cNvSpPr/>
      </dsp:nvSpPr>
      <dsp:spPr>
        <a:xfrm rot="10800000">
          <a:off x="0" y="2515"/>
          <a:ext cx="6261100" cy="3397525"/>
        </a:xfrm>
        <a:prstGeom prst="upArrowCallout">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cs-CZ" sz="2000" kern="1200"/>
            <a:t>Hudba - ovlivňuje spoustu faktorů, které umožňují u člověka např. nejen rychleji myslet a reagovat, relaxovat i léčit, ale také vnímání sebe sama = to napomáhá jedinci lépe porozumět svým pocitům a emocím, které člověk při hudbě cítí a prožívá. Tyto aspekty hudby pak potažmo přispívají k lepšímu porozumění lidí mezi sebou navzájem.</a:t>
          </a:r>
          <a:endParaRPr lang="en-US" sz="2000" kern="1200"/>
        </a:p>
      </dsp:txBody>
      <dsp:txXfrm rot="10800000">
        <a:off x="0" y="2515"/>
        <a:ext cx="6261100" cy="22076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23678C-4ECA-47B8-9DF5-B56499C44314}">
      <dsp:nvSpPr>
        <dsp:cNvPr id="0" name=""/>
        <dsp:cNvSpPr/>
      </dsp:nvSpPr>
      <dsp:spPr>
        <a:xfrm>
          <a:off x="0" y="584815"/>
          <a:ext cx="10830641" cy="107965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E4D88C-EB39-4279-92D6-79708CED1447}">
      <dsp:nvSpPr>
        <dsp:cNvPr id="0" name=""/>
        <dsp:cNvSpPr/>
      </dsp:nvSpPr>
      <dsp:spPr>
        <a:xfrm>
          <a:off x="326596" y="827738"/>
          <a:ext cx="593812" cy="593812"/>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734A159-7C7F-4FE3-B3AB-277BE0360711}">
      <dsp:nvSpPr>
        <dsp:cNvPr id="0" name=""/>
        <dsp:cNvSpPr/>
      </dsp:nvSpPr>
      <dsp:spPr>
        <a:xfrm>
          <a:off x="1247006" y="584815"/>
          <a:ext cx="9583634" cy="10796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264" tIns="114264" rIns="114264" bIns="114264" numCol="1" spcCol="1270" anchor="ctr" anchorCtr="0">
          <a:noAutofit/>
        </a:bodyPr>
        <a:lstStyle/>
        <a:p>
          <a:pPr lvl="0" algn="l" defTabSz="1111250">
            <a:lnSpc>
              <a:spcPct val="90000"/>
            </a:lnSpc>
            <a:spcBef>
              <a:spcPct val="0"/>
            </a:spcBef>
            <a:spcAft>
              <a:spcPct val="35000"/>
            </a:spcAft>
          </a:pPr>
          <a:r>
            <a:rPr lang="cs-CZ" sz="2500" kern="1200"/>
            <a:t>Jednoduchý pokus rozveselit zraněné či traumatizované vojáky ve druhé světové válce</a:t>
          </a:r>
          <a:endParaRPr lang="en-US" sz="2500" kern="1200"/>
        </a:p>
      </dsp:txBody>
      <dsp:txXfrm>
        <a:off x="1247006" y="584815"/>
        <a:ext cx="9583634" cy="1079658"/>
      </dsp:txXfrm>
    </dsp:sp>
    <dsp:sp modelId="{71AF8D3E-2864-425E-97D4-E96AA6CFDC51}">
      <dsp:nvSpPr>
        <dsp:cNvPr id="0" name=""/>
        <dsp:cNvSpPr/>
      </dsp:nvSpPr>
      <dsp:spPr>
        <a:xfrm>
          <a:off x="0" y="1934388"/>
          <a:ext cx="10830641" cy="107965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81BFFC-53C9-47F9-8728-5742BC6D2070}">
      <dsp:nvSpPr>
        <dsp:cNvPr id="0" name=""/>
        <dsp:cNvSpPr/>
      </dsp:nvSpPr>
      <dsp:spPr>
        <a:xfrm>
          <a:off x="326596" y="2177312"/>
          <a:ext cx="593812" cy="593812"/>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4A5B0B9-79F2-415E-9FF8-6C27297F6701}">
      <dsp:nvSpPr>
        <dsp:cNvPr id="0" name=""/>
        <dsp:cNvSpPr/>
      </dsp:nvSpPr>
      <dsp:spPr>
        <a:xfrm>
          <a:off x="1247006" y="1934388"/>
          <a:ext cx="9583634" cy="10796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264" tIns="114264" rIns="114264" bIns="114264" numCol="1" spcCol="1270" anchor="ctr" anchorCtr="0">
          <a:noAutofit/>
        </a:bodyPr>
        <a:lstStyle/>
        <a:p>
          <a:pPr lvl="0" algn="l" defTabSz="1111250">
            <a:lnSpc>
              <a:spcPct val="90000"/>
            </a:lnSpc>
            <a:spcBef>
              <a:spcPct val="0"/>
            </a:spcBef>
            <a:spcAft>
              <a:spcPct val="35000"/>
            </a:spcAft>
          </a:pPr>
          <a:r>
            <a:rPr lang="cs-CZ" sz="2500" kern="1200"/>
            <a:t>Zdravotnický personál si všímal pozitivního vlivu na fyzický i psychický stav nemocných a tak začínal najímat muzikanty</a:t>
          </a:r>
          <a:endParaRPr lang="en-US" sz="2500" kern="1200"/>
        </a:p>
      </dsp:txBody>
      <dsp:txXfrm>
        <a:off x="1247006" y="1934388"/>
        <a:ext cx="9583634" cy="10796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439540-962D-4356-A497-A574300CC284}">
      <dsp:nvSpPr>
        <dsp:cNvPr id="0" name=""/>
        <dsp:cNvSpPr/>
      </dsp:nvSpPr>
      <dsp:spPr>
        <a:xfrm>
          <a:off x="1322"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2354EC-AC0B-4628-9581-065BA5B2F3DF}">
      <dsp:nvSpPr>
        <dsp:cNvPr id="0" name=""/>
        <dsp:cNvSpPr/>
      </dsp:nvSpPr>
      <dsp:spPr>
        <a:xfrm>
          <a:off x="516940"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cs-CZ" sz="2400" b="1" kern="1200"/>
            <a:t>Individuální</a:t>
          </a:r>
          <a:r>
            <a:rPr lang="cs-CZ" sz="2400" kern="1200"/>
            <a:t> x </a:t>
          </a:r>
          <a:r>
            <a:rPr lang="cs-CZ" sz="2400" b="1" kern="1200"/>
            <a:t>Skupinová</a:t>
          </a:r>
          <a:endParaRPr lang="en-US" sz="2400" kern="1200"/>
        </a:p>
      </dsp:txBody>
      <dsp:txXfrm>
        <a:off x="603248" y="657277"/>
        <a:ext cx="4467954" cy="2774145"/>
      </dsp:txXfrm>
    </dsp:sp>
    <dsp:sp modelId="{CF666C3F-47FD-4D42-8B05-860E1C4E6346}">
      <dsp:nvSpPr>
        <dsp:cNvPr id="0" name=""/>
        <dsp:cNvSpPr/>
      </dsp:nvSpPr>
      <dsp:spPr>
        <a:xfrm>
          <a:off x="5673129"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8F733E-A8B6-4D16-8B90-F961E71710E4}">
      <dsp:nvSpPr>
        <dsp:cNvPr id="0" name=""/>
        <dsp:cNvSpPr/>
      </dsp:nvSpPr>
      <dsp:spPr>
        <a:xfrm>
          <a:off x="6188748"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cs-CZ" sz="2400" b="1" kern="1200"/>
            <a:t>Aktivní</a:t>
          </a:r>
          <a:r>
            <a:rPr lang="cs-CZ" sz="2400" kern="1200"/>
            <a:t> (nebo-li produktivní muzikoterapie je taková forma terapie, při které klient hudbu tvoří sám) x </a:t>
          </a:r>
          <a:r>
            <a:rPr lang="cs-CZ" sz="2400" b="1" kern="1200"/>
            <a:t>Receptivní</a:t>
          </a:r>
          <a:r>
            <a:rPr lang="cs-CZ" sz="2400" kern="1200"/>
            <a:t> (nebo-li poslechová forma muzikoterapie je ta, při které klient hudbě naslouchá)</a:t>
          </a:r>
          <a:endParaRPr lang="en-US" sz="2400" kern="1200"/>
        </a:p>
      </dsp:txBody>
      <dsp:txXfrm>
        <a:off x="6275056" y="657277"/>
        <a:ext cx="4467954" cy="2774145"/>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C314EC-B6F9-4937-9693-655228AEF97E}" type="datetimeFigureOut">
              <a:rPr lang="cs-CZ" smtClean="0"/>
              <a:t>28.11.2019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AA1177-C23D-4387-AEC4-15C111055751}" type="slidenum">
              <a:rPr lang="cs-CZ" smtClean="0"/>
              <a:t>‹#›</a:t>
            </a:fld>
            <a:endParaRPr lang="cs-CZ"/>
          </a:p>
        </p:txBody>
      </p:sp>
    </p:spTree>
    <p:extLst>
      <p:ext uri="{BB962C8B-B14F-4D97-AF65-F5344CB8AC3E}">
        <p14:creationId xmlns:p14="http://schemas.microsoft.com/office/powerpoint/2010/main" val="1717686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8AA1177-C23D-4387-AEC4-15C111055751}" type="slidenum">
              <a:rPr lang="cs-CZ" smtClean="0"/>
              <a:t>6</a:t>
            </a:fld>
            <a:endParaRPr lang="cs-CZ"/>
          </a:p>
        </p:txBody>
      </p:sp>
    </p:spTree>
    <p:extLst>
      <p:ext uri="{BB962C8B-B14F-4D97-AF65-F5344CB8AC3E}">
        <p14:creationId xmlns:p14="http://schemas.microsoft.com/office/powerpoint/2010/main" val="7005550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CB5ACDD7-4327-4187-8BDD-579FDE2E57A3}" type="datetimeFigureOut">
              <a:rPr lang="cs-CZ" smtClean="0"/>
              <a:t>28.11.2019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9255346" y="2750337"/>
            <a:ext cx="1171888" cy="1356442"/>
          </a:xfrm>
        </p:spPr>
        <p:txBody>
          <a:bodyPr/>
          <a:lstStyle/>
          <a:p>
            <a:fld id="{7644B009-6086-4DC3-8F8D-AC62A5052BED}" type="slidenum">
              <a:rPr lang="cs-CZ" smtClean="0"/>
              <a:t>‹#›</a:t>
            </a:fld>
            <a:endParaRPr lang="cs-CZ"/>
          </a:p>
        </p:txBody>
      </p:sp>
    </p:spTree>
    <p:extLst>
      <p:ext uri="{BB962C8B-B14F-4D97-AF65-F5344CB8AC3E}">
        <p14:creationId xmlns:p14="http://schemas.microsoft.com/office/powerpoint/2010/main" val="352829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B5ACDD7-4327-4187-8BDD-579FDE2E57A3}" type="datetimeFigureOut">
              <a:rPr lang="cs-CZ" smtClean="0"/>
              <a:t>28.11.2019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309"/>
            <a:ext cx="1154151" cy="1090789"/>
          </a:xfrm>
        </p:spPr>
        <p:txBody>
          <a:bodyPr/>
          <a:lstStyle/>
          <a:p>
            <a:fld id="{7644B009-6086-4DC3-8F8D-AC62A5052BED}" type="slidenum">
              <a:rPr lang="cs-CZ" smtClean="0"/>
              <a:t>‹#›</a:t>
            </a:fld>
            <a:endParaRPr lang="cs-CZ"/>
          </a:p>
        </p:txBody>
      </p:sp>
    </p:spTree>
    <p:extLst>
      <p:ext uri="{BB962C8B-B14F-4D97-AF65-F5344CB8AC3E}">
        <p14:creationId xmlns:p14="http://schemas.microsoft.com/office/powerpoint/2010/main" val="2326752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B5ACDD7-4327-4187-8BDD-579FDE2E57A3}" type="datetimeFigureOut">
              <a:rPr lang="cs-CZ" smtClean="0"/>
              <a:t>28.11.2019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615"/>
            <a:ext cx="1154151" cy="1090789"/>
          </a:xfrm>
        </p:spPr>
        <p:txBody>
          <a:bodyPr/>
          <a:lstStyle/>
          <a:p>
            <a:fld id="{7644B009-6086-4DC3-8F8D-AC62A5052BED}" type="slidenum">
              <a:rPr lang="cs-CZ" smtClean="0"/>
              <a:t>‹#›</a:t>
            </a:fld>
            <a:endParaRPr lang="cs-CZ"/>
          </a:p>
        </p:txBody>
      </p:sp>
    </p:spTree>
    <p:extLst>
      <p:ext uri="{BB962C8B-B14F-4D97-AF65-F5344CB8AC3E}">
        <p14:creationId xmlns:p14="http://schemas.microsoft.com/office/powerpoint/2010/main" val="4277557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B5ACDD7-4327-4187-8BDD-579FDE2E57A3}" type="datetimeFigureOut">
              <a:rPr lang="cs-CZ" smtClean="0"/>
              <a:t>28.11.2019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7644B009-6086-4DC3-8F8D-AC62A5052BED}" type="slidenum">
              <a:rPr lang="cs-CZ" smtClean="0"/>
              <a:t>‹#›</a:t>
            </a:fld>
            <a:endParaRPr lang="cs-CZ"/>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9792247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B5ACDD7-4327-4187-8BDD-579FDE2E57A3}" type="datetimeFigureOut">
              <a:rPr lang="cs-CZ" smtClean="0"/>
              <a:t>28.11.2019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7644B009-6086-4DC3-8F8D-AC62A5052BED}" type="slidenum">
              <a:rPr lang="cs-CZ" smtClean="0"/>
              <a:t>‹#›</a:t>
            </a:fld>
            <a:endParaRPr lang="cs-CZ"/>
          </a:p>
        </p:txBody>
      </p:sp>
    </p:spTree>
    <p:extLst>
      <p:ext uri="{BB962C8B-B14F-4D97-AF65-F5344CB8AC3E}">
        <p14:creationId xmlns:p14="http://schemas.microsoft.com/office/powerpoint/2010/main" val="3881366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CB5ACDD7-4327-4187-8BDD-579FDE2E57A3}" type="datetimeFigureOut">
              <a:rPr lang="cs-CZ" smtClean="0"/>
              <a:t>28.11.2019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644B009-6086-4DC3-8F8D-AC62A5052BED}" type="slidenum">
              <a:rPr lang="cs-CZ" smtClean="0"/>
              <a:t>‹#›</a:t>
            </a:fld>
            <a:endParaRPr lang="cs-CZ"/>
          </a:p>
        </p:txBody>
      </p:sp>
    </p:spTree>
    <p:extLst>
      <p:ext uri="{BB962C8B-B14F-4D97-AF65-F5344CB8AC3E}">
        <p14:creationId xmlns:p14="http://schemas.microsoft.com/office/powerpoint/2010/main" val="18658445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CB5ACDD7-4327-4187-8BDD-579FDE2E57A3}" type="datetimeFigureOut">
              <a:rPr lang="cs-CZ" smtClean="0"/>
              <a:t>28.11.2019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644B009-6086-4DC3-8F8D-AC62A5052BED}" type="slidenum">
              <a:rPr lang="cs-CZ" smtClean="0"/>
              <a:t>‹#›</a:t>
            </a:fld>
            <a:endParaRPr lang="cs-CZ"/>
          </a:p>
        </p:txBody>
      </p:sp>
    </p:spTree>
    <p:extLst>
      <p:ext uri="{BB962C8B-B14F-4D97-AF65-F5344CB8AC3E}">
        <p14:creationId xmlns:p14="http://schemas.microsoft.com/office/powerpoint/2010/main" val="876329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B5ACDD7-4327-4187-8BDD-579FDE2E57A3}" type="datetimeFigureOut">
              <a:rPr lang="cs-CZ" smtClean="0"/>
              <a:t>28.11.2019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644B009-6086-4DC3-8F8D-AC62A5052BED}" type="slidenum">
              <a:rPr lang="cs-CZ" smtClean="0"/>
              <a:t>‹#›</a:t>
            </a:fld>
            <a:endParaRPr lang="cs-CZ"/>
          </a:p>
        </p:txBody>
      </p:sp>
    </p:spTree>
    <p:extLst>
      <p:ext uri="{BB962C8B-B14F-4D97-AF65-F5344CB8AC3E}">
        <p14:creationId xmlns:p14="http://schemas.microsoft.com/office/powerpoint/2010/main" val="3281039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B5ACDD7-4327-4187-8BDD-579FDE2E57A3}" type="datetimeFigureOut">
              <a:rPr lang="cs-CZ" smtClean="0"/>
              <a:t>28.11.2019</a:t>
            </a:fld>
            <a:endParaRPr lang="cs-CZ"/>
          </a:p>
        </p:txBody>
      </p:sp>
      <p:sp>
        <p:nvSpPr>
          <p:cNvPr id="5" name="Footer Placeholder 4"/>
          <p:cNvSpPr>
            <a:spLocks noGrp="1"/>
          </p:cNvSpPr>
          <p:nvPr>
            <p:ph type="ftr" sz="quarter" idx="11"/>
          </p:nvPr>
        </p:nvSpPr>
        <p:spPr>
          <a:xfrm>
            <a:off x="680321" y="5936188"/>
            <a:ext cx="6126805" cy="365125"/>
          </a:xfrm>
        </p:spPr>
        <p:txBody>
          <a:bodyPr/>
          <a:lstStyle/>
          <a:p>
            <a:endParaRPr lang="cs-CZ"/>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7644B009-6086-4DC3-8F8D-AC62A5052BED}" type="slidenum">
              <a:rPr lang="cs-CZ" smtClean="0"/>
              <a:t>‹#›</a:t>
            </a:fld>
            <a:endParaRPr lang="cs-CZ"/>
          </a:p>
        </p:txBody>
      </p:sp>
    </p:spTree>
    <p:extLst>
      <p:ext uri="{BB962C8B-B14F-4D97-AF65-F5344CB8AC3E}">
        <p14:creationId xmlns:p14="http://schemas.microsoft.com/office/powerpoint/2010/main" val="3444424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B5ACDD7-4327-4187-8BDD-579FDE2E57A3}" type="datetimeFigureOut">
              <a:rPr lang="cs-CZ" smtClean="0"/>
              <a:t>28.11.2019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644B009-6086-4DC3-8F8D-AC62A5052BED}" type="slidenum">
              <a:rPr lang="cs-CZ" smtClean="0"/>
              <a:t>‹#›</a:t>
            </a:fld>
            <a:endParaRPr lang="cs-CZ"/>
          </a:p>
        </p:txBody>
      </p:sp>
    </p:spTree>
    <p:extLst>
      <p:ext uri="{BB962C8B-B14F-4D97-AF65-F5344CB8AC3E}">
        <p14:creationId xmlns:p14="http://schemas.microsoft.com/office/powerpoint/2010/main" val="1061641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B5ACDD7-4327-4187-8BDD-579FDE2E57A3}" type="datetimeFigureOut">
              <a:rPr lang="cs-CZ" smtClean="0"/>
              <a:t>28.11.2019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10729455" y="2869895"/>
            <a:ext cx="1154151" cy="1090789"/>
          </a:xfrm>
        </p:spPr>
        <p:txBody>
          <a:bodyPr/>
          <a:lstStyle/>
          <a:p>
            <a:fld id="{7644B009-6086-4DC3-8F8D-AC62A5052BED}" type="slidenum">
              <a:rPr lang="cs-CZ" smtClean="0"/>
              <a:t>‹#›</a:t>
            </a:fld>
            <a:endParaRPr lang="cs-CZ"/>
          </a:p>
        </p:txBody>
      </p:sp>
    </p:spTree>
    <p:extLst>
      <p:ext uri="{BB962C8B-B14F-4D97-AF65-F5344CB8AC3E}">
        <p14:creationId xmlns:p14="http://schemas.microsoft.com/office/powerpoint/2010/main" val="3146248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CB5ACDD7-4327-4187-8BDD-579FDE2E57A3}" type="datetimeFigureOut">
              <a:rPr lang="cs-CZ" smtClean="0"/>
              <a:t>28.11.2019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644B009-6086-4DC3-8F8D-AC62A5052BED}" type="slidenum">
              <a:rPr lang="cs-CZ" smtClean="0"/>
              <a:t>‹#›</a:t>
            </a:fld>
            <a:endParaRPr lang="cs-CZ"/>
          </a:p>
        </p:txBody>
      </p:sp>
    </p:spTree>
    <p:extLst>
      <p:ext uri="{BB962C8B-B14F-4D97-AF65-F5344CB8AC3E}">
        <p14:creationId xmlns:p14="http://schemas.microsoft.com/office/powerpoint/2010/main" val="3423840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80322" y="3030008"/>
            <a:ext cx="4698355" cy="290617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594123" y="3030008"/>
            <a:ext cx="4700059" cy="290617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CB5ACDD7-4327-4187-8BDD-579FDE2E57A3}" type="datetimeFigureOut">
              <a:rPr lang="cs-CZ" smtClean="0"/>
              <a:t>28.11.2019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644B009-6086-4DC3-8F8D-AC62A5052BED}" type="slidenum">
              <a:rPr lang="cs-CZ" smtClean="0"/>
              <a:t>‹#›</a:t>
            </a:fld>
            <a:endParaRPr lang="cs-CZ"/>
          </a:p>
        </p:txBody>
      </p:sp>
    </p:spTree>
    <p:extLst>
      <p:ext uri="{BB962C8B-B14F-4D97-AF65-F5344CB8AC3E}">
        <p14:creationId xmlns:p14="http://schemas.microsoft.com/office/powerpoint/2010/main" val="1231310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CB5ACDD7-4327-4187-8BDD-579FDE2E57A3}" type="datetimeFigureOut">
              <a:rPr lang="cs-CZ" smtClean="0"/>
              <a:t>28.11.2019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644B009-6086-4DC3-8F8D-AC62A5052BED}" type="slidenum">
              <a:rPr lang="cs-CZ" smtClean="0"/>
              <a:t>‹#›</a:t>
            </a:fld>
            <a:endParaRPr lang="cs-CZ"/>
          </a:p>
        </p:txBody>
      </p:sp>
    </p:spTree>
    <p:extLst>
      <p:ext uri="{BB962C8B-B14F-4D97-AF65-F5344CB8AC3E}">
        <p14:creationId xmlns:p14="http://schemas.microsoft.com/office/powerpoint/2010/main" val="2529397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B5ACDD7-4327-4187-8BDD-579FDE2E57A3}" type="datetimeFigureOut">
              <a:rPr lang="cs-CZ" smtClean="0"/>
              <a:t>28.11.2019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644B009-6086-4DC3-8F8D-AC62A5052BED}" type="slidenum">
              <a:rPr lang="cs-CZ" smtClean="0"/>
              <a:t>‹#›</a:t>
            </a:fld>
            <a:endParaRPr lang="cs-CZ"/>
          </a:p>
        </p:txBody>
      </p:sp>
    </p:spTree>
    <p:extLst>
      <p:ext uri="{BB962C8B-B14F-4D97-AF65-F5344CB8AC3E}">
        <p14:creationId xmlns:p14="http://schemas.microsoft.com/office/powerpoint/2010/main" val="2534860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B5ACDD7-4327-4187-8BDD-579FDE2E57A3}" type="datetimeFigureOut">
              <a:rPr lang="cs-CZ" smtClean="0"/>
              <a:t>28.11.2019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644B009-6086-4DC3-8F8D-AC62A5052BED}" type="slidenum">
              <a:rPr lang="cs-CZ" smtClean="0"/>
              <a:t>‹#›</a:t>
            </a:fld>
            <a:endParaRPr lang="cs-CZ"/>
          </a:p>
        </p:txBody>
      </p:sp>
    </p:spTree>
    <p:extLst>
      <p:ext uri="{BB962C8B-B14F-4D97-AF65-F5344CB8AC3E}">
        <p14:creationId xmlns:p14="http://schemas.microsoft.com/office/powerpoint/2010/main" val="3927984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B5ACDD7-4327-4187-8BDD-579FDE2E57A3}" type="datetimeFigureOut">
              <a:rPr lang="cs-CZ" smtClean="0"/>
              <a:t>28.11.2019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644B009-6086-4DC3-8F8D-AC62A5052BED}" type="slidenum">
              <a:rPr lang="cs-CZ" smtClean="0"/>
              <a:t>‹#›</a:t>
            </a:fld>
            <a:endParaRPr lang="cs-CZ"/>
          </a:p>
        </p:txBody>
      </p:sp>
    </p:spTree>
    <p:extLst>
      <p:ext uri="{BB962C8B-B14F-4D97-AF65-F5344CB8AC3E}">
        <p14:creationId xmlns:p14="http://schemas.microsoft.com/office/powerpoint/2010/main" val="94866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B5ACDD7-4327-4187-8BDD-579FDE2E57A3}" type="datetimeFigureOut">
              <a:rPr lang="cs-CZ" smtClean="0"/>
              <a:t>28.11.2019</a:t>
            </a:fld>
            <a:endParaRPr lang="cs-CZ"/>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7644B009-6086-4DC3-8F8D-AC62A5052BED}" type="slidenum">
              <a:rPr lang="cs-CZ" smtClean="0"/>
              <a:t>‹#›</a:t>
            </a:fld>
            <a:endParaRPr lang="cs-CZ"/>
          </a:p>
        </p:txBody>
      </p:sp>
    </p:spTree>
    <p:extLst>
      <p:ext uri="{BB962C8B-B14F-4D97-AF65-F5344CB8AC3E}">
        <p14:creationId xmlns:p14="http://schemas.microsoft.com/office/powerpoint/2010/main" val="128734297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9.sv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www.youtube.com/watch?v=MFsBClHsVas" TargetMode="External"/><Relationship Id="rId3" Type="http://schemas.openxmlformats.org/officeDocument/2006/relationships/hyperlink" Target="https://www.youtube.com/watch?v=xAwaK0fdFOQ" TargetMode="External"/><Relationship Id="rId7" Type="http://schemas.openxmlformats.org/officeDocument/2006/relationships/hyperlink" Target="https://www.youtube.com/watch?v=pg350OL52YA" TargetMode="External"/><Relationship Id="rId2" Type="http://schemas.openxmlformats.org/officeDocument/2006/relationships/hyperlink" Target="https://www.youtube.com/watch?v=fb4XPUolXek" TargetMode="External"/><Relationship Id="rId1" Type="http://schemas.openxmlformats.org/officeDocument/2006/relationships/slideLayout" Target="../slideLayouts/slideLayout2.xml"/><Relationship Id="rId6" Type="http://schemas.openxmlformats.org/officeDocument/2006/relationships/hyperlink" Target="https://www.youtube.com/watch?v=8oOjYXyhMU8" TargetMode="External"/><Relationship Id="rId5" Type="http://schemas.openxmlformats.org/officeDocument/2006/relationships/hyperlink" Target="https://www.youtube.com/watch?v=N7WqmFu1Jgg" TargetMode="External"/><Relationship Id="rId4" Type="http://schemas.openxmlformats.org/officeDocument/2006/relationships/hyperlink" Target="https://www.youtube.com/watch?v=wtiHFhxh7zM" TargetMode="External"/><Relationship Id="rId9" Type="http://schemas.openxmlformats.org/officeDocument/2006/relationships/hyperlink" Target="https://www.youtube.com/watch?v=vx2u5uUu3D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mWCR6cro-K0&amp;list=RDmWCR6cro-K0&amp;start_radio=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rehabilitace.info/zajimavosti/muzikoterapie-kdyz-zvuk-lec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9.sv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9.sv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B487840E-9BD4-4436-8D89-D46F69362536}"/>
              </a:ext>
            </a:extLst>
          </p:cNvPr>
          <p:cNvSpPr>
            <a:spLocks noGrp="1"/>
          </p:cNvSpPr>
          <p:nvPr>
            <p:ph type="ctrTitle"/>
          </p:nvPr>
        </p:nvSpPr>
        <p:spPr/>
        <p:txBody>
          <a:bodyPr/>
          <a:lstStyle/>
          <a:p>
            <a:r>
              <a:rPr lang="cs-CZ" dirty="0"/>
              <a:t>MUZIKOTERAPIE</a:t>
            </a:r>
          </a:p>
        </p:txBody>
      </p:sp>
      <p:sp>
        <p:nvSpPr>
          <p:cNvPr id="3" name="Podnadpis 2">
            <a:extLst>
              <a:ext uri="{FF2B5EF4-FFF2-40B4-BE49-F238E27FC236}">
                <a16:creationId xmlns="" xmlns:a16="http://schemas.microsoft.com/office/drawing/2014/main" id="{A9E15F6A-1D31-4417-9E29-A9BF2799E285}"/>
              </a:ext>
            </a:extLst>
          </p:cNvPr>
          <p:cNvSpPr>
            <a:spLocks noGrp="1"/>
          </p:cNvSpPr>
          <p:nvPr>
            <p:ph type="subTitle" idx="1"/>
          </p:nvPr>
        </p:nvSpPr>
        <p:spPr/>
        <p:txBody>
          <a:bodyPr/>
          <a:lstStyle/>
          <a:p>
            <a:r>
              <a:rPr lang="cs-CZ" dirty="0"/>
              <a:t>Bc. Petra Ambrosková</a:t>
            </a:r>
          </a:p>
          <a:p>
            <a:r>
              <a:rPr lang="cs-CZ" dirty="0"/>
              <a:t>Bc. Michaela Poláková </a:t>
            </a:r>
          </a:p>
        </p:txBody>
      </p:sp>
    </p:spTree>
    <p:extLst>
      <p:ext uri="{BB962C8B-B14F-4D97-AF65-F5344CB8AC3E}">
        <p14:creationId xmlns:p14="http://schemas.microsoft.com/office/powerpoint/2010/main" val="16363730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3FECAD23-900F-4F1B-A441-6A68749F88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57943801-CAEC-4F98-9332-2A4D9128463E}"/>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 xmlns:a16="http://schemas.microsoft.com/office/drawing/2014/main" id="{8A233090-6C39-4F59-8A0F-86F011A7EEE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555992" y="0"/>
            <a:ext cx="4636008"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484DCAA0-4BF1-4FB9-97BA-D6BA630419A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grayWhite">
          <a:xfrm>
            <a:off x="2" y="609600"/>
            <a:ext cx="787603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 xmlns:a16="http://schemas.microsoft.com/office/drawing/2014/main" id="{C26A2DE2-6700-488A-A630-FF3F70EE0174}"/>
              </a:ext>
            </a:extLst>
          </p:cNvPr>
          <p:cNvSpPr>
            <a:spLocks noGrp="1"/>
          </p:cNvSpPr>
          <p:nvPr>
            <p:ph type="title"/>
          </p:nvPr>
        </p:nvSpPr>
        <p:spPr>
          <a:xfrm>
            <a:off x="680321" y="753228"/>
            <a:ext cx="7087552" cy="1080938"/>
          </a:xfrm>
        </p:spPr>
        <p:txBody>
          <a:bodyPr>
            <a:normAutofit/>
          </a:bodyPr>
          <a:lstStyle/>
          <a:p>
            <a:r>
              <a:rPr lang="cs-CZ" dirty="0"/>
              <a:t>Hudba v těhotenství</a:t>
            </a:r>
          </a:p>
        </p:txBody>
      </p:sp>
      <p:pic>
        <p:nvPicPr>
          <p:cNvPr id="18" name="Picture 17">
            <a:extLst>
              <a:ext uri="{FF2B5EF4-FFF2-40B4-BE49-F238E27FC236}">
                <a16:creationId xmlns="" xmlns:a16="http://schemas.microsoft.com/office/drawing/2014/main" id="{9BC2FEA5-B399-458A-8393-E06CE40DB89C}"/>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0"/>
            <a:ext cx="7967048" cy="321164"/>
          </a:xfrm>
          <a:prstGeom prst="rect">
            <a:avLst/>
          </a:prstGeom>
        </p:spPr>
      </p:pic>
      <p:sp>
        <p:nvSpPr>
          <p:cNvPr id="3" name="Zástupný obsah 2">
            <a:extLst>
              <a:ext uri="{FF2B5EF4-FFF2-40B4-BE49-F238E27FC236}">
                <a16:creationId xmlns="" xmlns:a16="http://schemas.microsoft.com/office/drawing/2014/main" id="{8CCB7792-7EA1-4A56-8204-77530A82B443}"/>
              </a:ext>
            </a:extLst>
          </p:cNvPr>
          <p:cNvSpPr>
            <a:spLocks noGrp="1"/>
          </p:cNvSpPr>
          <p:nvPr>
            <p:ph idx="1"/>
          </p:nvPr>
        </p:nvSpPr>
        <p:spPr>
          <a:xfrm>
            <a:off x="680321" y="2336873"/>
            <a:ext cx="6423211" cy="3599316"/>
          </a:xfrm>
        </p:spPr>
        <p:txBody>
          <a:bodyPr>
            <a:normAutofit/>
          </a:bodyPr>
          <a:lstStyle/>
          <a:p>
            <a:pPr>
              <a:lnSpc>
                <a:spcPct val="100000"/>
              </a:lnSpc>
            </a:pPr>
            <a:r>
              <a:rPr lang="cs-CZ" dirty="0"/>
              <a:t>Po narození u dítěte klidná hudba s rytmem podobným tepu matčina srdce či připomínající zvuk plodové vody, např. šum moře či zurčení potůčku, vyvolává relaxační stav a pocit bezpečí.</a:t>
            </a:r>
          </a:p>
        </p:txBody>
      </p:sp>
      <p:pic>
        <p:nvPicPr>
          <p:cNvPr id="7" name="Graphic 6">
            <a:extLst>
              <a:ext uri="{FF2B5EF4-FFF2-40B4-BE49-F238E27FC236}">
                <a16:creationId xmlns="" xmlns:a16="http://schemas.microsoft.com/office/drawing/2014/main" id="{B80FFFD2-5E6A-49A0-9687-7CDA811A553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8187091" y="1749761"/>
            <a:ext cx="3358478" cy="3358478"/>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37320549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4436" y="778280"/>
            <a:ext cx="9613861" cy="1080938"/>
          </a:xfrm>
        </p:spPr>
        <p:txBody>
          <a:bodyPr/>
          <a:lstStyle/>
          <a:p>
            <a:r>
              <a:rPr lang="cs-CZ" dirty="0"/>
              <a:t>Muzikoterapie v praxi: Hudební aktivity </a:t>
            </a:r>
            <a:r>
              <a:rPr lang="cs-CZ" dirty="0" smtClean="0"/>
              <a:t>ve speciální </a:t>
            </a:r>
            <a:r>
              <a:rPr lang="cs-CZ" dirty="0"/>
              <a:t>pedagogice</a:t>
            </a:r>
          </a:p>
        </p:txBody>
      </p:sp>
      <p:sp>
        <p:nvSpPr>
          <p:cNvPr id="4" name="AutoShape 2" descr="Image result for zpěv dětí"/>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1028" name="Picture 4" descr="Image result for zpěv dětí"/>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0051" y="2609132"/>
            <a:ext cx="5568819" cy="342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2402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Přivítání s maňásky </a:t>
            </a:r>
            <a:r>
              <a:rPr lang="cs-CZ" dirty="0" smtClean="0"/>
              <a:t>a písničkou</a:t>
            </a:r>
            <a:endParaRPr lang="cs-CZ" dirty="0"/>
          </a:p>
        </p:txBody>
      </p:sp>
      <p:sp>
        <p:nvSpPr>
          <p:cNvPr id="3" name="Zástupný symbol pro obsah 2"/>
          <p:cNvSpPr>
            <a:spLocks noGrp="1"/>
          </p:cNvSpPr>
          <p:nvPr>
            <p:ph idx="1"/>
          </p:nvPr>
        </p:nvSpPr>
        <p:spPr/>
        <p:txBody>
          <a:bodyPr/>
          <a:lstStyle/>
          <a:p>
            <a:r>
              <a:rPr lang="cs-CZ" dirty="0" smtClean="0"/>
              <a:t>Navození </a:t>
            </a:r>
            <a:r>
              <a:rPr lang="cs-CZ" dirty="0"/>
              <a:t>pozitivní, přátelské </a:t>
            </a:r>
            <a:r>
              <a:rPr lang="cs-CZ" dirty="0" smtClean="0"/>
              <a:t>atmosféry</a:t>
            </a:r>
          </a:p>
          <a:p>
            <a:r>
              <a:rPr lang="cs-CZ" dirty="0" smtClean="0"/>
              <a:t>Navázání </a:t>
            </a:r>
            <a:r>
              <a:rPr lang="cs-CZ" dirty="0"/>
              <a:t>kontaktu a rozhovoru s </a:t>
            </a:r>
            <a:r>
              <a:rPr lang="cs-CZ" dirty="0" smtClean="0"/>
              <a:t>dětmi</a:t>
            </a:r>
          </a:p>
          <a:p>
            <a:r>
              <a:rPr lang="cs-CZ" dirty="0" smtClean="0"/>
              <a:t>Rozmluvení </a:t>
            </a:r>
            <a:r>
              <a:rPr lang="cs-CZ" dirty="0"/>
              <a:t>úzkostnějších </a:t>
            </a:r>
            <a:r>
              <a:rPr lang="cs-CZ" dirty="0" smtClean="0"/>
              <a:t>dětí</a:t>
            </a:r>
          </a:p>
          <a:p>
            <a:r>
              <a:rPr lang="cs-CZ" dirty="0" smtClean="0"/>
              <a:t>Zbavení strachu</a:t>
            </a:r>
          </a:p>
          <a:p>
            <a:r>
              <a:rPr lang="cs-CZ" dirty="0" smtClean="0"/>
              <a:t>Posilování </a:t>
            </a:r>
            <a:r>
              <a:rPr lang="cs-CZ" dirty="0"/>
              <a:t>sociálních vazeb a společenských zvyklostí (pozdrav, potřesení rukou, polibek na přivítanou)</a:t>
            </a:r>
          </a:p>
        </p:txBody>
      </p:sp>
    </p:spTree>
    <p:extLst>
      <p:ext uri="{BB962C8B-B14F-4D97-AF65-F5344CB8AC3E}">
        <p14:creationId xmlns:p14="http://schemas.microsoft.com/office/powerpoint/2010/main" val="1704262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Vítací písnička s improvizací na rytmické nástroje </a:t>
            </a:r>
          </a:p>
        </p:txBody>
      </p:sp>
      <p:sp>
        <p:nvSpPr>
          <p:cNvPr id="3" name="Zástupný symbol pro obsah 2"/>
          <p:cNvSpPr>
            <a:spLocks noGrp="1"/>
          </p:cNvSpPr>
          <p:nvPr>
            <p:ph idx="1"/>
          </p:nvPr>
        </p:nvSpPr>
        <p:spPr/>
        <p:txBody>
          <a:bodyPr/>
          <a:lstStyle/>
          <a:p>
            <a:r>
              <a:rPr lang="cs-CZ" dirty="0" smtClean="0"/>
              <a:t>Rozvoj </a:t>
            </a:r>
            <a:r>
              <a:rPr lang="cs-CZ" dirty="0"/>
              <a:t>rytmického </a:t>
            </a:r>
            <a:r>
              <a:rPr lang="cs-CZ" dirty="0" smtClean="0"/>
              <a:t>cítění</a:t>
            </a:r>
          </a:p>
          <a:p>
            <a:r>
              <a:rPr lang="cs-CZ" dirty="0" smtClean="0"/>
              <a:t>Rozvoj </a:t>
            </a:r>
            <a:r>
              <a:rPr lang="cs-CZ" dirty="0"/>
              <a:t>jemné motoriky při ovládání </a:t>
            </a:r>
            <a:r>
              <a:rPr lang="cs-CZ" dirty="0" smtClean="0"/>
              <a:t>nástrojů</a:t>
            </a:r>
          </a:p>
          <a:p>
            <a:r>
              <a:rPr lang="cs-CZ" dirty="0" smtClean="0"/>
              <a:t>Rozvoj </a:t>
            </a:r>
            <a:r>
              <a:rPr lang="cs-CZ" dirty="0"/>
              <a:t>smyslu pro dynamiku a </a:t>
            </a:r>
            <a:r>
              <a:rPr lang="cs-CZ" dirty="0" smtClean="0"/>
              <a:t>tempo</a:t>
            </a:r>
          </a:p>
          <a:p>
            <a:r>
              <a:rPr lang="cs-CZ" dirty="0" smtClean="0"/>
              <a:t>Navázání </a:t>
            </a:r>
            <a:r>
              <a:rPr lang="cs-CZ" dirty="0"/>
              <a:t>kontaktu formou „hudebního rozhovoru“ rytmického nástroje s </a:t>
            </a:r>
            <a:r>
              <a:rPr lang="cs-CZ" dirty="0" smtClean="0"/>
              <a:t>kytarou</a:t>
            </a:r>
          </a:p>
          <a:p>
            <a:r>
              <a:rPr lang="cs-CZ" dirty="0" smtClean="0"/>
              <a:t>Zvýšení </a:t>
            </a:r>
            <a:r>
              <a:rPr lang="cs-CZ" dirty="0"/>
              <a:t>sebevědomí </a:t>
            </a:r>
            <a:r>
              <a:rPr lang="cs-CZ" dirty="0" smtClean="0"/>
              <a:t>žáků</a:t>
            </a:r>
          </a:p>
          <a:p>
            <a:r>
              <a:rPr lang="cs-CZ" dirty="0" smtClean="0"/>
              <a:t>Rozvoj </a:t>
            </a:r>
            <a:r>
              <a:rPr lang="cs-CZ" dirty="0"/>
              <a:t>samostatného rozhodování </a:t>
            </a:r>
            <a:r>
              <a:rPr lang="cs-CZ" dirty="0" smtClean="0"/>
              <a:t>(žák rozhoduje</a:t>
            </a:r>
            <a:r>
              <a:rPr lang="cs-CZ" dirty="0"/>
              <a:t>, jaký bude rytmus, tempo i dynamika)</a:t>
            </a:r>
          </a:p>
        </p:txBody>
      </p:sp>
    </p:spTree>
    <p:extLst>
      <p:ext uri="{BB962C8B-B14F-4D97-AF65-F5344CB8AC3E}">
        <p14:creationId xmlns:p14="http://schemas.microsoft.com/office/powerpoint/2010/main" val="7173885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Relaxace</a:t>
            </a:r>
          </a:p>
        </p:txBody>
      </p:sp>
      <p:sp>
        <p:nvSpPr>
          <p:cNvPr id="3" name="Zástupný symbol pro obsah 2"/>
          <p:cNvSpPr>
            <a:spLocks noGrp="1"/>
          </p:cNvSpPr>
          <p:nvPr>
            <p:ph idx="1"/>
          </p:nvPr>
        </p:nvSpPr>
        <p:spPr/>
        <p:txBody>
          <a:bodyPr/>
          <a:lstStyle/>
          <a:p>
            <a:r>
              <a:rPr lang="cs-CZ" dirty="0" smtClean="0"/>
              <a:t>Odpočinek </a:t>
            </a:r>
            <a:r>
              <a:rPr lang="cs-CZ" dirty="0"/>
              <a:t>po </a:t>
            </a:r>
            <a:r>
              <a:rPr lang="cs-CZ" dirty="0" smtClean="0"/>
              <a:t>programu</a:t>
            </a:r>
          </a:p>
          <a:p>
            <a:r>
              <a:rPr lang="cs-CZ" dirty="0" smtClean="0"/>
              <a:t>Naučit </a:t>
            </a:r>
            <a:r>
              <a:rPr lang="cs-CZ" dirty="0"/>
              <a:t>klienty </a:t>
            </a:r>
            <a:r>
              <a:rPr lang="cs-CZ" dirty="0" smtClean="0"/>
              <a:t>zklidnění</a:t>
            </a:r>
          </a:p>
          <a:p>
            <a:r>
              <a:rPr lang="cs-CZ" dirty="0" smtClean="0"/>
              <a:t>Naučit </a:t>
            </a:r>
            <a:r>
              <a:rPr lang="cs-CZ" dirty="0"/>
              <a:t>klienty vnímat uklidňující účinky hudby</a:t>
            </a:r>
          </a:p>
        </p:txBody>
      </p:sp>
    </p:spTree>
    <p:extLst>
      <p:ext uri="{BB962C8B-B14F-4D97-AF65-F5344CB8AC3E}">
        <p14:creationId xmlns:p14="http://schemas.microsoft.com/office/powerpoint/2010/main" val="1150454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Odměna </a:t>
            </a:r>
          </a:p>
        </p:txBody>
      </p:sp>
      <p:sp>
        <p:nvSpPr>
          <p:cNvPr id="3" name="Zástupný symbol pro obsah 2"/>
          <p:cNvSpPr>
            <a:spLocks noGrp="1"/>
          </p:cNvSpPr>
          <p:nvPr>
            <p:ph idx="1"/>
          </p:nvPr>
        </p:nvSpPr>
        <p:spPr/>
        <p:txBody>
          <a:bodyPr/>
          <a:lstStyle/>
          <a:p>
            <a:r>
              <a:rPr lang="cs-CZ" dirty="0" smtClean="0"/>
              <a:t>Motivace</a:t>
            </a:r>
          </a:p>
          <a:p>
            <a:r>
              <a:rPr lang="cs-CZ" dirty="0" smtClean="0"/>
              <a:t>Rozvoj </a:t>
            </a:r>
            <a:r>
              <a:rPr lang="cs-CZ" dirty="0"/>
              <a:t>samostatného </a:t>
            </a:r>
            <a:r>
              <a:rPr lang="cs-CZ" dirty="0" smtClean="0"/>
              <a:t>rozhodování</a:t>
            </a:r>
          </a:p>
          <a:p>
            <a:r>
              <a:rPr lang="cs-CZ" dirty="0" smtClean="0"/>
              <a:t>Pamětní </a:t>
            </a:r>
            <a:r>
              <a:rPr lang="cs-CZ" dirty="0"/>
              <a:t>upevnění obsahu lekce díky </a:t>
            </a:r>
            <a:r>
              <a:rPr lang="cs-CZ" dirty="0" smtClean="0"/>
              <a:t>písničce, </a:t>
            </a:r>
            <a:r>
              <a:rPr lang="cs-CZ" dirty="0" err="1" smtClean="0"/>
              <a:t>pisničce</a:t>
            </a:r>
            <a:r>
              <a:rPr lang="cs-CZ" dirty="0" smtClean="0"/>
              <a:t> s tematickým videem</a:t>
            </a:r>
            <a:endParaRPr lang="cs-CZ" dirty="0"/>
          </a:p>
        </p:txBody>
      </p:sp>
    </p:spTree>
    <p:extLst>
      <p:ext uri="{BB962C8B-B14F-4D97-AF65-F5344CB8AC3E}">
        <p14:creationId xmlns:p14="http://schemas.microsoft.com/office/powerpoint/2010/main" val="2032293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Závěrečná písnička na rozloučenou </a:t>
            </a:r>
          </a:p>
        </p:txBody>
      </p:sp>
      <p:sp>
        <p:nvSpPr>
          <p:cNvPr id="3" name="Zástupný symbol pro obsah 2"/>
          <p:cNvSpPr>
            <a:spLocks noGrp="1"/>
          </p:cNvSpPr>
          <p:nvPr>
            <p:ph idx="1"/>
          </p:nvPr>
        </p:nvSpPr>
        <p:spPr/>
        <p:txBody>
          <a:bodyPr/>
          <a:lstStyle/>
          <a:p>
            <a:r>
              <a:rPr lang="cs-CZ" dirty="0" smtClean="0"/>
              <a:t>Upevnění </a:t>
            </a:r>
            <a:r>
              <a:rPr lang="cs-CZ" dirty="0"/>
              <a:t>vědomí struktury lekce, jasné </a:t>
            </a:r>
            <a:r>
              <a:rPr lang="cs-CZ" dirty="0" smtClean="0"/>
              <a:t>ukončení</a:t>
            </a:r>
          </a:p>
          <a:p>
            <a:r>
              <a:rPr lang="cs-CZ" dirty="0" smtClean="0"/>
              <a:t>Posilování </a:t>
            </a:r>
            <a:r>
              <a:rPr lang="cs-CZ" dirty="0"/>
              <a:t>sociálních vazeb a společenských zvyklostí (rozloučení) </a:t>
            </a:r>
          </a:p>
        </p:txBody>
      </p:sp>
    </p:spTree>
    <p:extLst>
      <p:ext uri="{BB962C8B-B14F-4D97-AF65-F5344CB8AC3E}">
        <p14:creationId xmlns:p14="http://schemas.microsoft.com/office/powerpoint/2010/main" val="24653667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Muzikoterapie – příklady hudby</a:t>
            </a:r>
            <a:endParaRPr lang="cs-CZ" dirty="0"/>
          </a:p>
        </p:txBody>
      </p:sp>
      <p:sp>
        <p:nvSpPr>
          <p:cNvPr id="3" name="Zástupný symbol pro obsah 2"/>
          <p:cNvSpPr>
            <a:spLocks noGrp="1"/>
          </p:cNvSpPr>
          <p:nvPr>
            <p:ph idx="1"/>
          </p:nvPr>
        </p:nvSpPr>
        <p:spPr>
          <a:xfrm>
            <a:off x="680321" y="2336872"/>
            <a:ext cx="9613861" cy="4189187"/>
          </a:xfrm>
        </p:spPr>
        <p:txBody>
          <a:bodyPr>
            <a:normAutofit fontScale="62500" lnSpcReduction="20000"/>
          </a:bodyPr>
          <a:lstStyle/>
          <a:p>
            <a:r>
              <a:rPr lang="cs-CZ" dirty="0" smtClean="0"/>
              <a:t>muzikoterapie uklidňující (relaxační) hudba</a:t>
            </a:r>
          </a:p>
          <a:p>
            <a:pPr marL="0" indent="0">
              <a:buNone/>
            </a:pPr>
            <a:r>
              <a:rPr lang="cs-CZ" dirty="0">
                <a:hlinkClick r:id="rId2"/>
              </a:rPr>
              <a:t>https://www.youtube.com/watch?v=fb4XPUolXek</a:t>
            </a:r>
            <a:endParaRPr lang="cs-CZ" dirty="0" smtClean="0"/>
          </a:p>
          <a:p>
            <a:pPr marL="0" indent="0">
              <a:buNone/>
            </a:pPr>
            <a:r>
              <a:rPr lang="cs-CZ" dirty="0" smtClean="0">
                <a:hlinkClick r:id="rId3"/>
              </a:rPr>
              <a:t>https</a:t>
            </a:r>
            <a:r>
              <a:rPr lang="cs-CZ" dirty="0">
                <a:hlinkClick r:id="rId3"/>
              </a:rPr>
              <a:t>://</a:t>
            </a:r>
            <a:r>
              <a:rPr lang="cs-CZ" dirty="0" smtClean="0">
                <a:hlinkClick r:id="rId3"/>
              </a:rPr>
              <a:t>www.youtube.com/watch?v=xAwaK0fdFOQ</a:t>
            </a:r>
            <a:endParaRPr lang="cs-CZ" dirty="0" smtClean="0"/>
          </a:p>
          <a:p>
            <a:pPr marL="0" indent="0">
              <a:buNone/>
            </a:pPr>
            <a:r>
              <a:rPr lang="cs-CZ" dirty="0" smtClean="0">
                <a:hlinkClick r:id="rId4"/>
              </a:rPr>
              <a:t>https</a:t>
            </a:r>
            <a:r>
              <a:rPr lang="cs-CZ" dirty="0">
                <a:hlinkClick r:id="rId4"/>
              </a:rPr>
              <a:t>://</a:t>
            </a:r>
            <a:r>
              <a:rPr lang="cs-CZ" dirty="0" smtClean="0">
                <a:hlinkClick r:id="rId4"/>
              </a:rPr>
              <a:t>www.youtube.com/watch?v=wtiHFhxh7zM</a:t>
            </a:r>
            <a:endParaRPr lang="cs-CZ" dirty="0" smtClean="0"/>
          </a:p>
          <a:p>
            <a:r>
              <a:rPr lang="cs-CZ" dirty="0" smtClean="0"/>
              <a:t>muzikoterapie s Tibetskými mísami</a:t>
            </a:r>
          </a:p>
          <a:p>
            <a:pPr marL="0" indent="0">
              <a:buNone/>
            </a:pPr>
            <a:r>
              <a:rPr lang="cs-CZ" dirty="0" smtClean="0">
                <a:hlinkClick r:id="rId5"/>
              </a:rPr>
              <a:t>https</a:t>
            </a:r>
            <a:r>
              <a:rPr lang="cs-CZ" dirty="0">
                <a:hlinkClick r:id="rId5"/>
              </a:rPr>
              <a:t>://</a:t>
            </a:r>
            <a:r>
              <a:rPr lang="cs-CZ" dirty="0" smtClean="0">
                <a:hlinkClick r:id="rId5"/>
              </a:rPr>
              <a:t>www.youtube.com/watch?v=N7WqmFu1Jgg</a:t>
            </a:r>
            <a:endParaRPr lang="cs-CZ" dirty="0" smtClean="0"/>
          </a:p>
          <a:p>
            <a:r>
              <a:rPr lang="cs-CZ" dirty="0" smtClean="0"/>
              <a:t>muzikoterapie s hudebním nástrojem</a:t>
            </a:r>
          </a:p>
          <a:p>
            <a:pPr marL="0" indent="0">
              <a:buNone/>
            </a:pPr>
            <a:r>
              <a:rPr lang="cs-CZ" dirty="0">
                <a:hlinkClick r:id="rId6"/>
              </a:rPr>
              <a:t>https://</a:t>
            </a:r>
            <a:r>
              <a:rPr lang="cs-CZ" dirty="0" smtClean="0">
                <a:hlinkClick r:id="rId6"/>
              </a:rPr>
              <a:t>www.youtube.com/watch?v=8oOjYXyhMU8</a:t>
            </a:r>
            <a:endParaRPr lang="cs-CZ" dirty="0" smtClean="0"/>
          </a:p>
          <a:p>
            <a:r>
              <a:rPr lang="cs-CZ" dirty="0" smtClean="0"/>
              <a:t>muzikoterapie s Danem a Janou Čadovými</a:t>
            </a:r>
            <a:endParaRPr lang="cs-CZ" dirty="0"/>
          </a:p>
          <a:p>
            <a:pPr marL="0" indent="0">
              <a:buNone/>
            </a:pPr>
            <a:r>
              <a:rPr lang="cs-CZ" dirty="0">
                <a:hlinkClick r:id="rId7"/>
              </a:rPr>
              <a:t>https://</a:t>
            </a:r>
            <a:r>
              <a:rPr lang="cs-CZ" dirty="0" smtClean="0">
                <a:hlinkClick r:id="rId7"/>
              </a:rPr>
              <a:t>www.youtube.com/watch?v=pg350OL52YA</a:t>
            </a:r>
            <a:r>
              <a:rPr lang="cs-CZ" dirty="0" smtClean="0"/>
              <a:t> (22:37- 57:25)</a:t>
            </a:r>
          </a:p>
          <a:p>
            <a:r>
              <a:rPr lang="cs-CZ" dirty="0"/>
              <a:t>m</a:t>
            </a:r>
            <a:r>
              <a:rPr lang="cs-CZ" dirty="0" smtClean="0"/>
              <a:t>uzikoterapie šumění vln moře</a:t>
            </a:r>
          </a:p>
          <a:p>
            <a:pPr marL="0" indent="0">
              <a:buNone/>
            </a:pPr>
            <a:r>
              <a:rPr lang="cs-CZ" dirty="0">
                <a:hlinkClick r:id="rId8"/>
              </a:rPr>
              <a:t>https://</a:t>
            </a:r>
            <a:r>
              <a:rPr lang="cs-CZ" dirty="0" smtClean="0">
                <a:hlinkClick r:id="rId8"/>
              </a:rPr>
              <a:t>www.youtube.com/watch?v=MFsBClHsVas</a:t>
            </a:r>
            <a:endParaRPr lang="cs-CZ" dirty="0" smtClean="0"/>
          </a:p>
          <a:p>
            <a:r>
              <a:rPr lang="cs-CZ" dirty="0" smtClean="0"/>
              <a:t>muzikoterapie podle gusta</a:t>
            </a:r>
          </a:p>
          <a:p>
            <a:pPr marL="0" indent="0">
              <a:buNone/>
            </a:pPr>
            <a:r>
              <a:rPr lang="cs-CZ" dirty="0">
                <a:hlinkClick r:id="rId9"/>
              </a:rPr>
              <a:t>https://www.youtube.com/watch?v=vx2u5uUu3DE</a:t>
            </a:r>
            <a:endParaRPr lang="cs-CZ" dirty="0" smtClean="0"/>
          </a:p>
        </p:txBody>
      </p:sp>
    </p:spTree>
    <p:extLst>
      <p:ext uri="{BB962C8B-B14F-4D97-AF65-F5344CB8AC3E}">
        <p14:creationId xmlns:p14="http://schemas.microsoft.com/office/powerpoint/2010/main" val="13140148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Karaoke</a:t>
            </a:r>
            <a:endParaRPr lang="cs-CZ" dirty="0"/>
          </a:p>
        </p:txBody>
      </p:sp>
      <p:sp>
        <p:nvSpPr>
          <p:cNvPr id="3" name="Zástupný symbol pro obsah 2"/>
          <p:cNvSpPr>
            <a:spLocks noGrp="1"/>
          </p:cNvSpPr>
          <p:nvPr>
            <p:ph idx="1"/>
          </p:nvPr>
        </p:nvSpPr>
        <p:spPr/>
        <p:txBody>
          <a:bodyPr/>
          <a:lstStyle/>
          <a:p>
            <a:r>
              <a:rPr lang="cs-CZ" dirty="0">
                <a:hlinkClick r:id="rId2"/>
              </a:rPr>
              <a:t>https://</a:t>
            </a:r>
            <a:r>
              <a:rPr lang="cs-CZ" dirty="0" smtClean="0">
                <a:hlinkClick r:id="rId2"/>
              </a:rPr>
              <a:t>www.youtube.com/watch?v=mWCR6cro-K0&amp;list=RDmWCR6cro-K0&amp;start_radio=1</a:t>
            </a:r>
            <a:endParaRPr lang="cs-CZ" dirty="0" smtClean="0"/>
          </a:p>
          <a:p>
            <a:endParaRPr lang="cs-CZ" dirty="0"/>
          </a:p>
        </p:txBody>
      </p:sp>
    </p:spTree>
    <p:extLst>
      <p:ext uri="{BB962C8B-B14F-4D97-AF65-F5344CB8AC3E}">
        <p14:creationId xmlns:p14="http://schemas.microsoft.com/office/powerpoint/2010/main" val="4150043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t>
            </a:r>
            <a:r>
              <a:rPr lang="cs-CZ" dirty="0" smtClean="0"/>
              <a:t>ěkujeme za pozornost! </a:t>
            </a:r>
            <a:r>
              <a:rPr lang="cs-CZ" dirty="0" smtClean="0">
                <a:sym typeface="Wingdings" panose="05000000000000000000" pitchFamily="2" charset="2"/>
              </a:rPr>
              <a:t></a:t>
            </a:r>
            <a:endParaRPr lang="cs-CZ" dirty="0"/>
          </a:p>
        </p:txBody>
      </p:sp>
      <p:pic>
        <p:nvPicPr>
          <p:cNvPr id="2050" name="Picture 2" descr="Image result for rela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7866" y="2372727"/>
            <a:ext cx="7372567" cy="41470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0346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FFFF"/>
                </a:solidFill>
              </a:rPr>
              <a:t>Muzikoterapie</a:t>
            </a:r>
            <a:endParaRPr lang="cs-CZ" dirty="0"/>
          </a:p>
        </p:txBody>
      </p:sp>
      <p:sp>
        <p:nvSpPr>
          <p:cNvPr id="3" name="Zástupný symbol pro obsah 2"/>
          <p:cNvSpPr>
            <a:spLocks noGrp="1"/>
          </p:cNvSpPr>
          <p:nvPr>
            <p:ph idx="1"/>
          </p:nvPr>
        </p:nvSpPr>
        <p:spPr>
          <a:xfrm>
            <a:off x="605165" y="2142719"/>
            <a:ext cx="9613861" cy="4715281"/>
          </a:xfrm>
        </p:spPr>
        <p:txBody>
          <a:bodyPr>
            <a:normAutofit lnSpcReduction="10000"/>
          </a:bodyPr>
          <a:lstStyle/>
          <a:p>
            <a:pPr algn="just"/>
            <a:r>
              <a:rPr lang="cs-CZ" dirty="0"/>
              <a:t>Muzikoterapie je obor, který se řadí mezi tzv. umělecké terapie</a:t>
            </a:r>
          </a:p>
          <a:p>
            <a:pPr algn="just"/>
            <a:r>
              <a:rPr lang="cs-CZ" dirty="0"/>
              <a:t>Prostřednictvím cíleného působení zvuků a hudby podporuje, rozvíjí a integruje kompetence člověka s cílem obnovy zdraví</a:t>
            </a:r>
          </a:p>
          <a:p>
            <a:pPr algn="just"/>
            <a:r>
              <a:rPr lang="cs-CZ" dirty="0"/>
              <a:t>Kromě pojmu muzikoterapie se někdy používá také jako český překlad „hudební terapie― nebo „terapie hudbou“</a:t>
            </a:r>
          </a:p>
          <a:p>
            <a:pPr algn="just"/>
            <a:r>
              <a:rPr lang="cs-CZ" dirty="0"/>
              <a:t>Podle pedagogického slovníku pojem muzikoterapie znamená: „Léčení a doléčovací péče využívající hudby. Může jít o hudbu skládanou pro běžné účely, ale v poslední době vznikají skladby speciálně pro psychoterapeutické a meditativní účely. Využívá se tempa, rytmu, tónové kvality, melodie, harmonie, dynamiky, pauz, celkové trvání hudby. Léčení probíhá nejen poslechem hudby, ale také jejím aktivním provozováním (hraním na hudební nástroj, zpíváním), příp. vyjadřováním hudby pohybem, tancem aj.“ </a:t>
            </a:r>
          </a:p>
          <a:p>
            <a:endParaRPr lang="cs-CZ" dirty="0"/>
          </a:p>
        </p:txBody>
      </p:sp>
    </p:spTree>
    <p:extLst>
      <p:ext uri="{BB962C8B-B14F-4D97-AF65-F5344CB8AC3E}">
        <p14:creationId xmlns:p14="http://schemas.microsoft.com/office/powerpoint/2010/main" val="12830239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E67119FC-D073-430E-8CA5-AA47D5C839E5}"/>
              </a:ext>
            </a:extLst>
          </p:cNvPr>
          <p:cNvSpPr>
            <a:spLocks noGrp="1"/>
          </p:cNvSpPr>
          <p:nvPr>
            <p:ph type="title"/>
          </p:nvPr>
        </p:nvSpPr>
        <p:spPr/>
        <p:txBody>
          <a:bodyPr/>
          <a:lstStyle/>
          <a:p>
            <a:r>
              <a:rPr lang="cs-CZ" dirty="0"/>
              <a:t>Použitá literatura</a:t>
            </a:r>
          </a:p>
        </p:txBody>
      </p:sp>
      <p:sp>
        <p:nvSpPr>
          <p:cNvPr id="3" name="Zástupný obsah 2">
            <a:extLst>
              <a:ext uri="{FF2B5EF4-FFF2-40B4-BE49-F238E27FC236}">
                <a16:creationId xmlns="" xmlns:a16="http://schemas.microsoft.com/office/drawing/2014/main" id="{398CE58A-A4B3-46B2-8A78-DA8FDCE9D6EC}"/>
              </a:ext>
            </a:extLst>
          </p:cNvPr>
          <p:cNvSpPr>
            <a:spLocks noGrp="1"/>
          </p:cNvSpPr>
          <p:nvPr>
            <p:ph idx="1"/>
          </p:nvPr>
        </p:nvSpPr>
        <p:spPr>
          <a:xfrm>
            <a:off x="454078" y="1997508"/>
            <a:ext cx="10141650" cy="4384438"/>
          </a:xfrm>
        </p:spPr>
        <p:txBody>
          <a:bodyPr>
            <a:noAutofit/>
          </a:bodyPr>
          <a:lstStyle/>
          <a:p>
            <a:pPr>
              <a:lnSpc>
                <a:spcPct val="100000"/>
              </a:lnSpc>
            </a:pPr>
            <a:r>
              <a:rPr lang="cs-CZ" sz="1600" dirty="0"/>
              <a:t>BENÍČKOVÁ, Marie. </a:t>
            </a:r>
            <a:r>
              <a:rPr lang="cs-CZ" sz="1600" i="1" dirty="0"/>
              <a:t>Muzikoterapie a specifické poruchy učení</a:t>
            </a:r>
            <a:r>
              <a:rPr lang="cs-CZ" sz="1600" dirty="0"/>
              <a:t>. Praha: Grada, 2011. Pedagogika. ISBN 978-80-247-3520-7</a:t>
            </a:r>
            <a:r>
              <a:rPr lang="cs-CZ" sz="1600" dirty="0" smtClean="0"/>
              <a:t>.</a:t>
            </a:r>
            <a:endParaRPr lang="cs-CZ" sz="1600" dirty="0"/>
          </a:p>
          <a:p>
            <a:pPr>
              <a:lnSpc>
                <a:spcPct val="100000"/>
              </a:lnSpc>
            </a:pPr>
            <a:r>
              <a:rPr lang="pl-PL" sz="1600" dirty="0"/>
              <a:t>LINKA, Arne. </a:t>
            </a:r>
            <a:r>
              <a:rPr lang="pl-PL" sz="1600" i="1" dirty="0"/>
              <a:t>Kapitoly z muzikoterapie</a:t>
            </a:r>
            <a:r>
              <a:rPr lang="pl-PL" sz="1600" dirty="0"/>
              <a:t>. Rosice u Brna: Gloria, 1997. ISBN 80-901834-4-1</a:t>
            </a:r>
            <a:r>
              <a:rPr lang="pl-PL" sz="1600" dirty="0" smtClean="0"/>
              <a:t>.</a:t>
            </a:r>
            <a:endParaRPr lang="cs-CZ" sz="1600" dirty="0"/>
          </a:p>
          <a:p>
            <a:pPr>
              <a:lnSpc>
                <a:spcPct val="100000"/>
              </a:lnSpc>
            </a:pPr>
            <a:r>
              <a:rPr lang="cs-CZ" sz="1600" dirty="0"/>
              <a:t>NOVÝ, Josef. Muzikoterapie v praxi: Hudební aktivity v předškolní speciální pedagogice, diplomová práce. Praha, 2015.</a:t>
            </a:r>
          </a:p>
          <a:p>
            <a:pPr>
              <a:lnSpc>
                <a:spcPct val="100000"/>
              </a:lnSpc>
            </a:pPr>
            <a:r>
              <a:rPr lang="cs-CZ" sz="1600" dirty="0" smtClean="0"/>
              <a:t>POWELL</a:t>
            </a:r>
            <a:r>
              <a:rPr lang="cs-CZ" sz="1600" dirty="0"/>
              <a:t>, John. </a:t>
            </a:r>
            <a:r>
              <a:rPr lang="cs-CZ" sz="1600" i="1" dirty="0"/>
              <a:t>Emoční síla krásných zvuků, aneb, Proč máme rádi hudbu</a:t>
            </a:r>
            <a:r>
              <a:rPr lang="cs-CZ" sz="1600" dirty="0"/>
              <a:t>. Olomouc: </a:t>
            </a:r>
            <a:r>
              <a:rPr lang="cs-CZ" sz="1600" dirty="0" err="1"/>
              <a:t>Anag</a:t>
            </a:r>
            <a:r>
              <a:rPr lang="cs-CZ" sz="1600" dirty="0"/>
              <a:t>, [2018]. ISBN </a:t>
            </a:r>
            <a:r>
              <a:rPr lang="cs-CZ" sz="1600" dirty="0" smtClean="0"/>
              <a:t>978-80-7554-162-8</a:t>
            </a:r>
            <a:endParaRPr lang="cs-CZ" sz="1600" dirty="0"/>
          </a:p>
          <a:p>
            <a:pPr>
              <a:lnSpc>
                <a:spcPct val="100000"/>
              </a:lnSpc>
            </a:pPr>
            <a:r>
              <a:rPr lang="cs-CZ" sz="1600" dirty="0"/>
              <a:t>KUBJÁTOVÁ, Ludmila. Když hudba léčí aneb muzikoterapie. </a:t>
            </a:r>
            <a:r>
              <a:rPr lang="cs-CZ" sz="1600" i="1" dirty="0"/>
              <a:t>Opsychologii.cz</a:t>
            </a:r>
            <a:r>
              <a:rPr lang="cs-CZ" sz="1600" dirty="0"/>
              <a:t> [online]. 2014 [cit. 2019-11-18]. Dostupné z: http://www.opsychologii.cz/clanek/92-kdyz-hudba-leci-aneb-muzikoterapie</a:t>
            </a:r>
            <a:r>
              <a:rPr lang="cs-CZ" sz="1600" dirty="0" smtClean="0"/>
              <a:t>/</a:t>
            </a:r>
            <a:endParaRPr lang="cs-CZ" sz="1600" dirty="0"/>
          </a:p>
          <a:p>
            <a:pPr>
              <a:lnSpc>
                <a:spcPct val="100000"/>
              </a:lnSpc>
            </a:pPr>
            <a:r>
              <a:rPr lang="cs-CZ" sz="1600" dirty="0"/>
              <a:t>ŠOLAR, Ondřej. MUZIKOTERAPIE – RELAXACE, KREATIVITA A EMOCIONALITA HUDBY. </a:t>
            </a:r>
            <a:r>
              <a:rPr lang="cs-CZ" sz="1600" i="1" dirty="0"/>
              <a:t>SOFIA</a:t>
            </a:r>
            <a:r>
              <a:rPr lang="cs-CZ" sz="1600" dirty="0"/>
              <a:t> [online]. 2009 [cit. 2019-11-18]. Dostupné z: https://www.zkola.cz/sofia/pedagogove/spolvedy/metodickematerialy/Stranky/Muzikoterapie-%E2%80%93-relaxace,-</a:t>
            </a:r>
            <a:r>
              <a:rPr lang="cs-CZ" sz="1600" dirty="0" smtClean="0"/>
              <a:t>kreativita-a-emocionalita-hudby.aspx</a:t>
            </a:r>
            <a:endParaRPr lang="cs-CZ" sz="1600" dirty="0"/>
          </a:p>
          <a:p>
            <a:pPr>
              <a:lnSpc>
                <a:spcPct val="100000"/>
              </a:lnSpc>
            </a:pPr>
            <a:r>
              <a:rPr lang="cs-CZ" sz="1600" dirty="0"/>
              <a:t>Muzikoterapie – když zvuk léčí. </a:t>
            </a:r>
            <a:r>
              <a:rPr lang="cs-CZ" sz="1600" i="1" dirty="0"/>
              <a:t>Rehabilace.info</a:t>
            </a:r>
            <a:r>
              <a:rPr lang="cs-CZ" sz="1600" dirty="0"/>
              <a:t> [online]. 2014 [cit. 2019-11-18]. Dostupné z: </a:t>
            </a:r>
            <a:r>
              <a:rPr lang="cs-CZ" sz="1600" dirty="0">
                <a:hlinkClick r:id="rId2"/>
              </a:rPr>
              <a:t>https://www.rehabilitace.info/zajimavosti/muzikoterapie-kdyz-zvuk-leci</a:t>
            </a:r>
            <a:r>
              <a:rPr lang="cs-CZ" sz="1600" dirty="0" smtClean="0">
                <a:hlinkClick r:id="rId2"/>
              </a:rPr>
              <a:t>/</a:t>
            </a:r>
            <a:endParaRPr lang="cs-CZ" sz="1600" dirty="0" smtClean="0"/>
          </a:p>
        </p:txBody>
      </p:sp>
    </p:spTree>
    <p:extLst>
      <p:ext uri="{BB962C8B-B14F-4D97-AF65-F5344CB8AC3E}">
        <p14:creationId xmlns:p14="http://schemas.microsoft.com/office/powerpoint/2010/main" val="3372737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B2A773CA-28F4-49C2-BFA3-49A5867C7AF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5D7C72BA-4476-4E4B-BC37-9A75FD0C595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 xmlns:a16="http://schemas.microsoft.com/office/drawing/2014/main" id="{3009A16D-868B-4145-BBC6-555098537EC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 xmlns:a16="http://schemas.microsoft.com/office/drawing/2014/main" id="{3992EB33-38E1-4175-8EE2-9BB8CC159C7B}"/>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8" name="Rectangle 17">
            <a:extLst>
              <a:ext uri="{FF2B5EF4-FFF2-40B4-BE49-F238E27FC236}">
                <a16:creationId xmlns="" xmlns:a16="http://schemas.microsoft.com/office/drawing/2014/main" id="{2DCAE5CF-5D29-4779-83E1-BDB64E4F30E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 xmlns:a16="http://schemas.microsoft.com/office/drawing/2014/main" id="{B5CDEDC1-F93D-4EE7-8432-80E8AFE5942D}"/>
              </a:ext>
            </a:extLst>
          </p:cNvPr>
          <p:cNvSpPr>
            <a:spLocks noGrp="1"/>
          </p:cNvSpPr>
          <p:nvPr>
            <p:ph type="title"/>
          </p:nvPr>
        </p:nvSpPr>
        <p:spPr>
          <a:xfrm>
            <a:off x="680321" y="2063262"/>
            <a:ext cx="3739279" cy="2661052"/>
          </a:xfrm>
        </p:spPr>
        <p:txBody>
          <a:bodyPr>
            <a:normAutofit/>
          </a:bodyPr>
          <a:lstStyle/>
          <a:p>
            <a:pPr algn="r"/>
            <a:r>
              <a:rPr lang="cs-CZ" sz="4400"/>
              <a:t>Hudba a poslech</a:t>
            </a:r>
          </a:p>
        </p:txBody>
      </p:sp>
      <p:graphicFrame>
        <p:nvGraphicFramePr>
          <p:cNvPr id="7" name="Zástupný obsah 2">
            <a:extLst>
              <a:ext uri="{FF2B5EF4-FFF2-40B4-BE49-F238E27FC236}">
                <a16:creationId xmlns="" xmlns:a16="http://schemas.microsoft.com/office/drawing/2014/main" id="{247A51DA-EC27-43C1-B14E-A9403EA6024D}"/>
              </a:ext>
            </a:extLst>
          </p:cNvPr>
          <p:cNvGraphicFramePr>
            <a:graphicFrameLocks noGrp="1"/>
          </p:cNvGraphicFramePr>
          <p:nvPr>
            <p:ph idx="1"/>
            <p:extLst>
              <p:ext uri="{D42A27DB-BD31-4B8C-83A1-F6EECF244321}">
                <p14:modId xmlns:p14="http://schemas.microsoft.com/office/powerpoint/2010/main" val="4236661968"/>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26937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AF617074-FC97-42F7-B0CB-F3F65F1106D5}"/>
              </a:ext>
            </a:extLst>
          </p:cNvPr>
          <p:cNvSpPr>
            <a:spLocks noGrp="1"/>
          </p:cNvSpPr>
          <p:nvPr>
            <p:ph type="title"/>
          </p:nvPr>
        </p:nvSpPr>
        <p:spPr>
          <a:xfrm>
            <a:off x="680321" y="753228"/>
            <a:ext cx="9613861" cy="1080938"/>
          </a:xfrm>
        </p:spPr>
        <p:txBody>
          <a:bodyPr>
            <a:normAutofit/>
          </a:bodyPr>
          <a:lstStyle/>
          <a:p>
            <a:r>
              <a:rPr lang="cs-CZ" dirty="0"/>
              <a:t>První muzikoterapie</a:t>
            </a:r>
          </a:p>
        </p:txBody>
      </p:sp>
      <p:graphicFrame>
        <p:nvGraphicFramePr>
          <p:cNvPr id="5" name="Zástupný obsah 2">
            <a:extLst>
              <a:ext uri="{FF2B5EF4-FFF2-40B4-BE49-F238E27FC236}">
                <a16:creationId xmlns="" xmlns:a16="http://schemas.microsoft.com/office/drawing/2014/main" id="{71DC859C-82A6-41CD-8B5F-CD85734EE0C5}"/>
              </a:ext>
            </a:extLst>
          </p:cNvPr>
          <p:cNvGraphicFramePr>
            <a:graphicFrameLocks noGrp="1"/>
          </p:cNvGraphicFramePr>
          <p:nvPr>
            <p:ph idx="1"/>
            <p:extLst>
              <p:ext uri="{D42A27DB-BD31-4B8C-83A1-F6EECF244321}">
                <p14:modId xmlns:p14="http://schemas.microsoft.com/office/powerpoint/2010/main" val="984434493"/>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7638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Muzikoterapii lze indikovat u řady nemocí, postižení a rizikových situací, které </a:t>
            </a:r>
            <a:r>
              <a:rPr lang="cs-CZ" dirty="0" smtClean="0"/>
              <a:t>zahrnují</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solidFill>
                  <a:srgbClr val="FFFFFF"/>
                </a:solidFill>
              </a:rPr>
              <a:t>duševní onemocnění (psychózy, neurózy, poruchy osobnosti, emoční poruchy) </a:t>
            </a:r>
          </a:p>
          <a:p>
            <a:r>
              <a:rPr lang="cs-CZ" dirty="0">
                <a:solidFill>
                  <a:srgbClr val="FFFFFF"/>
                </a:solidFill>
              </a:rPr>
              <a:t>mentální postižení </a:t>
            </a:r>
          </a:p>
          <a:p>
            <a:r>
              <a:rPr lang="cs-CZ" dirty="0">
                <a:solidFill>
                  <a:srgbClr val="FFFFFF"/>
                </a:solidFill>
              </a:rPr>
              <a:t>autismus </a:t>
            </a:r>
          </a:p>
          <a:p>
            <a:r>
              <a:rPr lang="cs-CZ" dirty="0">
                <a:solidFill>
                  <a:srgbClr val="FFFFFF"/>
                </a:solidFill>
              </a:rPr>
              <a:t>tělesné postižení </a:t>
            </a:r>
          </a:p>
          <a:p>
            <a:r>
              <a:rPr lang="cs-CZ" dirty="0">
                <a:solidFill>
                  <a:srgbClr val="FFFFFF"/>
                </a:solidFill>
              </a:rPr>
              <a:t>zrakové a sluchové postižení </a:t>
            </a:r>
          </a:p>
          <a:p>
            <a:r>
              <a:rPr lang="cs-CZ" dirty="0">
                <a:solidFill>
                  <a:srgbClr val="FFFFFF"/>
                </a:solidFill>
              </a:rPr>
              <a:t>onkologická onemocnění </a:t>
            </a:r>
          </a:p>
          <a:p>
            <a:r>
              <a:rPr lang="cs-CZ" dirty="0">
                <a:solidFill>
                  <a:srgbClr val="FFFFFF"/>
                </a:solidFill>
              </a:rPr>
              <a:t>poruchy komunikace </a:t>
            </a:r>
          </a:p>
          <a:p>
            <a:r>
              <a:rPr lang="cs-CZ" dirty="0">
                <a:solidFill>
                  <a:srgbClr val="FFFFFF"/>
                </a:solidFill>
              </a:rPr>
              <a:t>specifické vývojové poruchy učení a chování </a:t>
            </a:r>
          </a:p>
          <a:p>
            <a:r>
              <a:rPr lang="cs-CZ" dirty="0" err="1">
                <a:solidFill>
                  <a:srgbClr val="FFFFFF"/>
                </a:solidFill>
              </a:rPr>
              <a:t>psychogeriatrické</a:t>
            </a:r>
            <a:r>
              <a:rPr lang="cs-CZ" dirty="0">
                <a:solidFill>
                  <a:srgbClr val="FFFFFF"/>
                </a:solidFill>
              </a:rPr>
              <a:t> poruchy (demence, Alzheimerova choroba, Parkinsonova choroba)</a:t>
            </a:r>
          </a:p>
          <a:p>
            <a:r>
              <a:rPr lang="cs-CZ" dirty="0">
                <a:solidFill>
                  <a:srgbClr val="FFFFFF"/>
                </a:solidFill>
              </a:rPr>
              <a:t> zneužívání návykových látek a jiné druhy závislosti </a:t>
            </a:r>
          </a:p>
          <a:p>
            <a:r>
              <a:rPr lang="cs-CZ" dirty="0">
                <a:solidFill>
                  <a:srgbClr val="FFFFFF"/>
                </a:solidFill>
              </a:rPr>
              <a:t>oběti sexuálního násilí</a:t>
            </a:r>
          </a:p>
          <a:p>
            <a:endParaRPr lang="cs-CZ" dirty="0"/>
          </a:p>
        </p:txBody>
      </p:sp>
    </p:spTree>
    <p:extLst>
      <p:ext uri="{BB962C8B-B14F-4D97-AF65-F5344CB8AC3E}">
        <p14:creationId xmlns:p14="http://schemas.microsoft.com/office/powerpoint/2010/main" val="3173654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2071BC4A-67D4-4611-8B63-725CD478E871}"/>
              </a:ext>
            </a:extLst>
          </p:cNvPr>
          <p:cNvSpPr>
            <a:spLocks noGrp="1"/>
          </p:cNvSpPr>
          <p:nvPr>
            <p:ph type="title"/>
          </p:nvPr>
        </p:nvSpPr>
        <p:spPr>
          <a:xfrm>
            <a:off x="680321" y="753228"/>
            <a:ext cx="9613861" cy="1080938"/>
          </a:xfrm>
        </p:spPr>
        <p:txBody>
          <a:bodyPr/>
          <a:lstStyle/>
          <a:p>
            <a:r>
              <a:rPr lang="cs-CZ" b="1" dirty="0"/>
              <a:t>Muzikoterapie</a:t>
            </a:r>
            <a:r>
              <a:rPr lang="cs-CZ" dirty="0"/>
              <a:t> pomáhá </a:t>
            </a:r>
            <a:r>
              <a:rPr lang="cs-CZ" dirty="0" smtClean="0"/>
              <a:t>člověku</a:t>
            </a:r>
            <a:endParaRPr lang="cs-CZ" dirty="0"/>
          </a:p>
        </p:txBody>
      </p:sp>
      <p:sp>
        <p:nvSpPr>
          <p:cNvPr id="3" name="Zástupný obsah 2">
            <a:extLst>
              <a:ext uri="{FF2B5EF4-FFF2-40B4-BE49-F238E27FC236}">
                <a16:creationId xmlns="" xmlns:a16="http://schemas.microsoft.com/office/drawing/2014/main" id="{25889B71-94EC-4CBF-87CF-26309AB85542}"/>
              </a:ext>
            </a:extLst>
          </p:cNvPr>
          <p:cNvSpPr>
            <a:spLocks noGrp="1"/>
          </p:cNvSpPr>
          <p:nvPr>
            <p:ph idx="1"/>
          </p:nvPr>
        </p:nvSpPr>
        <p:spPr>
          <a:xfrm>
            <a:off x="680321" y="2336873"/>
            <a:ext cx="11511679" cy="4443306"/>
          </a:xfrm>
        </p:spPr>
        <p:txBody>
          <a:bodyPr>
            <a:normAutofit fontScale="32500" lnSpcReduction="20000"/>
          </a:bodyPr>
          <a:lstStyle/>
          <a:p>
            <a:pPr fontAlgn="base"/>
            <a:r>
              <a:rPr lang="cs-CZ" sz="6200" dirty="0"/>
              <a:t>zmírnit fyzické a psychické problémy</a:t>
            </a:r>
          </a:p>
          <a:p>
            <a:pPr fontAlgn="base"/>
            <a:r>
              <a:rPr lang="cs-CZ" sz="6200" dirty="0"/>
              <a:t>lépe poznat sebe sama a získat přístup k nevyužitým schopnostem</a:t>
            </a:r>
          </a:p>
          <a:p>
            <a:pPr fontAlgn="base"/>
            <a:r>
              <a:rPr lang="cs-CZ" sz="6200" dirty="0"/>
              <a:t>získat nezávislost a sebedůvěru</a:t>
            </a:r>
          </a:p>
          <a:p>
            <a:pPr fontAlgn="base"/>
            <a:r>
              <a:rPr lang="cs-CZ" sz="6200" dirty="0"/>
              <a:t>růst a rozvíjet svoji osobnost a kreativitu</a:t>
            </a:r>
          </a:p>
          <a:p>
            <a:pPr fontAlgn="base"/>
            <a:r>
              <a:rPr lang="cs-CZ" sz="6200" dirty="0"/>
              <a:t>podávat lepší výkony v čemkoliv</a:t>
            </a:r>
          </a:p>
          <a:p>
            <a:pPr fontAlgn="base"/>
            <a:r>
              <a:rPr lang="cs-CZ" sz="6200" dirty="0"/>
              <a:t>získat odolnost vůči stresu nebo </a:t>
            </a:r>
            <a:r>
              <a:rPr lang="cs-CZ" sz="6200" dirty="0" smtClean="0"/>
              <a:t>zátěži</a:t>
            </a:r>
            <a:endParaRPr lang="cs-CZ" sz="6200" dirty="0"/>
          </a:p>
          <a:p>
            <a:pPr fontAlgn="base"/>
            <a:r>
              <a:rPr lang="cs-CZ" sz="6200" dirty="0"/>
              <a:t>dospět k souladu se sebou samým, svým prožíváním a okolím</a:t>
            </a:r>
          </a:p>
          <a:p>
            <a:pPr fontAlgn="base"/>
            <a:r>
              <a:rPr lang="cs-CZ" sz="6200" dirty="0"/>
              <a:t>ke sdílení vlastních prožitků a emocí umožňující lépe naslouchat a porozumět vyjadřování, vnímání, prožívání a způsobu života druhých</a:t>
            </a:r>
          </a:p>
          <a:p>
            <a:pPr fontAlgn="base"/>
            <a:r>
              <a:rPr lang="cs-CZ" sz="6200" dirty="0"/>
              <a:t>přiměřeně vnímat realitu a reflektovat druhé i okolí</a:t>
            </a:r>
          </a:p>
          <a:p>
            <a:pPr fontAlgn="base"/>
            <a:r>
              <a:rPr lang="cs-CZ" sz="6200" dirty="0"/>
              <a:t>vyjádřit sebe sama pomocí těla (pohyb, tanec), umění (malba) a sociální komunikace (sdílení emocí, zkušeností, myšlenek, naslouchání, vypravování aj.)</a:t>
            </a:r>
          </a:p>
          <a:p>
            <a:endParaRPr lang="cs-CZ" dirty="0"/>
          </a:p>
        </p:txBody>
      </p:sp>
    </p:spTree>
    <p:extLst>
      <p:ext uri="{BB962C8B-B14F-4D97-AF65-F5344CB8AC3E}">
        <p14:creationId xmlns:p14="http://schemas.microsoft.com/office/powerpoint/2010/main" val="2391990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7624BC78-8D12-433A-8A2E-724F90510D7B}"/>
              </a:ext>
            </a:extLst>
          </p:cNvPr>
          <p:cNvSpPr>
            <a:spLocks noGrp="1"/>
          </p:cNvSpPr>
          <p:nvPr>
            <p:ph type="title"/>
          </p:nvPr>
        </p:nvSpPr>
        <p:spPr>
          <a:xfrm>
            <a:off x="680321" y="753228"/>
            <a:ext cx="9613861" cy="1080938"/>
          </a:xfrm>
        </p:spPr>
        <p:txBody>
          <a:bodyPr>
            <a:normAutofit/>
          </a:bodyPr>
          <a:lstStyle/>
          <a:p>
            <a:r>
              <a:rPr lang="cs-CZ" dirty="0"/>
              <a:t>Formy muzikoterapie</a:t>
            </a:r>
          </a:p>
        </p:txBody>
      </p:sp>
      <p:graphicFrame>
        <p:nvGraphicFramePr>
          <p:cNvPr id="5" name="Zástupný obsah 2">
            <a:extLst>
              <a:ext uri="{FF2B5EF4-FFF2-40B4-BE49-F238E27FC236}">
                <a16:creationId xmlns="" xmlns:a16="http://schemas.microsoft.com/office/drawing/2014/main" id="{3A682344-8E91-44B1-8472-50436AE4173C}"/>
              </a:ext>
            </a:extLst>
          </p:cNvPr>
          <p:cNvGraphicFramePr>
            <a:graphicFrameLocks noGrp="1"/>
          </p:cNvGraphicFramePr>
          <p:nvPr>
            <p:ph idx="1"/>
            <p:extLst>
              <p:ext uri="{D42A27DB-BD31-4B8C-83A1-F6EECF244321}">
                <p14:modId xmlns:p14="http://schemas.microsoft.com/office/powerpoint/2010/main" val="3226775025"/>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2185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3FECAD23-900F-4F1B-A441-6A68749F88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57943801-CAEC-4F98-9332-2A4D9128463E}"/>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 xmlns:a16="http://schemas.microsoft.com/office/drawing/2014/main" id="{8A233090-6C39-4F59-8A0F-86F011A7EEE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555992" y="0"/>
            <a:ext cx="4636008"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484DCAA0-4BF1-4FB9-97BA-D6BA630419A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grayWhite">
          <a:xfrm>
            <a:off x="2" y="609600"/>
            <a:ext cx="787603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 xmlns:a16="http://schemas.microsoft.com/office/drawing/2014/main" id="{C26A2DE2-6700-488A-A630-FF3F70EE0174}"/>
              </a:ext>
            </a:extLst>
          </p:cNvPr>
          <p:cNvSpPr>
            <a:spLocks noGrp="1"/>
          </p:cNvSpPr>
          <p:nvPr>
            <p:ph type="title"/>
          </p:nvPr>
        </p:nvSpPr>
        <p:spPr>
          <a:xfrm>
            <a:off x="680321" y="753228"/>
            <a:ext cx="7087552" cy="1080938"/>
          </a:xfrm>
        </p:spPr>
        <p:txBody>
          <a:bodyPr>
            <a:normAutofit/>
          </a:bodyPr>
          <a:lstStyle/>
          <a:p>
            <a:r>
              <a:rPr lang="cs-CZ" dirty="0"/>
              <a:t>Hudba v těhotenství</a:t>
            </a:r>
          </a:p>
        </p:txBody>
      </p:sp>
      <p:pic>
        <p:nvPicPr>
          <p:cNvPr id="18" name="Picture 17">
            <a:extLst>
              <a:ext uri="{FF2B5EF4-FFF2-40B4-BE49-F238E27FC236}">
                <a16:creationId xmlns="" xmlns:a16="http://schemas.microsoft.com/office/drawing/2014/main" id="{9BC2FEA5-B399-458A-8393-E06CE40DB89C}"/>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0"/>
            <a:ext cx="7967048" cy="321164"/>
          </a:xfrm>
          <a:prstGeom prst="rect">
            <a:avLst/>
          </a:prstGeom>
        </p:spPr>
      </p:pic>
      <p:sp>
        <p:nvSpPr>
          <p:cNvPr id="3" name="Zástupný obsah 2">
            <a:extLst>
              <a:ext uri="{FF2B5EF4-FFF2-40B4-BE49-F238E27FC236}">
                <a16:creationId xmlns="" xmlns:a16="http://schemas.microsoft.com/office/drawing/2014/main" id="{8CCB7792-7EA1-4A56-8204-77530A82B443}"/>
              </a:ext>
            </a:extLst>
          </p:cNvPr>
          <p:cNvSpPr>
            <a:spLocks noGrp="1"/>
          </p:cNvSpPr>
          <p:nvPr>
            <p:ph idx="1"/>
          </p:nvPr>
        </p:nvSpPr>
        <p:spPr>
          <a:xfrm>
            <a:off x="680321" y="2336873"/>
            <a:ext cx="6423211" cy="3599316"/>
          </a:xfrm>
        </p:spPr>
        <p:txBody>
          <a:bodyPr>
            <a:normAutofit/>
          </a:bodyPr>
          <a:lstStyle/>
          <a:p>
            <a:r>
              <a:rPr lang="cs-CZ" dirty="0"/>
              <a:t>Již od čtvrtého měsíce těhotenství reaguje plod na zvukové podněty. Harmonické tóny a klidná hudba u něj způsobuje uvolnění a zklidnění tepové frekvence srdíčka. </a:t>
            </a:r>
            <a:r>
              <a:rPr lang="cs-CZ" b="1" dirty="0"/>
              <a:t>Pokud je plod v průběhu těhotenství vhodně zvukově stimulován, např. zpěvem matky či klidnou hudbou, dochází u něj k lepšímu vývoji nervových spojení v mozku.</a:t>
            </a:r>
            <a:endParaRPr lang="cs-CZ" dirty="0"/>
          </a:p>
        </p:txBody>
      </p:sp>
      <p:pic>
        <p:nvPicPr>
          <p:cNvPr id="7" name="Graphic 6">
            <a:extLst>
              <a:ext uri="{FF2B5EF4-FFF2-40B4-BE49-F238E27FC236}">
                <a16:creationId xmlns="" xmlns:a16="http://schemas.microsoft.com/office/drawing/2014/main" id="{B80FFFD2-5E6A-49A0-9687-7CDA811A553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8187091" y="1749761"/>
            <a:ext cx="3358478" cy="3358478"/>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1066601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3FECAD23-900F-4F1B-A441-6A68749F88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57943801-CAEC-4F98-9332-2A4D9128463E}"/>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 xmlns:a16="http://schemas.microsoft.com/office/drawing/2014/main" id="{8A233090-6C39-4F59-8A0F-86F011A7EEE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555992" y="0"/>
            <a:ext cx="4636008"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484DCAA0-4BF1-4FB9-97BA-D6BA630419A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grayWhite">
          <a:xfrm>
            <a:off x="2" y="609600"/>
            <a:ext cx="787603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 xmlns:a16="http://schemas.microsoft.com/office/drawing/2014/main" id="{C26A2DE2-6700-488A-A630-FF3F70EE0174}"/>
              </a:ext>
            </a:extLst>
          </p:cNvPr>
          <p:cNvSpPr>
            <a:spLocks noGrp="1"/>
          </p:cNvSpPr>
          <p:nvPr>
            <p:ph type="title"/>
          </p:nvPr>
        </p:nvSpPr>
        <p:spPr>
          <a:xfrm>
            <a:off x="680321" y="753228"/>
            <a:ext cx="7087552" cy="1080938"/>
          </a:xfrm>
        </p:spPr>
        <p:txBody>
          <a:bodyPr>
            <a:normAutofit/>
          </a:bodyPr>
          <a:lstStyle/>
          <a:p>
            <a:r>
              <a:rPr lang="cs-CZ" dirty="0"/>
              <a:t>Hudba v těhotenství</a:t>
            </a:r>
          </a:p>
        </p:txBody>
      </p:sp>
      <p:pic>
        <p:nvPicPr>
          <p:cNvPr id="18" name="Picture 17">
            <a:extLst>
              <a:ext uri="{FF2B5EF4-FFF2-40B4-BE49-F238E27FC236}">
                <a16:creationId xmlns="" xmlns:a16="http://schemas.microsoft.com/office/drawing/2014/main" id="{9BC2FEA5-B399-458A-8393-E06CE40DB89C}"/>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0"/>
            <a:ext cx="7967048" cy="321164"/>
          </a:xfrm>
          <a:prstGeom prst="rect">
            <a:avLst/>
          </a:prstGeom>
        </p:spPr>
      </p:pic>
      <p:sp>
        <p:nvSpPr>
          <p:cNvPr id="3" name="Zástupný obsah 2">
            <a:extLst>
              <a:ext uri="{FF2B5EF4-FFF2-40B4-BE49-F238E27FC236}">
                <a16:creationId xmlns="" xmlns:a16="http://schemas.microsoft.com/office/drawing/2014/main" id="{8CCB7792-7EA1-4A56-8204-77530A82B443}"/>
              </a:ext>
            </a:extLst>
          </p:cNvPr>
          <p:cNvSpPr>
            <a:spLocks noGrp="1"/>
          </p:cNvSpPr>
          <p:nvPr>
            <p:ph idx="1"/>
          </p:nvPr>
        </p:nvSpPr>
        <p:spPr>
          <a:xfrm>
            <a:off x="680321" y="2336873"/>
            <a:ext cx="6423211" cy="3599316"/>
          </a:xfrm>
        </p:spPr>
        <p:txBody>
          <a:bodyPr>
            <a:normAutofit fontScale="92500"/>
          </a:bodyPr>
          <a:lstStyle/>
          <a:p>
            <a:r>
              <a:rPr lang="cs-CZ" dirty="0"/>
              <a:t>Pro ženy s rizikovým těhotenstvím je jejich stav mimořádně náročný, a proto jej mohou eliminovat právě muzikoterapií, protože dokáže poměrně rychle navodit příjemné pocity, které posílí důvěru ženy ve vlastní tělo. Rizikové těhotenství je totiž velmi náročné právě na psychiku budoucí maminky a hudba by jí měla pomoci uvolnit se, najít klid i pocit bezpečí. </a:t>
            </a:r>
            <a:r>
              <a:rPr lang="cs-CZ" b="1" dirty="0"/>
              <a:t>Vlivem tónů relaxační hudby může být i porod pro matku i dítě méně stresující.</a:t>
            </a:r>
            <a:endParaRPr lang="cs-CZ" dirty="0"/>
          </a:p>
        </p:txBody>
      </p:sp>
      <p:pic>
        <p:nvPicPr>
          <p:cNvPr id="7" name="Graphic 6">
            <a:extLst>
              <a:ext uri="{FF2B5EF4-FFF2-40B4-BE49-F238E27FC236}">
                <a16:creationId xmlns="" xmlns:a16="http://schemas.microsoft.com/office/drawing/2014/main" id="{B80FFFD2-5E6A-49A0-9687-7CDA811A553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8187091" y="1749761"/>
            <a:ext cx="3358478" cy="3358478"/>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682330373"/>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 xmlns:thm15="http://schemas.microsoft.com/office/thememl/2012/main" name="Berlin" id="{7B5DBA9E-B069-418E-9360-A61BDD0615A4}" vid="{C0CBE056-4EF4-4D92-969E-947779DA7AA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818</Words>
  <Application>Microsoft Office PowerPoint</Application>
  <PresentationFormat>Vlastní</PresentationFormat>
  <Paragraphs>98</Paragraphs>
  <Slides>20</Slides>
  <Notes>1</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Berlín</vt:lpstr>
      <vt:lpstr>MUZIKOTERAPIE</vt:lpstr>
      <vt:lpstr>Muzikoterapie</vt:lpstr>
      <vt:lpstr>Hudba a poslech</vt:lpstr>
      <vt:lpstr>První muzikoterapie</vt:lpstr>
      <vt:lpstr>Muzikoterapii lze indikovat u řady nemocí, postižení a rizikových situací, které zahrnují</vt:lpstr>
      <vt:lpstr>Muzikoterapie pomáhá člověku</vt:lpstr>
      <vt:lpstr>Formy muzikoterapie</vt:lpstr>
      <vt:lpstr>Hudba v těhotenství</vt:lpstr>
      <vt:lpstr>Hudba v těhotenství</vt:lpstr>
      <vt:lpstr>Hudba v těhotenství</vt:lpstr>
      <vt:lpstr>Muzikoterapie v praxi: Hudební aktivity ve speciální pedagogice</vt:lpstr>
      <vt:lpstr>Přivítání s maňásky a písničkou</vt:lpstr>
      <vt:lpstr>Vítací písnička s improvizací na rytmické nástroje </vt:lpstr>
      <vt:lpstr>Relaxace</vt:lpstr>
      <vt:lpstr>Odměna </vt:lpstr>
      <vt:lpstr>Závěrečná písnička na rozloučenou </vt:lpstr>
      <vt:lpstr>Muzikoterapie – příklady hudby</vt:lpstr>
      <vt:lpstr>Karaoke</vt:lpstr>
      <vt:lpstr>Děkujeme za pozornost! </vt:lpstr>
      <vt:lpstr>Použitá 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MUZIKOTERAPIE</dc:title>
  <dc:creator>Petra Ambrosková</dc:creator>
  <cp:lastModifiedBy>Reissmannova</cp:lastModifiedBy>
  <cp:revision>9</cp:revision>
  <dcterms:created xsi:type="dcterms:W3CDTF">2019-11-18T19:37:01Z</dcterms:created>
  <dcterms:modified xsi:type="dcterms:W3CDTF">2019-11-28T10:02:01Z</dcterms:modified>
</cp:coreProperties>
</file>