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8" r:id="rId4"/>
    <p:sldId id="287" r:id="rId5"/>
    <p:sldId id="289" r:id="rId6"/>
    <p:sldId id="267" r:id="rId7"/>
    <p:sldId id="265" r:id="rId8"/>
    <p:sldId id="258" r:id="rId9"/>
    <p:sldId id="273" r:id="rId10"/>
    <p:sldId id="259" r:id="rId11"/>
    <p:sldId id="272" r:id="rId12"/>
    <p:sldId id="266" r:id="rId13"/>
    <p:sldId id="268" r:id="rId14"/>
    <p:sldId id="270" r:id="rId15"/>
    <p:sldId id="282" r:id="rId16"/>
    <p:sldId id="276" r:id="rId17"/>
    <p:sldId id="277" r:id="rId18"/>
    <p:sldId id="275" r:id="rId19"/>
    <p:sldId id="261" r:id="rId20"/>
    <p:sldId id="274" r:id="rId21"/>
    <p:sldId id="262" r:id="rId22"/>
    <p:sldId id="263" r:id="rId23"/>
    <p:sldId id="285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1279" autoAdjust="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05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16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35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83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9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30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46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2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402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00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02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E154-951F-4E1C-8339-C61BE781B6C6}" type="datetimeFigureOut">
              <a:rPr lang="cs-CZ" smtClean="0"/>
              <a:t>06.12.2019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5EA4-479A-46AD-ACD3-82E3B177EC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76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024336"/>
          </a:xfrm>
          <a:solidFill>
            <a:schemeClr val="bg1">
              <a:alpha val="73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107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HODNOTA V </a:t>
            </a:r>
            <a:r>
              <a:rPr lang="cs-CZ" b="1" cap="all" dirty="0" err="1" smtClean="0"/>
              <a:t>literatuŘE</a:t>
            </a:r>
            <a:r>
              <a:rPr lang="cs-CZ" b="1" cap="all" dirty="0" smtClean="0"/>
              <a:t> </a:t>
            </a:r>
            <a:br>
              <a:rPr lang="cs-CZ" b="1" cap="all" dirty="0" smtClean="0"/>
            </a:br>
            <a:r>
              <a:rPr lang="cs-CZ" b="1" cap="all" dirty="0" smtClean="0"/>
              <a:t>pro děti a mládež</a:t>
            </a:r>
            <a:br>
              <a:rPr lang="cs-CZ" b="1" cap="all" dirty="0" smtClean="0"/>
            </a:b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/>
            </a:r>
            <a:br>
              <a:rPr lang="cs-CZ" cap="all" dirty="0" smtClean="0"/>
            </a:b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  <a:solidFill>
            <a:schemeClr val="accent1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cs-CZ" sz="1000" b="1" spc="600" dirty="0" smtClean="0">
                <a:solidFill>
                  <a:schemeClr val="bg1"/>
                </a:solidFill>
              </a:rPr>
              <a:t/>
            </a:r>
            <a:br>
              <a:rPr lang="cs-CZ" sz="1000" b="1" spc="600" dirty="0" smtClean="0">
                <a:solidFill>
                  <a:schemeClr val="bg1"/>
                </a:solidFill>
              </a:rPr>
            </a:br>
            <a:r>
              <a:rPr lang="cs-CZ" b="1" spc="600" dirty="0" smtClean="0">
                <a:solidFill>
                  <a:schemeClr val="bg1"/>
                </a:solidFill>
              </a:rPr>
              <a:t>Hana Lavičková</a:t>
            </a:r>
          </a:p>
          <a:p>
            <a:r>
              <a:rPr lang="cs-CZ" sz="1800" dirty="0" smtClean="0">
                <a:solidFill>
                  <a:schemeClr val="bg1"/>
                </a:solidFill>
              </a:rPr>
              <a:t>Pedagogická fakulta Masarykovy univerzity, Katedra českého jazyka a literatury</a:t>
            </a:r>
          </a:p>
          <a:p>
            <a:endParaRPr 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5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Příležitosti pro poezii: dvojdomí autoři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Petr Borkovec:</a:t>
            </a:r>
            <a:r>
              <a:rPr lang="cs-CZ" sz="2400" dirty="0" smtClean="0"/>
              <a:t> meditativní poezie pro malé čtenáře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04" y="2170534"/>
            <a:ext cx="6351192" cy="35627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539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Příležitosti pro poezii: dvojdomí autoři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Ondřej </a:t>
            </a:r>
            <a:r>
              <a:rPr lang="cs-CZ" sz="2400" b="1" dirty="0" err="1" smtClean="0"/>
              <a:t>Hník</a:t>
            </a:r>
            <a:r>
              <a:rPr lang="cs-CZ" sz="2400" dirty="0" smtClean="0"/>
              <a:t>: oslava ducha místa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50" y="2334792"/>
            <a:ext cx="2547585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40" y="2310163"/>
            <a:ext cx="2352892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93" y="2334792"/>
            <a:ext cx="3107857" cy="28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041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Příležitosti pro poezii: dvojdomí autoři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Radek </a:t>
            </a:r>
            <a:r>
              <a:rPr lang="cs-CZ" sz="2400" b="1" dirty="0"/>
              <a:t>Malý</a:t>
            </a:r>
            <a:r>
              <a:rPr lang="cs-CZ" sz="2400" dirty="0"/>
              <a:t>: přírodní a reflexivní lyrika</a:t>
            </a:r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12" y="2189181"/>
            <a:ext cx="3326204" cy="33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8" name="Přímá spojnice 7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49" y="2189181"/>
            <a:ext cx="3743250" cy="334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163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Vrcholy současné poezie: meditativní lyrika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Daisy Mrázková</a:t>
            </a:r>
            <a:r>
              <a:rPr lang="cs-CZ" sz="2400" dirty="0" smtClean="0"/>
              <a:t>: Písně mravenčí chůvy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417" y="2276872"/>
            <a:ext cx="4463999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68" y="2281064"/>
            <a:ext cx="2585775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Vrcholy současné poezie: </a:t>
            </a:r>
            <a:br>
              <a:rPr lang="cs-CZ" sz="3000" b="1" dirty="0" smtClean="0"/>
            </a:br>
            <a:r>
              <a:rPr lang="cs-CZ" sz="3000" b="1" dirty="0" smtClean="0"/>
              <a:t>vytříbená nonsensová poetika 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Daniela Fischerová</a:t>
            </a:r>
            <a:r>
              <a:rPr lang="cs-CZ" sz="2400" dirty="0" smtClean="0"/>
              <a:t>: Milion melounů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10" y="2323090"/>
            <a:ext cx="7492979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027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Divadelní hry: </a:t>
            </a:r>
            <a:br>
              <a:rPr lang="cs-CZ" sz="3000" b="1" dirty="0" smtClean="0"/>
            </a:br>
            <a:r>
              <a:rPr lang="cs-CZ" sz="3000" b="1" dirty="0" smtClean="0"/>
              <a:t>nápadité sdílení prožitků mezi rodiči a dětmi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Pavel Hrnčíř</a:t>
            </a:r>
            <a:r>
              <a:rPr lang="cs-CZ" sz="2400" dirty="0" smtClean="0"/>
              <a:t>: Mámo, táto, pojďte si hrát na balón! Dobrá, </a:t>
            </a:r>
            <a:r>
              <a:rPr lang="cs-CZ" sz="2400" dirty="0"/>
              <a:t>P</a:t>
            </a:r>
            <a:r>
              <a:rPr lang="cs-CZ" sz="2400" dirty="0" smtClean="0"/>
              <a:t>epíku, jsem balón.</a:t>
            </a:r>
            <a:endParaRPr lang="cs-CZ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54" y="2641983"/>
            <a:ext cx="2755290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703" y="2636912"/>
            <a:ext cx="2779868" cy="28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2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Autorská pohádka: </a:t>
            </a:r>
            <a:br>
              <a:rPr lang="cs-CZ" sz="3000" b="1" dirty="0" smtClean="0"/>
            </a:br>
            <a:r>
              <a:rPr lang="cs-CZ" sz="3000" b="1" dirty="0" smtClean="0"/>
              <a:t>náročná témata směřující k nejmenším adresátům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Milada Rezková, Lukáš Urbánek</a:t>
            </a:r>
            <a:r>
              <a:rPr lang="cs-CZ" sz="2400" dirty="0" smtClean="0"/>
              <a:t>: Babočky</a:t>
            </a:r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63" y="2315181"/>
            <a:ext cx="2422957" cy="3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25" y="2349224"/>
            <a:ext cx="4509391" cy="3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Autorská pohádka: </a:t>
            </a:r>
            <a:br>
              <a:rPr lang="cs-CZ" sz="3000" b="1" dirty="0" smtClean="0"/>
            </a:br>
            <a:r>
              <a:rPr lang="cs-CZ" sz="3000" b="1" dirty="0" smtClean="0"/>
              <a:t>pronikání existenciální tematiky k dětem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Tomáš </a:t>
            </a:r>
            <a:r>
              <a:rPr lang="cs-CZ" sz="2400" b="1" dirty="0" err="1" smtClean="0"/>
              <a:t>Končinský</a:t>
            </a:r>
            <a:r>
              <a:rPr lang="cs-CZ" sz="2400" b="1" dirty="0" smtClean="0"/>
              <a:t>, Barbora Klárová</a:t>
            </a:r>
            <a:r>
              <a:rPr lang="cs-CZ" sz="2400" dirty="0" smtClean="0"/>
              <a:t>: Překlep a Škraloup</a:t>
            </a:r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5" y="2212205"/>
            <a:ext cx="2887258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23" y="2212205"/>
            <a:ext cx="3034927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Autorská pohádka: žánrové kontaminace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Alois Mikulka</a:t>
            </a:r>
            <a:r>
              <a:rPr lang="cs-CZ" sz="2400" dirty="0" smtClean="0"/>
              <a:t>: </a:t>
            </a:r>
            <a:r>
              <a:rPr lang="cs-CZ" sz="2400" dirty="0" err="1" smtClean="0"/>
              <a:t>parodizace</a:t>
            </a:r>
            <a:r>
              <a:rPr lang="cs-CZ" sz="2400" dirty="0" smtClean="0"/>
              <a:t> klasických pohádkových látek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335599"/>
            <a:ext cx="2829938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515" y="2335599"/>
            <a:ext cx="3125208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04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Umělecko-naučná literatura: </a:t>
            </a:r>
            <a:br>
              <a:rPr lang="cs-CZ" sz="3000" b="1" dirty="0" smtClean="0"/>
            </a:br>
            <a:r>
              <a:rPr lang="cs-CZ" sz="3000" b="1" dirty="0" smtClean="0"/>
              <a:t>hravá prvouka pro nejmenší čtenáře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Tereza </a:t>
            </a:r>
            <a:r>
              <a:rPr lang="cs-CZ" sz="2400" b="1" dirty="0" err="1" smtClean="0"/>
              <a:t>Vostradovská</a:t>
            </a:r>
            <a:r>
              <a:rPr lang="cs-CZ" sz="2400" dirty="0" smtClean="0"/>
              <a:t>: </a:t>
            </a:r>
            <a:r>
              <a:rPr lang="cs-CZ" sz="2400" dirty="0" err="1" smtClean="0"/>
              <a:t>Hravouka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554" y="2204864"/>
            <a:ext cx="2078009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63" y="2201640"/>
            <a:ext cx="4357333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87" y="2201640"/>
            <a:ext cx="1978446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Přímá spojnice 9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8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Teorie a kritika literatury pro děti a mládež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Svatava Urbanová</a:t>
            </a:r>
          </a:p>
          <a:p>
            <a:r>
              <a:rPr lang="cs-CZ" sz="2400" dirty="0" smtClean="0"/>
              <a:t>Milena Šubrtová</a:t>
            </a:r>
          </a:p>
          <a:p>
            <a:r>
              <a:rPr lang="cs-CZ" sz="2400" dirty="0" smtClean="0"/>
              <a:t>Jaroslav Toman </a:t>
            </a:r>
          </a:p>
          <a:p>
            <a:r>
              <a:rPr lang="cs-CZ" sz="2400" dirty="0" smtClean="0"/>
              <a:t>Jaroslav Provazník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www.iliteratura.cz</a:t>
            </a:r>
          </a:p>
          <a:p>
            <a:endParaRPr lang="cs-CZ" sz="2400" dirty="0"/>
          </a:p>
          <a:p>
            <a:r>
              <a:rPr lang="cs-CZ" sz="2400" dirty="0" smtClean="0"/>
              <a:t>www.zlatastuha.cz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134" y="1586076"/>
            <a:ext cx="1323223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20" y="2058980"/>
            <a:ext cx="1343065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50" y="2517760"/>
            <a:ext cx="1302970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4744143"/>
            <a:ext cx="2239200" cy="10178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8867" y="3816063"/>
            <a:ext cx="2238375" cy="514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02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Konceptuální díla Petra Nikla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Petr Nikl</a:t>
            </a:r>
            <a:r>
              <a:rPr lang="cs-CZ" sz="2400" dirty="0" smtClean="0"/>
              <a:t>: bořič/buřič čtenářských konvencí a stereotypů</a:t>
            </a:r>
            <a:endParaRPr lang="cs-CZ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45268"/>
            <a:ext cx="2848499" cy="3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47819"/>
            <a:ext cx="3152206" cy="309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77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Obrázková kniha: „obraz ve slově, slovo v obraze“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Petr </a:t>
            </a:r>
            <a:r>
              <a:rPr lang="cs-CZ" sz="2400" b="1" dirty="0" err="1" smtClean="0"/>
              <a:t>Sís</a:t>
            </a:r>
            <a:r>
              <a:rPr lang="cs-CZ" sz="2400" dirty="0" smtClean="0"/>
              <a:t>: nositel ceny Hanse Christiana Andersena (2012)</a:t>
            </a:r>
            <a:endParaRPr lang="cs-CZ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3090"/>
            <a:ext cx="3169714" cy="3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98" y="2323090"/>
            <a:ext cx="2555219" cy="3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9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smtClean="0"/>
              <a:t>Obrázkové knihy </a:t>
            </a:r>
            <a:r>
              <a:rPr lang="cs-CZ" sz="3000" b="1" dirty="0" smtClean="0"/>
              <a:t>a komiksy s tajemstvím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Pavel Čech</a:t>
            </a:r>
            <a:endParaRPr lang="cs-CZ" sz="2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16" y="2189181"/>
            <a:ext cx="2217473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89" y="2189181"/>
            <a:ext cx="2021434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23" y="2189181"/>
            <a:ext cx="2021434" cy="33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179512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024336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r>
              <a:rPr lang="pl-PL" sz="6000" cap="all" dirty="0"/>
              <a:t>Děkuji </a:t>
            </a:r>
            <a:r>
              <a:rPr lang="pl-PL" sz="6000" dirty="0"/>
              <a:t/>
            </a:r>
            <a:br>
              <a:rPr lang="pl-PL" sz="6000" dirty="0"/>
            </a:br>
            <a:r>
              <a:rPr lang="pl-PL" sz="6000" dirty="0"/>
              <a:t>za </a:t>
            </a:r>
            <a:r>
              <a:rPr lang="pl-PL" sz="6000" dirty="0" smtClean="0"/>
              <a:t>Vaši pozornost</a:t>
            </a:r>
            <a:r>
              <a:rPr lang="pl-PL" sz="600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296144"/>
          </a:xfrm>
          <a:solidFill>
            <a:schemeClr val="accent1">
              <a:lumMod val="75000"/>
              <a:alpha val="53000"/>
            </a:schemeClr>
          </a:solidFill>
        </p:spPr>
        <p:txBody>
          <a:bodyPr>
            <a:normAutofit/>
          </a:bodyPr>
          <a:lstStyle/>
          <a:p>
            <a:r>
              <a:rPr lang="cs-CZ" sz="1000" b="1" spc="600" dirty="0" smtClean="0">
                <a:solidFill>
                  <a:schemeClr val="bg1"/>
                </a:solidFill>
              </a:rPr>
              <a:t/>
            </a:r>
            <a:br>
              <a:rPr lang="cs-CZ" sz="1000" b="1" spc="600" dirty="0" smtClean="0">
                <a:solidFill>
                  <a:schemeClr val="bg1"/>
                </a:solidFill>
              </a:rPr>
            </a:br>
            <a:r>
              <a:rPr lang="cs-CZ" b="1" spc="600" dirty="0" smtClean="0">
                <a:solidFill>
                  <a:schemeClr val="bg1"/>
                </a:solidFill>
              </a:rPr>
              <a:t>Hana Lavičková</a:t>
            </a:r>
          </a:p>
          <a:p>
            <a:r>
              <a:rPr lang="cs-CZ" sz="1800" b="1" dirty="0">
                <a:solidFill>
                  <a:schemeClr val="bg1"/>
                </a:solidFill>
              </a:rPr>
              <a:t>lavickova@mail.muni.cz</a:t>
            </a:r>
            <a:endParaRPr lang="cs-CZ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KDE SE INSPIROVAT PŘI VÝBĚRU HODNOTNÝCH KNIH PRO DĚTI?</a:t>
            </a:r>
            <a:endParaRPr lang="cs-CZ" sz="30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1497600" cy="720079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6237312"/>
            <a:ext cx="7646400" cy="72008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57123"/>
            <a:ext cx="8229600" cy="40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Faktory ovlivňující podobu a směřování současné české literatury pro děti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r>
              <a:rPr lang="cs-CZ" sz="2400" dirty="0"/>
              <a:t>r</a:t>
            </a:r>
            <a:r>
              <a:rPr lang="cs-CZ" sz="2400" dirty="0" smtClean="0"/>
              <a:t>ozsáhlá nabídka knih </a:t>
            </a:r>
            <a:r>
              <a:rPr lang="cs-CZ" sz="2400" b="1" dirty="0" smtClean="0"/>
              <a:t>různé úrovně</a:t>
            </a:r>
          </a:p>
          <a:p>
            <a:r>
              <a:rPr lang="cs-CZ" sz="2400" dirty="0" smtClean="0"/>
              <a:t>kvalitu přináší ediční politika </a:t>
            </a:r>
            <a:r>
              <a:rPr lang="cs-CZ" sz="2400" b="1" dirty="0" smtClean="0"/>
              <a:t>nakladatelských domů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- požadavek </a:t>
            </a:r>
            <a:r>
              <a:rPr lang="cs-CZ" sz="2400" dirty="0"/>
              <a:t>aktivního, vnímavého, spolupracujícího </a:t>
            </a:r>
            <a:r>
              <a:rPr lang="cs-CZ" sz="2400" dirty="0" smtClean="0"/>
              <a:t>	(spolu)čtenáře</a:t>
            </a:r>
          </a:p>
          <a:p>
            <a:pPr marL="0" indent="0">
              <a:buNone/>
            </a:pPr>
            <a:r>
              <a:rPr lang="cs-CZ" sz="2400" dirty="0" smtClean="0"/>
              <a:t>	- recepční prostupnost literárních děl</a:t>
            </a:r>
          </a:p>
          <a:p>
            <a:r>
              <a:rPr lang="cs-CZ" sz="2400" dirty="0"/>
              <a:t>zdůrazňování </a:t>
            </a:r>
            <a:r>
              <a:rPr lang="cs-CZ" sz="2400" b="1" dirty="0"/>
              <a:t>vizuálních podnětů</a:t>
            </a:r>
            <a:r>
              <a:rPr lang="cs-CZ" sz="2400" dirty="0"/>
              <a:t>: průniky literatury netextového </a:t>
            </a:r>
            <a:r>
              <a:rPr lang="cs-CZ" sz="2400" dirty="0" smtClean="0"/>
              <a:t>typu</a:t>
            </a:r>
          </a:p>
          <a:p>
            <a:r>
              <a:rPr lang="cs-CZ" sz="2400" dirty="0" smtClean="0"/>
              <a:t>pronikání </a:t>
            </a:r>
            <a:r>
              <a:rPr lang="cs-CZ" sz="2400" b="1" dirty="0" smtClean="0"/>
              <a:t>náročných celospolečenských témat </a:t>
            </a:r>
            <a:r>
              <a:rPr lang="cs-CZ" sz="2400" dirty="0" smtClean="0"/>
              <a:t>do literatury pro děti</a:t>
            </a:r>
          </a:p>
          <a:p>
            <a:r>
              <a:rPr lang="cs-CZ" sz="2400" b="1" dirty="0"/>
              <a:t>ž</a:t>
            </a:r>
            <a:r>
              <a:rPr lang="cs-CZ" sz="2400" b="1" dirty="0" smtClean="0"/>
              <a:t>ánrové kontaminace</a:t>
            </a:r>
          </a:p>
          <a:p>
            <a:r>
              <a:rPr lang="cs-CZ" sz="2400" dirty="0" smtClean="0"/>
              <a:t>rozvoj </a:t>
            </a:r>
            <a:r>
              <a:rPr lang="cs-CZ" sz="2400" b="1" dirty="0" smtClean="0"/>
              <a:t>návodné literatury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1497600" cy="720079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6237312"/>
            <a:ext cx="7646400" cy="72008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8" name="Přímá spojnice 7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715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3024336"/>
          </a:xfrm>
          <a:solidFill>
            <a:schemeClr val="bg1">
              <a:alpha val="73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10700" dirty="0" smtClean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HODNOTA V ŽANROVÝCH KONTEXTECH</a:t>
            </a:r>
            <a:r>
              <a:rPr lang="cs-CZ" b="1" cap="all" dirty="0" smtClean="0"/>
              <a:t/>
            </a:r>
            <a:br>
              <a:rPr lang="cs-CZ" b="1" cap="all" dirty="0" smtClean="0"/>
            </a:br>
            <a:r>
              <a:rPr lang="cs-CZ" b="1" cap="all" dirty="0" smtClean="0"/>
              <a:t>LITERATURY PRO DĚTI</a:t>
            </a:r>
            <a:r>
              <a:rPr lang="cs-CZ" cap="all" dirty="0"/>
              <a:t/>
            </a:r>
            <a:br>
              <a:rPr lang="cs-CZ" cap="all" dirty="0"/>
            </a:br>
            <a:r>
              <a:rPr lang="cs-CZ" cap="all" dirty="0" smtClean="0"/>
              <a:t/>
            </a:r>
            <a:br>
              <a:rPr lang="cs-CZ" cap="all" dirty="0" smtClean="0"/>
            </a:br>
            <a:endParaRPr lang="cs-CZ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115780"/>
          </a:xfrm>
          <a:solidFill>
            <a:schemeClr val="accent1">
              <a:lumMod val="75000"/>
              <a:alpha val="53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cs-CZ" sz="1000" b="1" spc="600" dirty="0" smtClean="0">
                <a:solidFill>
                  <a:schemeClr val="bg1"/>
                </a:solidFill>
              </a:rPr>
              <a:t/>
            </a:r>
            <a:br>
              <a:rPr lang="cs-CZ" sz="1000" b="1" spc="600" dirty="0" smtClean="0">
                <a:solidFill>
                  <a:schemeClr val="bg1"/>
                </a:solidFill>
              </a:rPr>
            </a:br>
            <a:endParaRPr 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Tradice v poezii: oslava ústní lidové slovesnosti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Jiřina Rákosníková</a:t>
            </a:r>
            <a:r>
              <a:rPr lang="cs-CZ" sz="2400" dirty="0" smtClean="0"/>
              <a:t>, Jan Kudláček, Jiří Pavlica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05" y="2555107"/>
            <a:ext cx="2064634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1" y="2544221"/>
            <a:ext cx="2242749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29" y="2550915"/>
            <a:ext cx="1988839" cy="19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9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Tradice v poezii: </a:t>
            </a:r>
            <a:br>
              <a:rPr lang="cs-CZ" sz="3000" b="1" dirty="0" smtClean="0"/>
            </a:br>
            <a:r>
              <a:rPr lang="cs-CZ" sz="3000" b="1" dirty="0" smtClean="0"/>
              <a:t>variace na folklórní odkaz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Věra Provazníková</a:t>
            </a:r>
            <a:r>
              <a:rPr lang="cs-CZ" sz="2400" dirty="0" smtClean="0"/>
              <a:t> a </a:t>
            </a:r>
            <a:r>
              <a:rPr lang="cs-CZ" sz="2400" dirty="0"/>
              <a:t>„novodobé ohlasy“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08" y="2802911"/>
            <a:ext cx="24003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97490"/>
            <a:ext cx="21145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64" y="2416516"/>
            <a:ext cx="1809750" cy="2524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10" name="Přímá spojnice 9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Tradice v poezii: kontinuita v kvalitě veršů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Josef Brukner</a:t>
            </a: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0" y="2348880"/>
            <a:ext cx="3341924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44" y="2348880"/>
            <a:ext cx="4418804" cy="252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b="1" dirty="0" smtClean="0"/>
              <a:t>Hodnotné poetické návraty: </a:t>
            </a:r>
            <a:br>
              <a:rPr lang="cs-CZ" sz="3000" b="1" dirty="0" smtClean="0"/>
            </a:br>
            <a:r>
              <a:rPr lang="cs-CZ" sz="3000" b="1" dirty="0" smtClean="0"/>
              <a:t>výbory z díla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Radim Kopáč (Ed.),</a:t>
            </a:r>
            <a:r>
              <a:rPr lang="cs-CZ" sz="2400" b="1" dirty="0" smtClean="0"/>
              <a:t> Josef Hiršal</a:t>
            </a:r>
            <a:r>
              <a:rPr lang="cs-CZ" sz="2400" dirty="0" smtClean="0"/>
              <a:t>, Petr Nikl: </a:t>
            </a:r>
            <a:r>
              <a:rPr lang="cs-CZ" sz="2400" dirty="0" err="1" smtClean="0"/>
              <a:t>Hiršalův</a:t>
            </a:r>
            <a:r>
              <a:rPr lang="cs-CZ" sz="2400" dirty="0" smtClean="0"/>
              <a:t> skicák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9384"/>
            <a:ext cx="1497600" cy="936000"/>
          </a:xfrm>
          <a:prstGeom prst="rect">
            <a:avLst/>
          </a:prstGeo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97600" y="5949384"/>
            <a:ext cx="7646400" cy="936000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0">
              <a:buNone/>
            </a:pPr>
            <a:endParaRPr lang="cs-CZ" sz="100" b="1" spc="600" dirty="0" smtClean="0">
              <a:solidFill>
                <a:schemeClr val="bg1"/>
              </a:solidFill>
            </a:endParaRPr>
          </a:p>
          <a:p>
            <a:pPr marL="174625" indent="0">
              <a:buNone/>
            </a:pPr>
            <a:r>
              <a:rPr lang="cs-CZ" sz="1800" b="1" spc="600" dirty="0" smtClean="0">
                <a:solidFill>
                  <a:schemeClr val="bg1"/>
                </a:solidFill>
              </a:rPr>
              <a:t>Hana Lavičková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Pedagogická fakulta Masarykovy univerzity</a:t>
            </a:r>
          </a:p>
          <a:p>
            <a:pPr marL="174625" indent="0">
              <a:buNone/>
            </a:pPr>
            <a:r>
              <a:rPr lang="cs-CZ" sz="1200" dirty="0" smtClean="0">
                <a:solidFill>
                  <a:schemeClr val="bg1"/>
                </a:solidFill>
              </a:rPr>
              <a:t>Katedra českého jazyka a literatury</a:t>
            </a:r>
          </a:p>
          <a:p>
            <a:pPr marL="174625" indent="0"/>
            <a:endParaRPr lang="cs-CZ" sz="2000" dirty="0" smtClean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107504" y="1412776"/>
            <a:ext cx="892899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202493"/>
            <a:ext cx="5616624" cy="34587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537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8423</TotalTime>
  <Words>494</Words>
  <Application>Microsoft Office PowerPoint</Application>
  <PresentationFormat>Předvádění na obrazovce (4:3)</PresentationFormat>
  <Paragraphs>141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systému Office</vt:lpstr>
      <vt:lpstr>  HODNOTA V literatuŘE  pro děti a mládež   </vt:lpstr>
      <vt:lpstr>Teorie a kritika literatury pro děti a mládež</vt:lpstr>
      <vt:lpstr>KDE SE INSPIROVAT PŘI VÝBĚRU HODNOTNÝCH KNIH PRO DĚTI?</vt:lpstr>
      <vt:lpstr>Faktory ovlivňující podobu a směřování současné české literatury pro děti</vt:lpstr>
      <vt:lpstr>  HODNOTA V ŽANROVÝCH KONTEXTECH LITERATURY PRO DĚTI  </vt:lpstr>
      <vt:lpstr>Tradice v poezii: oslava ústní lidové slovesnosti</vt:lpstr>
      <vt:lpstr>Tradice v poezii:  variace na folklórní odkaz</vt:lpstr>
      <vt:lpstr>Tradice v poezii: kontinuita v kvalitě veršů</vt:lpstr>
      <vt:lpstr>Hodnotné poetické návraty:  výbory z díla</vt:lpstr>
      <vt:lpstr>Příležitosti pro poezii: dvojdomí autoři</vt:lpstr>
      <vt:lpstr>Příležitosti pro poezii: dvojdomí autoři</vt:lpstr>
      <vt:lpstr>Příležitosti pro poezii: dvojdomí autoři</vt:lpstr>
      <vt:lpstr>Vrcholy současné poezie: meditativní lyrika</vt:lpstr>
      <vt:lpstr>Vrcholy současné poezie:  vytříbená nonsensová poetika </vt:lpstr>
      <vt:lpstr>Divadelní hry:  nápadité sdílení prožitků mezi rodiči a dětmi</vt:lpstr>
      <vt:lpstr>Autorská pohádka:  náročná témata směřující k nejmenším adresátům</vt:lpstr>
      <vt:lpstr>Autorská pohádka:  pronikání existenciální tematiky k dětem</vt:lpstr>
      <vt:lpstr>Autorská pohádka: žánrové kontaminace</vt:lpstr>
      <vt:lpstr>Umělecko-naučná literatura:  hravá prvouka pro nejmenší čtenáře</vt:lpstr>
      <vt:lpstr>Konceptuální díla Petra Nikla</vt:lpstr>
      <vt:lpstr>Obrázková kniha: „obraz ve slově, slovo v obraze“</vt:lpstr>
      <vt:lpstr>Obrázkové knihy a komiksy s tajemstvím</vt:lpstr>
      <vt:lpstr>Děkuji  za Vaši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Cesty současné české literatury pro děti a mládež</dc:title>
  <dc:creator>sting-ntb</dc:creator>
  <cp:lastModifiedBy>uzivatel</cp:lastModifiedBy>
  <cp:revision>71</cp:revision>
  <dcterms:created xsi:type="dcterms:W3CDTF">2017-06-29T06:42:34Z</dcterms:created>
  <dcterms:modified xsi:type="dcterms:W3CDTF">2019-12-06T12:25:45Z</dcterms:modified>
</cp:coreProperties>
</file>