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6858000" cx="9144000"/>
  <p:notesSz cx="6858000" cy="9144000"/>
  <p:embeddedFontLst>
    <p:embeddedFont>
      <p:font typeface="Roboto"/>
      <p:regular r:id="rId16"/>
      <p:bold r:id="rId17"/>
      <p:italic r:id="rId18"/>
      <p:boldItalic r:id="rId19"/>
    </p:embeddedFont>
    <p:embeddedFont>
      <p:font typeface="Corbel"/>
      <p:regular r:id="rId20"/>
      <p:bold r:id="rId21"/>
      <p:italic r:id="rId22"/>
      <p:boldItalic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:go="http://customooxmlschemas.google.com/" r:id="rId24" roundtripDataSignature="AMtx7mi9XF3o0KrgLFFLlwa2mABqaa3wc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Corbel-regular.fntdata"/><Relationship Id="rId11" Type="http://schemas.openxmlformats.org/officeDocument/2006/relationships/slide" Target="slides/slide6.xml"/><Relationship Id="rId22" Type="http://schemas.openxmlformats.org/officeDocument/2006/relationships/font" Target="fonts/Corbel-italic.fntdata"/><Relationship Id="rId10" Type="http://schemas.openxmlformats.org/officeDocument/2006/relationships/slide" Target="slides/slide5.xml"/><Relationship Id="rId21" Type="http://schemas.openxmlformats.org/officeDocument/2006/relationships/font" Target="fonts/Corbel-bold.fntdata"/><Relationship Id="rId13" Type="http://schemas.openxmlformats.org/officeDocument/2006/relationships/slide" Target="slides/slide8.xml"/><Relationship Id="rId24" Type="http://customschemas.google.com/relationships/presentationmetadata" Target="metadata"/><Relationship Id="rId12" Type="http://schemas.openxmlformats.org/officeDocument/2006/relationships/slide" Target="slides/slide7.xml"/><Relationship Id="rId23" Type="http://schemas.openxmlformats.org/officeDocument/2006/relationships/font" Target="fonts/Corbel-bold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Roboto-bold.fntdata"/><Relationship Id="rId16" Type="http://schemas.openxmlformats.org/officeDocument/2006/relationships/font" Target="fonts/Roboto-regular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Roboto-boldItalic.fntdata"/><Relationship Id="rId6" Type="http://schemas.openxmlformats.org/officeDocument/2006/relationships/slide" Target="slides/slide1.xml"/><Relationship Id="rId18" Type="http://schemas.openxmlformats.org/officeDocument/2006/relationships/font" Target="fonts/Roboto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" name="Google Shape;85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78fd1b9962_0_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78fd1b9962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78fd1b9962_0_1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78fd1b9962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78fd1b9962_0_1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78fd1b9962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75776ce1fe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75776ce1f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78fd1b9962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78fd1b996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7925c9226f_0_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7925c9226f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78fd1b9962_0_25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78fd1b9962_0_2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Relationship Id="rId3" Type="http://schemas.openxmlformats.org/officeDocument/2006/relationships/image" Target="../media/image2.jpg"/><Relationship Id="rId4" Type="http://schemas.openxmlformats.org/officeDocument/2006/relationships/image" Target="../media/image3.jp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5.jp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Úvodní snímek" showMasterSp="0" type="title">
  <p:cSld name="TITLE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1"/>
          <p:cNvSpPr/>
          <p:nvPr/>
        </p:nvSpPr>
        <p:spPr>
          <a:xfrm>
            <a:off x="1200150" y="0"/>
            <a:ext cx="3771900" cy="5943600"/>
          </a:xfrm>
          <a:prstGeom prst="rect">
            <a:avLst/>
          </a:prstGeom>
          <a:solidFill>
            <a:srgbClr val="687F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5" name="Google Shape;15;p11"/>
          <p:cNvSpPr txBox="1"/>
          <p:nvPr>
            <p:ph type="ctrTitle"/>
          </p:nvPr>
        </p:nvSpPr>
        <p:spPr>
          <a:xfrm>
            <a:off x="1313833" y="3019706"/>
            <a:ext cx="363474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orbel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11"/>
          <p:cNvSpPr txBox="1"/>
          <p:nvPr>
            <p:ph idx="1" type="subTitle"/>
          </p:nvPr>
        </p:nvSpPr>
        <p:spPr>
          <a:xfrm>
            <a:off x="1313833" y="5381894"/>
            <a:ext cx="3634740" cy="4480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pic>
        <p:nvPicPr>
          <p:cNvPr descr="Načechraná bílá oblaka na sytě modré obloze" id="17" name="Google Shape;17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2057400"/>
            <a:ext cx="1117854" cy="38862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Záběr zblízka na výhonek rostliny" id="18" name="Google Shape;18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54347" y="2057400"/>
            <a:ext cx="1545575" cy="38862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Vlny" id="19" name="Google Shape;19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682217" y="2057400"/>
            <a:ext cx="2462022" cy="3886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Nadpis a svislý text" type="vertTx">
  <p:cSld name="VERTICAL_TEXT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0"/>
          <p:cNvSpPr txBox="1"/>
          <p:nvPr>
            <p:ph type="title"/>
          </p:nvPr>
        </p:nvSpPr>
        <p:spPr>
          <a:xfrm>
            <a:off x="1057520" y="276087"/>
            <a:ext cx="7028962" cy="118356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687F00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0"/>
          <p:cNvSpPr txBox="1"/>
          <p:nvPr>
            <p:ph idx="1" type="body"/>
          </p:nvPr>
        </p:nvSpPr>
        <p:spPr>
          <a:xfrm rot="5400000">
            <a:off x="2261660" y="361861"/>
            <a:ext cx="4620682" cy="70289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4" name="Google Shape;74;p20"/>
          <p:cNvSpPr txBox="1"/>
          <p:nvPr>
            <p:ph idx="12" type="sldNum"/>
          </p:nvPr>
        </p:nvSpPr>
        <p:spPr>
          <a:xfrm>
            <a:off x="0" y="6629400"/>
            <a:ext cx="307802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75" name="Google Shape;75;p20"/>
          <p:cNvSpPr txBox="1"/>
          <p:nvPr>
            <p:ph idx="10" type="dt"/>
          </p:nvPr>
        </p:nvSpPr>
        <p:spPr>
          <a:xfrm>
            <a:off x="340052" y="6629400"/>
            <a:ext cx="750497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0"/>
          <p:cNvSpPr txBox="1"/>
          <p:nvPr>
            <p:ph idx="11" type="ftr"/>
          </p:nvPr>
        </p:nvSpPr>
        <p:spPr>
          <a:xfrm>
            <a:off x="1228288" y="6629400"/>
            <a:ext cx="6858194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vislý nadpis a text" type="vertTitleAndTx">
  <p:cSld name="VERTICAL_TITLE_AND_VERTICAL_TEXT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1"/>
          <p:cNvSpPr txBox="1"/>
          <p:nvPr>
            <p:ph type="title"/>
          </p:nvPr>
        </p:nvSpPr>
        <p:spPr>
          <a:xfrm rot="5400000">
            <a:off x="4321968" y="2412208"/>
            <a:ext cx="5986463" cy="1543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687F00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1"/>
          <p:cNvSpPr txBox="1"/>
          <p:nvPr>
            <p:ph idx="1" type="body"/>
          </p:nvPr>
        </p:nvSpPr>
        <p:spPr>
          <a:xfrm rot="5400000">
            <a:off x="535781" y="283370"/>
            <a:ext cx="5986463" cy="5800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0" name="Google Shape;80;p21"/>
          <p:cNvSpPr txBox="1"/>
          <p:nvPr>
            <p:ph idx="12" type="sldNum"/>
          </p:nvPr>
        </p:nvSpPr>
        <p:spPr>
          <a:xfrm>
            <a:off x="0" y="6629400"/>
            <a:ext cx="307802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81" name="Google Shape;81;p21"/>
          <p:cNvSpPr txBox="1"/>
          <p:nvPr>
            <p:ph idx="10" type="dt"/>
          </p:nvPr>
        </p:nvSpPr>
        <p:spPr>
          <a:xfrm>
            <a:off x="340052" y="6629400"/>
            <a:ext cx="750497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21"/>
          <p:cNvSpPr txBox="1"/>
          <p:nvPr>
            <p:ph idx="11" type="ftr"/>
          </p:nvPr>
        </p:nvSpPr>
        <p:spPr>
          <a:xfrm>
            <a:off x="1228288" y="6629400"/>
            <a:ext cx="6858194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Nadpis a obsah" type="obj">
  <p:cSld name="OBJECT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2"/>
          <p:cNvSpPr txBox="1"/>
          <p:nvPr>
            <p:ph type="title"/>
          </p:nvPr>
        </p:nvSpPr>
        <p:spPr>
          <a:xfrm>
            <a:off x="1057520" y="276087"/>
            <a:ext cx="7028962" cy="118356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687F00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12"/>
          <p:cNvSpPr txBox="1"/>
          <p:nvPr>
            <p:ph idx="1" type="body"/>
          </p:nvPr>
        </p:nvSpPr>
        <p:spPr>
          <a:xfrm>
            <a:off x="1057520" y="1566001"/>
            <a:ext cx="7028961" cy="46206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" name="Google Shape;23;p12"/>
          <p:cNvSpPr txBox="1"/>
          <p:nvPr>
            <p:ph idx="12" type="sldNum"/>
          </p:nvPr>
        </p:nvSpPr>
        <p:spPr>
          <a:xfrm>
            <a:off x="0" y="6629400"/>
            <a:ext cx="307802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24" name="Google Shape;24;p12"/>
          <p:cNvSpPr txBox="1"/>
          <p:nvPr>
            <p:ph idx="10" type="dt"/>
          </p:nvPr>
        </p:nvSpPr>
        <p:spPr>
          <a:xfrm>
            <a:off x="340052" y="6629400"/>
            <a:ext cx="750497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2"/>
          <p:cNvSpPr txBox="1"/>
          <p:nvPr>
            <p:ph idx="11" type="ftr"/>
          </p:nvPr>
        </p:nvSpPr>
        <p:spPr>
          <a:xfrm>
            <a:off x="1228288" y="6629400"/>
            <a:ext cx="6858194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Záhlaví oddílu" showMasterSp="0" type="secHead">
  <p:cSld name="SECTION_HEADER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3"/>
          <p:cNvSpPr/>
          <p:nvPr/>
        </p:nvSpPr>
        <p:spPr>
          <a:xfrm>
            <a:off x="1200149" y="2059146"/>
            <a:ext cx="5399772" cy="3886200"/>
          </a:xfrm>
          <a:prstGeom prst="rect">
            <a:avLst/>
          </a:prstGeom>
          <a:solidFill>
            <a:srgbClr val="687F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8" name="Google Shape;28;p13"/>
          <p:cNvSpPr txBox="1"/>
          <p:nvPr>
            <p:ph type="title"/>
          </p:nvPr>
        </p:nvSpPr>
        <p:spPr>
          <a:xfrm>
            <a:off x="1313833" y="2263914"/>
            <a:ext cx="5212080" cy="314339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orbel"/>
              <a:buNone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3"/>
          <p:cNvSpPr txBox="1"/>
          <p:nvPr>
            <p:ph idx="1" type="body"/>
          </p:nvPr>
        </p:nvSpPr>
        <p:spPr>
          <a:xfrm>
            <a:off x="1313833" y="5381894"/>
            <a:ext cx="5212080" cy="4495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pic>
        <p:nvPicPr>
          <p:cNvPr descr="Záběr zblízka na zelené rostliny" id="30" name="Google Shape;30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2059146"/>
            <a:ext cx="1117854" cy="38862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Vlny" id="31" name="Google Shape;31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82217" y="2059146"/>
            <a:ext cx="2462022" cy="3886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extLst>
    <p:ext uri="{DCECCB84-F9BA-43D5-87BE-67443E8EF086}">
      <p15:sldGuideLst>
        <p15:guide id="1" orient="horz" pos="3768">
          <p15:clr>
            <a:srgbClr val="FDE53C"/>
          </p15:clr>
        </p15:guide>
        <p15:guide id="2" orient="horz" pos="1296">
          <p15:clr>
            <a:srgbClr val="FDE53C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Dvě obsahové části" type="twoObj">
  <p:cSld name="TWO_OBJECTS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4"/>
          <p:cNvSpPr txBox="1"/>
          <p:nvPr>
            <p:ph type="title"/>
          </p:nvPr>
        </p:nvSpPr>
        <p:spPr>
          <a:xfrm>
            <a:off x="1057520" y="276087"/>
            <a:ext cx="7028962" cy="118356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687F00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14"/>
          <p:cNvSpPr txBox="1"/>
          <p:nvPr>
            <p:ph idx="1" type="body"/>
          </p:nvPr>
        </p:nvSpPr>
        <p:spPr>
          <a:xfrm>
            <a:off x="1057276" y="1556281"/>
            <a:ext cx="3457574" cy="46206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83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/>
            </a:lvl1pPr>
            <a:lvl2pPr indent="-3429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2pPr>
            <a:lvl3pPr indent="-3302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3pPr>
            <a:lvl4pPr indent="-3302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4pPr>
            <a:lvl5pPr indent="-3302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5pPr>
            <a:lvl6pPr indent="-3302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35" name="Google Shape;35;p14"/>
          <p:cNvSpPr txBox="1"/>
          <p:nvPr>
            <p:ph idx="2" type="body"/>
          </p:nvPr>
        </p:nvSpPr>
        <p:spPr>
          <a:xfrm>
            <a:off x="4629151" y="1556281"/>
            <a:ext cx="3457331" cy="46206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83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/>
            </a:lvl1pPr>
            <a:lvl2pPr indent="-3429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2pPr>
            <a:lvl3pPr indent="-3302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3pPr>
            <a:lvl4pPr indent="-3302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4pPr>
            <a:lvl5pPr indent="-3302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5pPr>
            <a:lvl6pPr indent="-3302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36" name="Google Shape;36;p14"/>
          <p:cNvSpPr txBox="1"/>
          <p:nvPr>
            <p:ph idx="12" type="sldNum"/>
          </p:nvPr>
        </p:nvSpPr>
        <p:spPr>
          <a:xfrm>
            <a:off x="0" y="6629400"/>
            <a:ext cx="307802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37" name="Google Shape;37;p14"/>
          <p:cNvSpPr txBox="1"/>
          <p:nvPr>
            <p:ph idx="10" type="dt"/>
          </p:nvPr>
        </p:nvSpPr>
        <p:spPr>
          <a:xfrm>
            <a:off x="340052" y="6629400"/>
            <a:ext cx="750497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4"/>
          <p:cNvSpPr txBox="1"/>
          <p:nvPr>
            <p:ph idx="11" type="ftr"/>
          </p:nvPr>
        </p:nvSpPr>
        <p:spPr>
          <a:xfrm>
            <a:off x="1228288" y="6629400"/>
            <a:ext cx="6858194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orovnání" type="twoTxTwoObj">
  <p:cSld name="TWO_OBJECTS_WITH_TEX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5"/>
          <p:cNvSpPr txBox="1"/>
          <p:nvPr>
            <p:ph type="title"/>
          </p:nvPr>
        </p:nvSpPr>
        <p:spPr>
          <a:xfrm>
            <a:off x="1057520" y="276087"/>
            <a:ext cx="7028962" cy="118356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687F00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15"/>
          <p:cNvSpPr txBox="1"/>
          <p:nvPr>
            <p:ph idx="1" type="body"/>
          </p:nvPr>
        </p:nvSpPr>
        <p:spPr>
          <a:xfrm>
            <a:off x="1057274" y="1554480"/>
            <a:ext cx="3456432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b="1" sz="22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2" name="Google Shape;42;p15"/>
          <p:cNvSpPr txBox="1"/>
          <p:nvPr>
            <p:ph idx="2" type="body"/>
          </p:nvPr>
        </p:nvSpPr>
        <p:spPr>
          <a:xfrm>
            <a:off x="1057274" y="2434148"/>
            <a:ext cx="3456432" cy="38112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83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/>
            </a:lvl1pPr>
            <a:lvl2pPr indent="-3429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2pPr>
            <a:lvl3pPr indent="-3302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3pPr>
            <a:lvl4pPr indent="-3302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4pPr>
            <a:lvl5pPr indent="-3302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5pPr>
            <a:lvl6pPr indent="-3302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3" name="Google Shape;43;p15"/>
          <p:cNvSpPr txBox="1"/>
          <p:nvPr>
            <p:ph idx="3" type="body"/>
          </p:nvPr>
        </p:nvSpPr>
        <p:spPr>
          <a:xfrm>
            <a:off x="4629150" y="1554480"/>
            <a:ext cx="3457575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b="1" sz="22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4" name="Google Shape;44;p15"/>
          <p:cNvSpPr txBox="1"/>
          <p:nvPr>
            <p:ph idx="4" type="body"/>
          </p:nvPr>
        </p:nvSpPr>
        <p:spPr>
          <a:xfrm>
            <a:off x="4629150" y="2434148"/>
            <a:ext cx="3457575" cy="38112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83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/>
            </a:lvl1pPr>
            <a:lvl2pPr indent="-3429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2pPr>
            <a:lvl3pPr indent="-3302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3pPr>
            <a:lvl4pPr indent="-3302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4pPr>
            <a:lvl5pPr indent="-3302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5pPr>
            <a:lvl6pPr indent="-3302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5" name="Google Shape;45;p15"/>
          <p:cNvSpPr txBox="1"/>
          <p:nvPr>
            <p:ph idx="12" type="sldNum"/>
          </p:nvPr>
        </p:nvSpPr>
        <p:spPr>
          <a:xfrm>
            <a:off x="0" y="6629400"/>
            <a:ext cx="307802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46" name="Google Shape;46;p15"/>
          <p:cNvSpPr txBox="1"/>
          <p:nvPr>
            <p:ph idx="10" type="dt"/>
          </p:nvPr>
        </p:nvSpPr>
        <p:spPr>
          <a:xfrm>
            <a:off x="340052" y="6629400"/>
            <a:ext cx="750497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5"/>
          <p:cNvSpPr txBox="1"/>
          <p:nvPr>
            <p:ph idx="11" type="ftr"/>
          </p:nvPr>
        </p:nvSpPr>
        <p:spPr>
          <a:xfrm>
            <a:off x="1228288" y="6629400"/>
            <a:ext cx="6858194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Jenom nadpis" type="titleOnly">
  <p:cSld name="TITLE_ONLY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6"/>
          <p:cNvSpPr txBox="1"/>
          <p:nvPr>
            <p:ph type="title"/>
          </p:nvPr>
        </p:nvSpPr>
        <p:spPr>
          <a:xfrm>
            <a:off x="1057520" y="276087"/>
            <a:ext cx="7028962" cy="118356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687F00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16"/>
          <p:cNvSpPr txBox="1"/>
          <p:nvPr>
            <p:ph idx="12" type="sldNum"/>
          </p:nvPr>
        </p:nvSpPr>
        <p:spPr>
          <a:xfrm>
            <a:off x="0" y="6629400"/>
            <a:ext cx="307802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51" name="Google Shape;51;p16"/>
          <p:cNvSpPr txBox="1"/>
          <p:nvPr>
            <p:ph idx="10" type="dt"/>
          </p:nvPr>
        </p:nvSpPr>
        <p:spPr>
          <a:xfrm>
            <a:off x="340052" y="6629400"/>
            <a:ext cx="750497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6"/>
          <p:cNvSpPr txBox="1"/>
          <p:nvPr>
            <p:ph idx="11" type="ftr"/>
          </p:nvPr>
        </p:nvSpPr>
        <p:spPr>
          <a:xfrm>
            <a:off x="1228288" y="6629400"/>
            <a:ext cx="6858194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rázdné">
  <p:cSld name="Prázdné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7"/>
          <p:cNvSpPr txBox="1"/>
          <p:nvPr>
            <p:ph idx="12" type="sldNum"/>
          </p:nvPr>
        </p:nvSpPr>
        <p:spPr>
          <a:xfrm>
            <a:off x="0" y="6629400"/>
            <a:ext cx="307802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55" name="Google Shape;55;p17"/>
          <p:cNvSpPr txBox="1"/>
          <p:nvPr>
            <p:ph idx="10" type="dt"/>
          </p:nvPr>
        </p:nvSpPr>
        <p:spPr>
          <a:xfrm>
            <a:off x="340052" y="6629400"/>
            <a:ext cx="750497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7"/>
          <p:cNvSpPr txBox="1"/>
          <p:nvPr>
            <p:ph idx="11" type="ftr"/>
          </p:nvPr>
        </p:nvSpPr>
        <p:spPr>
          <a:xfrm>
            <a:off x="1228288" y="6629400"/>
            <a:ext cx="6858194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bsah s titulkem" type="objTx">
  <p:cSld name="OBJECT_WITH_CAPTION_TEXT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8"/>
          <p:cNvSpPr txBox="1"/>
          <p:nvPr>
            <p:ph type="title"/>
          </p:nvPr>
        </p:nvSpPr>
        <p:spPr>
          <a:xfrm>
            <a:off x="5011825" y="919616"/>
            <a:ext cx="3116717" cy="253288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687F00"/>
              </a:buClr>
              <a:buSzPts val="3200"/>
              <a:buFont typeface="Corbe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8"/>
          <p:cNvSpPr txBox="1"/>
          <p:nvPr>
            <p:ph idx="1" type="body"/>
          </p:nvPr>
        </p:nvSpPr>
        <p:spPr>
          <a:xfrm>
            <a:off x="1057275" y="915923"/>
            <a:ext cx="3912734" cy="50657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83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/>
            </a:lvl1pPr>
            <a:lvl2pPr indent="-3429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2pPr>
            <a:lvl3pPr indent="-3302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3pPr>
            <a:lvl4pPr indent="-3302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4pPr>
            <a:lvl5pPr indent="-3302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5pPr>
            <a:lvl6pPr indent="-3302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60" name="Google Shape;60;p18"/>
          <p:cNvSpPr txBox="1"/>
          <p:nvPr>
            <p:ph idx="2" type="body"/>
          </p:nvPr>
        </p:nvSpPr>
        <p:spPr>
          <a:xfrm>
            <a:off x="5011825" y="3502152"/>
            <a:ext cx="3116717" cy="24795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1" name="Google Shape;61;p18"/>
          <p:cNvSpPr txBox="1"/>
          <p:nvPr>
            <p:ph idx="12" type="sldNum"/>
          </p:nvPr>
        </p:nvSpPr>
        <p:spPr>
          <a:xfrm>
            <a:off x="0" y="6629400"/>
            <a:ext cx="307802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62" name="Google Shape;62;p18"/>
          <p:cNvSpPr txBox="1"/>
          <p:nvPr>
            <p:ph idx="10" type="dt"/>
          </p:nvPr>
        </p:nvSpPr>
        <p:spPr>
          <a:xfrm>
            <a:off x="340052" y="6629400"/>
            <a:ext cx="750497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8"/>
          <p:cNvSpPr txBox="1"/>
          <p:nvPr>
            <p:ph idx="11" type="ftr"/>
          </p:nvPr>
        </p:nvSpPr>
        <p:spPr>
          <a:xfrm>
            <a:off x="1228288" y="6629400"/>
            <a:ext cx="6858194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brázek s titulkem" type="picTx">
  <p:cSld name="PICTURE_WITH_CAPTION_TEXT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9"/>
          <p:cNvSpPr txBox="1"/>
          <p:nvPr>
            <p:ph type="title"/>
          </p:nvPr>
        </p:nvSpPr>
        <p:spPr>
          <a:xfrm>
            <a:off x="5011826" y="919616"/>
            <a:ext cx="3116717" cy="253288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687F00"/>
              </a:buClr>
              <a:buSzPts val="3200"/>
              <a:buFont typeface="Corbe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descr="Prázdný zástupný symbol pro přidání obrázku Klikněte na zástupný symbol a vyberte obrázek, který chcete přidat." id="66" name="Google Shape;66;p19"/>
          <p:cNvSpPr/>
          <p:nvPr>
            <p:ph idx="2" type="pic"/>
          </p:nvPr>
        </p:nvSpPr>
        <p:spPr>
          <a:xfrm>
            <a:off x="0" y="915923"/>
            <a:ext cx="4970008" cy="50657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1371600">
            <a:norm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67" name="Google Shape;67;p19"/>
          <p:cNvSpPr txBox="1"/>
          <p:nvPr>
            <p:ph idx="1" type="body"/>
          </p:nvPr>
        </p:nvSpPr>
        <p:spPr>
          <a:xfrm>
            <a:off x="5011826" y="3502153"/>
            <a:ext cx="3116717" cy="24795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8" name="Google Shape;68;p19"/>
          <p:cNvSpPr txBox="1"/>
          <p:nvPr>
            <p:ph idx="12" type="sldNum"/>
          </p:nvPr>
        </p:nvSpPr>
        <p:spPr>
          <a:xfrm>
            <a:off x="0" y="6629400"/>
            <a:ext cx="307802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69" name="Google Shape;69;p19"/>
          <p:cNvSpPr txBox="1"/>
          <p:nvPr>
            <p:ph idx="10" type="dt"/>
          </p:nvPr>
        </p:nvSpPr>
        <p:spPr>
          <a:xfrm>
            <a:off x="340052" y="6629400"/>
            <a:ext cx="750497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9"/>
          <p:cNvSpPr txBox="1"/>
          <p:nvPr>
            <p:ph idx="11" type="ftr"/>
          </p:nvPr>
        </p:nvSpPr>
        <p:spPr>
          <a:xfrm>
            <a:off x="1228288" y="6629400"/>
            <a:ext cx="6858194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0"/>
          <p:cNvSpPr/>
          <p:nvPr/>
        </p:nvSpPr>
        <p:spPr>
          <a:xfrm>
            <a:off x="0" y="6629400"/>
            <a:ext cx="1124712" cy="228600"/>
          </a:xfrm>
          <a:prstGeom prst="rect">
            <a:avLst/>
          </a:prstGeom>
          <a:gradFill>
            <a:gsLst>
              <a:gs pos="0">
                <a:srgbClr val="F4FFCB"/>
              </a:gs>
              <a:gs pos="100000">
                <a:srgbClr val="F4FFCB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7" name="Google Shape;7;p10"/>
          <p:cNvSpPr/>
          <p:nvPr/>
        </p:nvSpPr>
        <p:spPr>
          <a:xfrm>
            <a:off x="1207008" y="6629400"/>
            <a:ext cx="7936992" cy="228600"/>
          </a:xfrm>
          <a:prstGeom prst="rect">
            <a:avLst/>
          </a:prstGeom>
          <a:gradFill>
            <a:gsLst>
              <a:gs pos="0">
                <a:srgbClr val="E8FF87"/>
              </a:gs>
              <a:gs pos="100000">
                <a:srgbClr val="E8FF87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687F0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8" name="Google Shape;8;p10"/>
          <p:cNvSpPr txBox="1"/>
          <p:nvPr>
            <p:ph type="title"/>
          </p:nvPr>
        </p:nvSpPr>
        <p:spPr>
          <a:xfrm>
            <a:off x="1057520" y="276087"/>
            <a:ext cx="7028962" cy="118356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687F00"/>
              </a:buClr>
              <a:buSzPts val="3400"/>
              <a:buFont typeface="Corbel"/>
              <a:buNone/>
              <a:defRPr b="0" i="0" sz="3400" u="none" cap="none" strike="noStrike">
                <a:solidFill>
                  <a:srgbClr val="687F00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9" name="Google Shape;9;p10"/>
          <p:cNvSpPr txBox="1"/>
          <p:nvPr>
            <p:ph idx="1" type="body"/>
          </p:nvPr>
        </p:nvSpPr>
        <p:spPr>
          <a:xfrm>
            <a:off x="1057520" y="1566001"/>
            <a:ext cx="7028961" cy="46206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83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-3302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-3302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-3302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-3302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-3302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-3302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-3302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10" name="Google Shape;10;p10"/>
          <p:cNvSpPr txBox="1"/>
          <p:nvPr>
            <p:ph idx="12" type="sldNum"/>
          </p:nvPr>
        </p:nvSpPr>
        <p:spPr>
          <a:xfrm>
            <a:off x="0" y="6629400"/>
            <a:ext cx="307802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rgbClr val="455500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rgbClr val="455500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rgbClr val="455500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rgbClr val="455500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rgbClr val="455500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rgbClr val="455500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rgbClr val="455500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rgbClr val="455500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rgbClr val="455500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11" name="Google Shape;11;p10"/>
          <p:cNvSpPr txBox="1"/>
          <p:nvPr>
            <p:ph idx="10" type="dt"/>
          </p:nvPr>
        </p:nvSpPr>
        <p:spPr>
          <a:xfrm>
            <a:off x="340052" y="6629400"/>
            <a:ext cx="750497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rgbClr val="455500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12" name="Google Shape;12;p10"/>
          <p:cNvSpPr txBox="1"/>
          <p:nvPr>
            <p:ph idx="11" type="ftr"/>
          </p:nvPr>
        </p:nvSpPr>
        <p:spPr>
          <a:xfrm>
            <a:off x="1228288" y="6629400"/>
            <a:ext cx="6858194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rgbClr val="455500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gif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docs.google.com/document/d/178-2QysZIkn2dCYiv2wAuGd0YpierkKhu8Q6Cbwz3Mo/edit?usp=sharing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www.16personalities.com/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www.bing.com/videos/search?q=kids+are+born+scientists&amp;&amp;view=detail&amp;mid=BAEB2A5D0AE6C7F365F4BAEB2A5D0AE6C7F365F4&amp;&amp;FORM=VRDGAR" TargetMode="External"/><Relationship Id="rId4" Type="http://schemas.openxmlformats.org/officeDocument/2006/relationships/image" Target="../media/image7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hyperlink" Target="https://docs.google.com/forms/d/e/1FAIpQLScj58Tjv73rXuPK7PdOGvXVmX7C17fiM7OlC-qP_WTDvydqqg/viewform?usp=pp_url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"/>
          <p:cNvSpPr txBox="1"/>
          <p:nvPr>
            <p:ph type="ctrTitle"/>
          </p:nvPr>
        </p:nvSpPr>
        <p:spPr>
          <a:xfrm>
            <a:off x="1313833" y="3019706"/>
            <a:ext cx="363474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orbel"/>
              <a:buNone/>
            </a:pPr>
            <a:r>
              <a:rPr lang="cs-CZ"/>
              <a:t>Vstupní pedagogická praxe</a:t>
            </a:r>
            <a:endParaRPr/>
          </a:p>
        </p:txBody>
      </p:sp>
      <p:sp>
        <p:nvSpPr>
          <p:cNvPr id="88" name="Google Shape;88;p1"/>
          <p:cNvSpPr txBox="1"/>
          <p:nvPr>
            <p:ph idx="1" type="subTitle"/>
          </p:nvPr>
        </p:nvSpPr>
        <p:spPr>
          <a:xfrm>
            <a:off x="1313833" y="5381894"/>
            <a:ext cx="3634740" cy="4480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cs-CZ"/>
              <a:t>Mgr. et Mgr. Lucie Grůzová, Ph.D.</a:t>
            </a:r>
            <a:endParaRPr/>
          </a:p>
        </p:txBody>
      </p:sp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9"/>
          <p:cNvSpPr txBox="1"/>
          <p:nvPr>
            <p:ph type="title"/>
          </p:nvPr>
        </p:nvSpPr>
        <p:spPr>
          <a:xfrm>
            <a:off x="1313833" y="2263914"/>
            <a:ext cx="5212080" cy="314339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orbel"/>
              <a:buNone/>
            </a:pPr>
            <a:r>
              <a:rPr lang="cs-CZ"/>
              <a:t>Děkuji za vaši spolupráci!</a:t>
            </a:r>
            <a:endParaRPr/>
          </a:p>
        </p:txBody>
      </p:sp>
      <p:sp>
        <p:nvSpPr>
          <p:cNvPr id="151" name="Google Shape;151;p9"/>
          <p:cNvSpPr txBox="1"/>
          <p:nvPr>
            <p:ph idx="1" type="body"/>
          </p:nvPr>
        </p:nvSpPr>
        <p:spPr>
          <a:xfrm>
            <a:off x="1313833" y="5381894"/>
            <a:ext cx="5212080" cy="4495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t/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78fd1b9962_0_5"/>
          <p:cNvSpPr txBox="1"/>
          <p:nvPr>
            <p:ph type="title"/>
          </p:nvPr>
        </p:nvSpPr>
        <p:spPr>
          <a:xfrm>
            <a:off x="1057520" y="276087"/>
            <a:ext cx="7029000" cy="11835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Výsledky esejí</a:t>
            </a:r>
            <a:endParaRPr/>
          </a:p>
        </p:txBody>
      </p:sp>
      <p:sp>
        <p:nvSpPr>
          <p:cNvPr id="94" name="Google Shape;94;g78fd1b9962_0_5"/>
          <p:cNvSpPr txBox="1"/>
          <p:nvPr>
            <p:ph idx="1" type="body"/>
          </p:nvPr>
        </p:nvSpPr>
        <p:spPr>
          <a:xfrm>
            <a:off x="1057520" y="1566001"/>
            <a:ext cx="7029000" cy="462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100"/>
              </a:spcBef>
              <a:spcAft>
                <a:spcPts val="0"/>
              </a:spcAft>
              <a:buNone/>
            </a:pPr>
            <a:r>
              <a:rPr lang="cs-CZ"/>
              <a:t>Témata: 1) Asistenti ve třídách - nutnost nebo </a:t>
            </a:r>
            <a:r>
              <a:rPr lang="cs-CZ"/>
              <a:t>moda</a:t>
            </a:r>
            <a:r>
              <a:rPr lang="cs-CZ"/>
              <a:t>? Proč?</a:t>
            </a:r>
            <a:endParaRPr/>
          </a:p>
          <a:p>
            <a:pPr indent="457200" lvl="0" marL="457200" rtl="0" algn="l">
              <a:spcBef>
                <a:spcPts val="1100"/>
              </a:spcBef>
              <a:spcAft>
                <a:spcPts val="0"/>
              </a:spcAft>
              <a:buNone/>
            </a:pPr>
            <a:r>
              <a:rPr lang="cs-CZ"/>
              <a:t>2) Přátelský vztah x respekt a poslušnost</a:t>
            </a:r>
            <a:endParaRPr/>
          </a:p>
          <a:p>
            <a:pPr indent="457200" lvl="0" marL="457200" rtl="0" algn="l">
              <a:spcBef>
                <a:spcPts val="1100"/>
              </a:spcBef>
              <a:spcAft>
                <a:spcPts val="0"/>
              </a:spcAft>
              <a:buNone/>
            </a:pPr>
            <a:r>
              <a:rPr lang="cs-CZ"/>
              <a:t>3) Jakým budu učitelem</a:t>
            </a:r>
            <a:endParaRPr/>
          </a:p>
          <a:p>
            <a:pPr indent="457200" lvl="0" marL="457200" rtl="0" algn="l">
              <a:spcBef>
                <a:spcPts val="1100"/>
              </a:spcBef>
              <a:spcAft>
                <a:spcPts val="0"/>
              </a:spcAft>
              <a:buNone/>
            </a:pPr>
            <a:r>
              <a:rPr lang="cs-CZ"/>
              <a:t>4) Malá x velká volnost dětí</a:t>
            </a:r>
            <a:endParaRPr/>
          </a:p>
          <a:p>
            <a:pPr indent="457200" lvl="0" marL="457200" rtl="0" algn="l">
              <a:spcBef>
                <a:spcPts val="11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100"/>
              </a:spcBef>
              <a:spcAft>
                <a:spcPts val="0"/>
              </a:spcAft>
              <a:buNone/>
            </a:pPr>
            <a:r>
              <a:rPr lang="cs-CZ"/>
              <a:t>Soudy: Samostatnost dětí - brání jí rodiče</a:t>
            </a:r>
            <a:endParaRPr/>
          </a:p>
          <a:p>
            <a:pPr indent="0" lvl="0" marL="0" rtl="0" algn="l">
              <a:spcBef>
                <a:spcPts val="1100"/>
              </a:spcBef>
              <a:spcAft>
                <a:spcPts val="0"/>
              </a:spcAft>
              <a:buNone/>
            </a:pPr>
            <a:r>
              <a:rPr lang="cs-CZ"/>
              <a:t>	Ideální kombinace (pro každého jiná)</a:t>
            </a:r>
            <a:endParaRPr/>
          </a:p>
          <a:p>
            <a:pPr indent="0" lvl="0" marL="0" rtl="0" algn="l">
              <a:spcBef>
                <a:spcPts val="11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100"/>
              </a:spcBef>
              <a:spcAft>
                <a:spcPts val="0"/>
              </a:spcAft>
              <a:buNone/>
            </a:pPr>
            <a:r>
              <a:rPr lang="cs-CZ"/>
              <a:t>Předsevzetí</a:t>
            </a:r>
            <a:endParaRPr/>
          </a:p>
          <a:p>
            <a:pPr indent="0" lvl="0" marL="0" rtl="0" algn="l">
              <a:spcBef>
                <a:spcPts val="1100"/>
              </a:spcBef>
              <a:spcAft>
                <a:spcPts val="0"/>
              </a:spcAft>
              <a:buNone/>
            </a:pPr>
            <a:r>
              <a:rPr lang="cs-CZ"/>
              <a:t>		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78fd1b9962_0_10"/>
          <p:cNvSpPr txBox="1"/>
          <p:nvPr>
            <p:ph type="title"/>
          </p:nvPr>
        </p:nvSpPr>
        <p:spPr>
          <a:xfrm>
            <a:off x="1057520" y="276087"/>
            <a:ext cx="7029000" cy="11835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Bloomova taxonomie</a:t>
            </a:r>
            <a:endParaRPr/>
          </a:p>
        </p:txBody>
      </p:sp>
      <p:sp>
        <p:nvSpPr>
          <p:cNvPr id="100" name="Google Shape;100;g78fd1b9962_0_10"/>
          <p:cNvSpPr txBox="1"/>
          <p:nvPr>
            <p:ph idx="1" type="body"/>
          </p:nvPr>
        </p:nvSpPr>
        <p:spPr>
          <a:xfrm>
            <a:off x="1057525" y="1566000"/>
            <a:ext cx="7237500" cy="4754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1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Zobrazit zdrojový obrázek" id="101" name="Google Shape;101;g78fd1b9962_0_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75075" y="1800500"/>
            <a:ext cx="4976725" cy="4144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78fd1b9962_0_19"/>
          <p:cNvSpPr txBox="1"/>
          <p:nvPr>
            <p:ph type="title"/>
          </p:nvPr>
        </p:nvSpPr>
        <p:spPr>
          <a:xfrm>
            <a:off x="1057520" y="276087"/>
            <a:ext cx="7029000" cy="11835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Pojmová dizonance</a:t>
            </a:r>
            <a:endParaRPr/>
          </a:p>
        </p:txBody>
      </p:sp>
      <p:sp>
        <p:nvSpPr>
          <p:cNvPr id="107" name="Google Shape;107;g78fd1b9962_0_19"/>
          <p:cNvSpPr txBox="1"/>
          <p:nvPr>
            <p:ph idx="1" type="body"/>
          </p:nvPr>
        </p:nvSpPr>
        <p:spPr>
          <a:xfrm>
            <a:off x="1057520" y="1566001"/>
            <a:ext cx="7029000" cy="462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1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1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1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1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1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1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1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100"/>
              </a:spcBef>
              <a:spcAft>
                <a:spcPts val="0"/>
              </a:spcAft>
              <a:buNone/>
            </a:pPr>
            <a:r>
              <a:rPr b="1" lang="cs-CZ" u="sng">
                <a:solidFill>
                  <a:schemeClr val="hlink"/>
                </a:solidFill>
                <a:hlinkClick r:id="rId3"/>
              </a:rPr>
              <a:t>Zkuste vymyslet 3 příklady, kdy to co si máme myslet, nesedí s tím, co v praxi děláme nebo říkáme?</a:t>
            </a:r>
            <a:endParaRPr b="1"/>
          </a:p>
        </p:txBody>
      </p:sp>
      <p:grpSp>
        <p:nvGrpSpPr>
          <p:cNvPr id="108" name="Google Shape;108;g78fd1b9962_0_19"/>
          <p:cNvGrpSpPr/>
          <p:nvPr/>
        </p:nvGrpSpPr>
        <p:grpSpPr>
          <a:xfrm>
            <a:off x="733450" y="1983757"/>
            <a:ext cx="3546900" cy="1445237"/>
            <a:chOff x="0" y="1189989"/>
            <a:chExt cx="3546900" cy="1445237"/>
          </a:xfrm>
        </p:grpSpPr>
        <p:sp>
          <p:nvSpPr>
            <p:cNvPr id="109" name="Google Shape;109;g78fd1b9962_0_19"/>
            <p:cNvSpPr/>
            <p:nvPr/>
          </p:nvSpPr>
          <p:spPr>
            <a:xfrm>
              <a:off x="0" y="1189989"/>
              <a:ext cx="3546900" cy="669000"/>
            </a:xfrm>
            <a:prstGeom prst="homePlate">
              <a:avLst>
                <a:gd fmla="val 50000" name="adj"/>
              </a:avLst>
            </a:prstGeom>
            <a:solidFill>
              <a:srgbClr val="80201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Pojem, předsevzetí</a:t>
              </a:r>
              <a:endParaRPr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10" name="Google Shape;110;g78fd1b9962_0_19"/>
            <p:cNvSpPr txBox="1"/>
            <p:nvPr/>
          </p:nvSpPr>
          <p:spPr>
            <a:xfrm>
              <a:off x="655350" y="2057127"/>
              <a:ext cx="2236200" cy="578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1200">
                  <a:latin typeface="Roboto"/>
                  <a:ea typeface="Roboto"/>
                  <a:cs typeface="Roboto"/>
                  <a:sym typeface="Roboto"/>
                </a:rPr>
                <a:t>Individuální přístup k dětem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11" name="Google Shape;111;g78fd1b9962_0_19"/>
          <p:cNvGrpSpPr/>
          <p:nvPr/>
        </p:nvGrpSpPr>
        <p:grpSpPr>
          <a:xfrm>
            <a:off x="4572004" y="2038218"/>
            <a:ext cx="3305700" cy="1806662"/>
            <a:chOff x="2944204" y="1189775"/>
            <a:chExt cx="3305700" cy="1806662"/>
          </a:xfrm>
        </p:grpSpPr>
        <p:sp>
          <p:nvSpPr>
            <p:cNvPr id="112" name="Google Shape;112;g78fd1b9962_0_19"/>
            <p:cNvSpPr/>
            <p:nvPr/>
          </p:nvSpPr>
          <p:spPr>
            <a:xfrm>
              <a:off x="2944204" y="1189775"/>
              <a:ext cx="3305700" cy="669000"/>
            </a:xfrm>
            <a:prstGeom prst="chevron">
              <a:avLst>
                <a:gd fmla="val 50000" name="adj"/>
              </a:avLst>
            </a:prstGeom>
            <a:solidFill>
              <a:srgbClr val="B02C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Reálné chování, to co říkám</a:t>
              </a:r>
              <a:endParaRPr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13" name="Google Shape;113;g78fd1b9962_0_19"/>
            <p:cNvSpPr txBox="1"/>
            <p:nvPr/>
          </p:nvSpPr>
          <p:spPr>
            <a:xfrm>
              <a:off x="3478950" y="2057137"/>
              <a:ext cx="2236200" cy="93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1200">
                  <a:latin typeface="Roboto"/>
                  <a:ea typeface="Roboto"/>
                  <a:cs typeface="Roboto"/>
                  <a:sym typeface="Roboto"/>
                </a:rPr>
                <a:t>Proč jsou ve třídách asistenti.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1200">
                  <a:latin typeface="Roboto"/>
                  <a:ea typeface="Roboto"/>
                  <a:cs typeface="Roboto"/>
                  <a:sym typeface="Roboto"/>
                </a:rPr>
                <a:t>Paní učitelka si hrála jen s malou skupinkou.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75776ce1fe_0_0"/>
          <p:cNvSpPr txBox="1"/>
          <p:nvPr>
            <p:ph type="title"/>
          </p:nvPr>
        </p:nvSpPr>
        <p:spPr>
          <a:xfrm>
            <a:off x="1057520" y="276087"/>
            <a:ext cx="7029000" cy="11835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Jak se znáte?</a:t>
            </a:r>
            <a:endParaRPr/>
          </a:p>
        </p:txBody>
      </p:sp>
      <p:sp>
        <p:nvSpPr>
          <p:cNvPr id="119" name="Google Shape;119;g75776ce1fe_0_0"/>
          <p:cNvSpPr txBox="1"/>
          <p:nvPr>
            <p:ph idx="1" type="body"/>
          </p:nvPr>
        </p:nvSpPr>
        <p:spPr>
          <a:xfrm>
            <a:off x="1057520" y="1566001"/>
            <a:ext cx="7029000" cy="462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100"/>
              </a:spcBef>
              <a:spcAft>
                <a:spcPts val="0"/>
              </a:spcAft>
              <a:buNone/>
            </a:pPr>
            <a:r>
              <a:rPr lang="cs-CZ" u="sng">
                <a:solidFill>
                  <a:schemeClr val="hlink"/>
                </a:solidFill>
                <a:hlinkClick r:id="rId3"/>
              </a:rPr>
              <a:t>test 16 personalities</a:t>
            </a:r>
            <a:endParaRPr/>
          </a:p>
          <a:p>
            <a:pPr indent="0" lvl="0" marL="0" rtl="0" algn="l">
              <a:spcBef>
                <a:spcPts val="11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1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78fd1b9962_0_0"/>
          <p:cNvSpPr txBox="1"/>
          <p:nvPr>
            <p:ph type="ctrTitle"/>
          </p:nvPr>
        </p:nvSpPr>
        <p:spPr>
          <a:xfrm>
            <a:off x="1313833" y="3019706"/>
            <a:ext cx="3634800" cy="2387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Zpětná vazba z praxe</a:t>
            </a:r>
            <a:endParaRPr/>
          </a:p>
        </p:txBody>
      </p:sp>
      <p:sp>
        <p:nvSpPr>
          <p:cNvPr id="125" name="Google Shape;125;g78fd1b9962_0_0"/>
          <p:cNvSpPr txBox="1"/>
          <p:nvPr>
            <p:ph idx="1" type="subTitle"/>
          </p:nvPr>
        </p:nvSpPr>
        <p:spPr>
          <a:xfrm>
            <a:off x="1313833" y="5381894"/>
            <a:ext cx="3634800" cy="448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7925c9226f_0_5"/>
          <p:cNvSpPr txBox="1"/>
          <p:nvPr>
            <p:ph type="title"/>
          </p:nvPr>
        </p:nvSpPr>
        <p:spPr>
          <a:xfrm>
            <a:off x="1057520" y="276087"/>
            <a:ext cx="7029000" cy="11835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Co nám říká praxe a naše poznání</a:t>
            </a:r>
            <a:endParaRPr/>
          </a:p>
        </p:txBody>
      </p:sp>
      <p:sp>
        <p:nvSpPr>
          <p:cNvPr id="131" name="Google Shape;131;g7925c9226f_0_5"/>
          <p:cNvSpPr txBox="1"/>
          <p:nvPr>
            <p:ph idx="1" type="body"/>
          </p:nvPr>
        </p:nvSpPr>
        <p:spPr>
          <a:xfrm>
            <a:off x="1057520" y="1566001"/>
            <a:ext cx="7029000" cy="462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rtl="0" algn="l">
              <a:spcBef>
                <a:spcPts val="1100"/>
              </a:spcBef>
              <a:spcAft>
                <a:spcPts val="0"/>
              </a:spcAft>
              <a:buSzPts val="1800"/>
              <a:buAutoNum type="arabicPeriod"/>
            </a:pPr>
            <a:r>
              <a:rPr b="1" lang="cs-CZ"/>
              <a:t>Napište na 3 lístečky: </a:t>
            </a:r>
            <a:endParaRPr b="1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arenR"/>
            </a:pPr>
            <a:r>
              <a:rPr lang="cs-CZ"/>
              <a:t>Mé poznání o dětech na praxi.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arenR"/>
            </a:pPr>
            <a:r>
              <a:rPr lang="cs-CZ"/>
              <a:t>Mé poznání o prostředí na praxi.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arenR"/>
            </a:pPr>
            <a:r>
              <a:rPr lang="cs-CZ"/>
              <a:t>Mé poznání o učitelích na praxi.</a:t>
            </a:r>
            <a:endParaRPr/>
          </a:p>
          <a:p>
            <a:pPr indent="0" lvl="0" marL="914400" rtl="0" algn="l">
              <a:spcBef>
                <a:spcPts val="11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100"/>
              </a:spcBef>
              <a:spcAft>
                <a:spcPts val="0"/>
              </a:spcAft>
              <a:buNone/>
            </a:pPr>
            <a:r>
              <a:rPr b="1" lang="cs-CZ"/>
              <a:t>2.  Rozdělení na 3 skupiny a zpracování 3 kategorií.</a:t>
            </a:r>
            <a:endParaRPr b="1"/>
          </a:p>
          <a:p>
            <a:pPr indent="0" lvl="0" marL="0" rtl="0" algn="l">
              <a:spcBef>
                <a:spcPts val="1100"/>
              </a:spcBef>
              <a:spcAft>
                <a:spcPts val="0"/>
              </a:spcAft>
              <a:buNone/>
            </a:pPr>
            <a:r>
              <a:rPr lang="cs-CZ"/>
              <a:t>Rozdělte lístečky podle četnosti a napište na tabuli.</a:t>
            </a:r>
            <a:endParaRPr/>
          </a:p>
          <a:p>
            <a:pPr indent="0" lvl="0" marL="0" rtl="0" algn="l">
              <a:spcBef>
                <a:spcPts val="11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100"/>
              </a:spcBef>
              <a:spcAft>
                <a:spcPts val="0"/>
              </a:spcAft>
              <a:buNone/>
            </a:pPr>
            <a:r>
              <a:rPr lang="cs-CZ"/>
              <a:t>3. </a:t>
            </a:r>
            <a:r>
              <a:rPr b="1" lang="cs-CZ"/>
              <a:t>Projděte si výsledky a napište + (souhlasím), - (nesouhlasím).</a:t>
            </a:r>
            <a:endParaRPr b="1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78fd1b9962_0_252"/>
          <p:cNvSpPr txBox="1"/>
          <p:nvPr>
            <p:ph type="title"/>
          </p:nvPr>
        </p:nvSpPr>
        <p:spPr>
          <a:xfrm>
            <a:off x="1057520" y="276087"/>
            <a:ext cx="7029000" cy="11835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Jací chceme být </a:t>
            </a:r>
            <a:r>
              <a:rPr b="1" lang="cs-CZ"/>
              <a:t>budeme</a:t>
            </a:r>
            <a:r>
              <a:rPr lang="cs-CZ"/>
              <a:t> učitelé?</a:t>
            </a:r>
            <a:endParaRPr/>
          </a:p>
        </p:txBody>
      </p:sp>
      <p:sp>
        <p:nvSpPr>
          <p:cNvPr id="137" name="Google Shape;137;g78fd1b9962_0_252"/>
          <p:cNvSpPr txBox="1"/>
          <p:nvPr>
            <p:ph idx="1" type="body"/>
          </p:nvPr>
        </p:nvSpPr>
        <p:spPr>
          <a:xfrm>
            <a:off x="1057520" y="1566001"/>
            <a:ext cx="7029000" cy="462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1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1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1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1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1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1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1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1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38" name="Google Shape;138;g78fd1b9962_0_252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66100" y="2152031"/>
            <a:ext cx="3177050" cy="211719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9" name="Google Shape;139;g78fd1b9962_0_252"/>
          <p:cNvCxnSpPr/>
          <p:nvPr/>
        </p:nvCxnSpPr>
        <p:spPr>
          <a:xfrm flipH="1" rot="10800000">
            <a:off x="1866025" y="1205450"/>
            <a:ext cx="2016000" cy="20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8"/>
          <p:cNvSpPr txBox="1"/>
          <p:nvPr>
            <p:ph type="title"/>
          </p:nvPr>
        </p:nvSpPr>
        <p:spPr>
          <a:xfrm>
            <a:off x="1057520" y="276087"/>
            <a:ext cx="7028962" cy="118356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687F00"/>
              </a:buClr>
              <a:buSzPts val="3400"/>
              <a:buFont typeface="Corbel"/>
              <a:buNone/>
            </a:pPr>
            <a:r>
              <a:rPr lang="cs-CZ"/>
              <a:t>Závěrečné hodnocení seminářů</a:t>
            </a:r>
            <a:endParaRPr/>
          </a:p>
        </p:txBody>
      </p:sp>
      <p:sp>
        <p:nvSpPr>
          <p:cNvPr id="145" name="Google Shape;145;p8"/>
          <p:cNvSpPr txBox="1"/>
          <p:nvPr>
            <p:ph idx="1" type="body"/>
          </p:nvPr>
        </p:nvSpPr>
        <p:spPr>
          <a:xfrm>
            <a:off x="1057520" y="1566001"/>
            <a:ext cx="7028961" cy="46206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10312" lvl="0" marL="210312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b="1" lang="cs-CZ" sz="2800"/>
              <a:t>Prosím, o vaše hodnocení:</a:t>
            </a:r>
            <a:endParaRPr b="1" sz="2800"/>
          </a:p>
          <a:p>
            <a:pPr indent="-210312" lvl="0" marL="210312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b="1" sz="2800"/>
          </a:p>
          <a:p>
            <a:pPr indent="-210312" lvl="0" marL="210312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 sz="2800"/>
              <a:t>Pozitivně hodnotím, protože mě to posouvalo v … </a:t>
            </a:r>
            <a:endParaRPr/>
          </a:p>
          <a:p>
            <a:pPr indent="-210312" lvl="0" marL="210312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 sz="2800"/>
              <a:t>Nelíbilo se mi, protože ….</a:t>
            </a:r>
            <a:endParaRPr/>
          </a:p>
          <a:p>
            <a:pPr indent="-210312" lvl="0" marL="210312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 sz="2800"/>
              <a:t>Jakýkoli vzkaz...</a:t>
            </a:r>
            <a:endParaRPr sz="2800"/>
          </a:p>
          <a:p>
            <a:pPr indent="0" lvl="0" marL="210312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None/>
            </a:pPr>
            <a:r>
              <a:t/>
            </a:r>
            <a:endParaRPr sz="2800"/>
          </a:p>
          <a:p>
            <a:pPr indent="0" lvl="0" marL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None/>
            </a:pPr>
            <a:r>
              <a:rPr lang="cs-CZ" sz="2800" u="sng">
                <a:solidFill>
                  <a:schemeClr val="hlink"/>
                </a:solidFill>
                <a:hlinkClick r:id="rId3"/>
              </a:rPr>
              <a:t>Odkaz na formulář:</a:t>
            </a:r>
            <a:endParaRPr sz="2800"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Ekologie 16x9">
  <a:themeElements>
    <a:clrScheme name="Ecology">
      <a:dk1>
        <a:srgbClr val="4D3E2F"/>
      </a:dk1>
      <a:lt1>
        <a:srgbClr val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2018-04-23T20:36:56Z</dcterms:created>
  <dc:creator>Lucie Grůzová</dc:creator>
</cp:coreProperties>
</file>