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8"/>
  </p:notesMasterIdLst>
  <p:sldIdLst>
    <p:sldId id="339" r:id="rId2"/>
    <p:sldId id="258" r:id="rId3"/>
    <p:sldId id="336" r:id="rId4"/>
    <p:sldId id="257" r:id="rId5"/>
    <p:sldId id="259" r:id="rId6"/>
    <p:sldId id="298" r:id="rId7"/>
    <p:sldId id="261" r:id="rId8"/>
    <p:sldId id="302" r:id="rId9"/>
    <p:sldId id="266" r:id="rId10"/>
    <p:sldId id="264" r:id="rId11"/>
    <p:sldId id="337" r:id="rId12"/>
    <p:sldId id="338" r:id="rId13"/>
    <p:sldId id="291" r:id="rId14"/>
    <p:sldId id="293" r:id="rId15"/>
    <p:sldId id="331" r:id="rId16"/>
    <p:sldId id="296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2593" autoAdjust="0"/>
  </p:normalViewPr>
  <p:slideViewPr>
    <p:cSldViewPr snapToGrid="0">
      <p:cViewPr varScale="1">
        <p:scale>
          <a:sx n="55" d="100"/>
          <a:sy n="55" d="100"/>
        </p:scale>
        <p:origin x="75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10" d="100"/>
          <a:sy n="110" d="100"/>
        </p:scale>
        <p:origin x="854" y="-237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7277E-6C53-4C14-8202-96550FFF8B21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AD034-D63A-4DDD-8783-2EC9AA825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413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1. Dítě </a:t>
            </a:r>
            <a:r>
              <a:rPr lang="cs-CZ" dirty="0"/>
              <a:t>odlišuje sebe od objektů, rozeznává sebe jako aktivního činitele a začíná jednat záměrně. </a:t>
            </a:r>
          </a:p>
          <a:p>
            <a:pPr algn="just"/>
            <a:r>
              <a:rPr lang="cs-CZ" dirty="0"/>
              <a:t>Dosahuje vědomí stálosti objektu (objekty existují i když nejsou přítomné).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altLang="cs-CZ" sz="1200" dirty="0" smtClean="0"/>
          </a:p>
          <a:p>
            <a:pPr marL="0" indent="0" algn="just">
              <a:buNone/>
            </a:pPr>
            <a:r>
              <a:rPr lang="cs-CZ" sz="1100" dirty="0" smtClean="0"/>
              <a:t>Trvá přibližně od 2 do 7 let věku dítěte</a:t>
            </a:r>
          </a:p>
          <a:p>
            <a:pPr algn="just"/>
            <a:r>
              <a:rPr lang="cs-CZ" altLang="cs-CZ" sz="1100" dirty="0" smtClean="0"/>
              <a:t>Dítě se učí užívat jazyka, (otázky „proč“).</a:t>
            </a:r>
          </a:p>
          <a:p>
            <a:pPr algn="just"/>
            <a:r>
              <a:rPr lang="cs-CZ" altLang="cs-CZ" sz="1100" dirty="0" smtClean="0"/>
              <a:t>Myšlení dítěte je egocentrické, vidí vše jen ze svého hlediska, nedokáže se na problém podívat z pozice druhého člověka.</a:t>
            </a:r>
          </a:p>
          <a:p>
            <a:pPr algn="just"/>
            <a:r>
              <a:rPr lang="cs-CZ" altLang="cs-CZ" sz="1100" dirty="0" smtClean="0"/>
              <a:t>Dokáže třídit objekty, ale převážně podle jedné charakteristiky. </a:t>
            </a:r>
          </a:p>
          <a:p>
            <a:pPr algn="just"/>
            <a:r>
              <a:rPr lang="cs-CZ" altLang="cs-CZ" sz="1100" dirty="0" smtClean="0"/>
              <a:t>Dítě ještě nechápe určitá pravidla činností, určité operace. Chápe sice některé vztahy a problémy, ale řeší je v přílišné závislosti na tom, co právě vnímá.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altLang="cs-CZ" sz="1200" dirty="0" smtClean="0"/>
          </a:p>
          <a:p>
            <a:pPr marL="0" indent="0" algn="just">
              <a:buNone/>
            </a:pPr>
            <a:r>
              <a:rPr lang="cs-CZ" sz="1200" dirty="0" smtClean="0"/>
              <a:t>Trvá přibližně od 7 do 12 let věku dítěte</a:t>
            </a:r>
          </a:p>
          <a:p>
            <a:pPr algn="just"/>
            <a:r>
              <a:rPr lang="cs-CZ" altLang="cs-CZ" sz="1200" dirty="0" smtClean="0"/>
              <a:t>Dítě je schopno pochopit identitu. </a:t>
            </a:r>
          </a:p>
          <a:p>
            <a:pPr algn="just"/>
            <a:r>
              <a:rPr lang="cs-CZ" altLang="cs-CZ" sz="1200" dirty="0" smtClean="0"/>
              <a:t>Chápe stálost počtu objektů (6 let), stálost hmotnosti objektů (9 let). </a:t>
            </a:r>
          </a:p>
          <a:p>
            <a:pPr algn="just"/>
            <a:r>
              <a:rPr lang="cs-CZ" altLang="cs-CZ" sz="1200" dirty="0" smtClean="0"/>
              <a:t>Dokáže třídit objekty podle několika charakteristik. Experimentuje s objekty, ale nesystematicky</a:t>
            </a:r>
          </a:p>
          <a:p>
            <a:pPr algn="just"/>
            <a:r>
              <a:rPr lang="cs-CZ" altLang="cs-CZ" sz="1200" dirty="0" smtClean="0"/>
              <a:t>Dokáže logicky přemýšlet o konkrétních událostech</a:t>
            </a:r>
          </a:p>
          <a:p>
            <a:pPr marL="0" indent="0" algn="just">
              <a:buNone/>
            </a:pPr>
            <a:r>
              <a:rPr lang="cs-CZ" sz="1200" dirty="0" smtClean="0"/>
              <a:t>Trvá přibližně od (12 let a výše)</a:t>
            </a:r>
          </a:p>
          <a:p>
            <a:pPr algn="just"/>
            <a:r>
              <a:rPr lang="cs-CZ" altLang="cs-CZ" sz="1200" dirty="0" smtClean="0"/>
              <a:t>Dítě už se nemusí opírat o smyslovou skutečnost, je schopno usuzovat </a:t>
            </a:r>
            <a:r>
              <a:rPr lang="cs-CZ" altLang="cs-CZ" sz="1200" i="1" dirty="0" smtClean="0"/>
              <a:t>"jestliže, pak"</a:t>
            </a:r>
            <a:r>
              <a:rPr lang="cs-CZ" altLang="cs-CZ" sz="1200" dirty="0" smtClean="0"/>
              <a:t>. </a:t>
            </a:r>
          </a:p>
          <a:p>
            <a:pPr algn="just"/>
            <a:r>
              <a:rPr lang="cs-CZ" sz="1200" dirty="0" smtClean="0"/>
              <a:t>Dokáže myslet logicky o abstraktních pojmech a systematicky testuje hypotézy; zabývá se abstrakcí, budoucnostní, ideologickými problémy</a:t>
            </a:r>
          </a:p>
          <a:p>
            <a:pPr algn="just"/>
            <a:r>
              <a:rPr lang="cs-CZ" altLang="cs-CZ" sz="1200" dirty="0" smtClean="0"/>
              <a:t>Při experimentování systematicky obměňuje proměnné, hledá pravidla. Dokáže se vyrovnávat se situacemi s nimiž se dosud nesetkalo. </a:t>
            </a:r>
          </a:p>
          <a:p>
            <a:pPr algn="just"/>
            <a:r>
              <a:rPr lang="cs-CZ" altLang="cs-CZ" sz="1200" dirty="0" smtClean="0"/>
              <a:t>Operace se spojují ve složitější struktury a dítě s nimi dokáže pracovat oběma směry (přímo i vratně). 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8AD034-D63A-4DDD-8783-2EC9AA82503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470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Dítě poznává svět již od prvních okamžiků, co je na světě.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individuální dispozice dítěte (kognitivní předpoklady, zkušenosti, znalosti …)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prostředí, ve kterém dítě žije, jeho výchova a různé výchovné strategie, které rodiče nebo pedagog využívá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8AD034-D63A-4DDD-8783-2EC9AA82503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178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Prekoncept</a:t>
            </a:r>
            <a:r>
              <a:rPr lang="cs-CZ" dirty="0" smtClean="0"/>
              <a:t> - osobní názor, subjektivní koncepce či teorie opírající se o intuici, individuální zkušenost a zhusta i o sugesce, často se značně liší od skutečně odborného či vědeckého poznatku, předsudek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Např</a:t>
            </a:r>
            <a:r>
              <a:rPr lang="en-US" dirty="0" smtClean="0"/>
              <a:t>. </a:t>
            </a:r>
            <a:r>
              <a:rPr lang="en-US" dirty="0" err="1" smtClean="0"/>
              <a:t>Prší</a:t>
            </a:r>
            <a:r>
              <a:rPr lang="en-US" dirty="0" smtClean="0"/>
              <a:t>, </a:t>
            </a:r>
            <a:r>
              <a:rPr lang="en-US" dirty="0" err="1" smtClean="0"/>
              <a:t>když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mraky</a:t>
            </a:r>
            <a:r>
              <a:rPr lang="en-US" dirty="0" smtClean="0"/>
              <a:t> </a:t>
            </a:r>
            <a:r>
              <a:rPr lang="en-US" dirty="0" err="1" smtClean="0"/>
              <a:t>příliš</a:t>
            </a:r>
            <a:r>
              <a:rPr lang="en-US" dirty="0" smtClean="0"/>
              <a:t> </a:t>
            </a:r>
            <a:r>
              <a:rPr lang="en-US" dirty="0" err="1" smtClean="0"/>
              <a:t>těžké</a:t>
            </a:r>
            <a:r>
              <a:rPr lang="en-US" dirty="0" smtClean="0"/>
              <a:t>, </a:t>
            </a:r>
            <a:r>
              <a:rPr lang="en-US" dirty="0" err="1" smtClean="0"/>
              <a:t>Mraky</a:t>
            </a:r>
            <a:r>
              <a:rPr lang="en-US" dirty="0" smtClean="0"/>
              <a:t> </a:t>
            </a:r>
            <a:r>
              <a:rPr lang="en-US" dirty="0" err="1" smtClean="0"/>
              <a:t>předpovídají</a:t>
            </a:r>
            <a:r>
              <a:rPr lang="en-US" dirty="0" smtClean="0"/>
              <a:t> </a:t>
            </a:r>
            <a:r>
              <a:rPr lang="en-US" dirty="0" err="1" smtClean="0"/>
              <a:t>déšť</a:t>
            </a:r>
            <a:r>
              <a:rPr lang="en-US" dirty="0" smtClean="0"/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8AD034-D63A-4DDD-8783-2EC9AA82503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00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6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71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0464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427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1120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1797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309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66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10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32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252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525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714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152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54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30.11.2019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4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 l="-1000" t="-1000" r="23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6DA83-DDAE-4A74-B29B-4FA8C5ACED99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828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257685" y="4050833"/>
            <a:ext cx="7766936" cy="1646302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EPISTEMOLOGIE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620376" y="5140038"/>
            <a:ext cx="7858606" cy="1323877"/>
          </a:xfrm>
        </p:spPr>
        <p:txBody>
          <a:bodyPr/>
          <a:lstStyle/>
          <a:p>
            <a:pPr algn="l"/>
            <a:r>
              <a:rPr lang="cs-CZ" dirty="0" smtClean="0"/>
              <a:t>Mgr. Lucie Štěpánková</a:t>
            </a:r>
          </a:p>
          <a:p>
            <a:pPr algn="l"/>
            <a:r>
              <a:rPr lang="cs-CZ" smtClean="0"/>
              <a:t>26.11.2019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8989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3415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Představy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dítěte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pojmech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věcech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jevech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3015"/>
            <a:ext cx="8596668" cy="4817660"/>
          </a:xfrm>
        </p:spPr>
        <p:txBody>
          <a:bodyPr>
            <a:normAutofit/>
          </a:bodyPr>
          <a:lstStyle/>
          <a:p>
            <a:r>
              <a:rPr 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Prekoncepty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dětské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představy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-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podle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Pupaly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(2001, s. 212)</a:t>
            </a:r>
            <a:r>
              <a:rPr lang="cs-CZ" sz="2400" i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„dětské prekoncepce představují úhel pohledu dětí na svět, přes který tento svět “čtou” a vysvětlují si jej pro sebe.“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Naivní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teorie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dítěte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složitější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konstrukty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kterými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děti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vysvětlují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skutečnosti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Odpovědi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otázky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proč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co, s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jakým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výsledkem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k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čemu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slouží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aj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Miskoncepty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mylná, chybná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pojetí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představ, nesprávná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osobní prekoncepce, hypotéza nebo teorie, která bývá značně rezistentní vůči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změnám.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888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se děti učí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/>
              <a:t>Tradiční pojetí vzdělávání (</a:t>
            </a:r>
            <a:r>
              <a:rPr lang="cs-CZ" sz="2800" b="1" dirty="0" err="1"/>
              <a:t>transmisivní</a:t>
            </a:r>
            <a:r>
              <a:rPr lang="cs-CZ" sz="2800" b="1" dirty="0"/>
              <a:t>):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  <a:p>
            <a:r>
              <a:rPr lang="cs-CZ" sz="2800" dirty="0" smtClean="0"/>
              <a:t>Dítě </a:t>
            </a:r>
            <a:r>
              <a:rPr lang="cs-CZ" sz="2800" dirty="0"/>
              <a:t>přichází do školy a nic </a:t>
            </a:r>
            <a:r>
              <a:rPr lang="cs-CZ" sz="2800" dirty="0" smtClean="0"/>
              <a:t>neví.</a:t>
            </a:r>
          </a:p>
          <a:p>
            <a:endParaRPr lang="cs-CZ" sz="2800" dirty="0" smtClean="0"/>
          </a:p>
          <a:p>
            <a:r>
              <a:rPr lang="cs-CZ" sz="2800" dirty="0" smtClean="0"/>
              <a:t>Úkolem </a:t>
            </a:r>
            <a:r>
              <a:rPr lang="cs-CZ" sz="2800" dirty="0"/>
              <a:t>učitele je všechno je </a:t>
            </a:r>
            <a:r>
              <a:rPr lang="cs-CZ" sz="2800" dirty="0" smtClean="0"/>
              <a:t>naučit.</a:t>
            </a:r>
          </a:p>
          <a:p>
            <a:endParaRPr lang="cs-CZ" sz="2800" dirty="0" smtClean="0"/>
          </a:p>
          <a:p>
            <a:r>
              <a:rPr lang="cs-CZ" sz="2800" dirty="0" smtClean="0"/>
              <a:t>Inteligence je chápána </a:t>
            </a:r>
            <a:r>
              <a:rPr lang="cs-CZ" sz="2800" dirty="0"/>
              <a:t>jako suma vědomostí, které si dítě osvojí v průběhu </a:t>
            </a:r>
            <a:r>
              <a:rPr lang="cs-CZ" sz="2800" dirty="0" smtClean="0"/>
              <a:t>docházky do MŠ.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07992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Konstruktivistické pojetí školy a vyučování (humanistické):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Dítě </a:t>
            </a:r>
            <a:r>
              <a:rPr lang="cs-CZ" sz="2400" dirty="0"/>
              <a:t>přichází do školy a o světě ví spoustu </a:t>
            </a:r>
            <a:r>
              <a:rPr lang="cs-CZ" sz="2400" dirty="0" smtClean="0"/>
              <a:t>věcí</a:t>
            </a:r>
          </a:p>
          <a:p>
            <a:r>
              <a:rPr lang="cs-CZ" sz="2400" dirty="0" smtClean="0"/>
              <a:t>Úkolem </a:t>
            </a:r>
            <a:r>
              <a:rPr lang="cs-CZ" sz="2400" dirty="0"/>
              <a:t>učitele je vytvořit při učení takové podmínky, aby si dítě svoje poznatky pod jeho vedením utřídilo a (re)konstruovalo ve spolupráci s ostatními dětmi do reálného obrazu </a:t>
            </a:r>
            <a:r>
              <a:rPr lang="cs-CZ" sz="2400" dirty="0" smtClean="0"/>
              <a:t>světa</a:t>
            </a:r>
          </a:p>
          <a:p>
            <a:r>
              <a:rPr lang="cs-CZ" sz="2400" dirty="0" smtClean="0"/>
              <a:t>Inteligence </a:t>
            </a:r>
            <a:r>
              <a:rPr lang="cs-CZ" sz="2400" dirty="0"/>
              <a:t>se rozvíjí v aktivní myšlenkové činnosti při učení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831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Autentické – prožitkové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76401"/>
            <a:ext cx="8596668" cy="436496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Pedagogický styl učitele, v němž se uplatňuje způsob, kterým se dítě předškolního věku učí a naučí samo spontánně.</a:t>
            </a:r>
          </a:p>
          <a:p>
            <a:pPr algn="just"/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Zahrnuje vlastní iniciativu dítěte (vnitřní motivace k učení).</a:t>
            </a:r>
          </a:p>
          <a:p>
            <a:pPr algn="just"/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Skutečné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„opravdové“ učení; neučíme se „jakože něco děláme“ (akademicky), ale doopravdy, v situacích reálného života. Učíme se NĚCO, nikoli O NĚČEM. Jeho východiskem je </a:t>
            </a: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bádání, zkoumání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a výsledkem je </a:t>
            </a: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produkce, nikoli reprodukce poznatků</a:t>
            </a:r>
            <a:r>
              <a:rPr lang="cs-CZ" alt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cs-CZ" alt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2800" b="1" dirty="0"/>
              <a:t>„Nikdo nemůže nikoho nic naučit, ale pedagog může vytvořit takové podmínky, v nichž se dítě naučí něco samo.“  </a:t>
            </a:r>
            <a:endParaRPr lang="cs-CZ" sz="2800" b="1" dirty="0" smtClean="0"/>
          </a:p>
          <a:p>
            <a:pPr marL="0" indent="0" algn="r">
              <a:buNone/>
            </a:pPr>
            <a:r>
              <a:rPr lang="cs-CZ" sz="2800" dirty="0" err="1" smtClean="0"/>
              <a:t>Steen</a:t>
            </a:r>
            <a:r>
              <a:rPr lang="cs-CZ" sz="2800" dirty="0" smtClean="0"/>
              <a:t> </a:t>
            </a:r>
            <a:r>
              <a:rPr lang="cs-CZ" sz="2800" dirty="0" err="1"/>
              <a:t>Larsen</a:t>
            </a:r>
            <a:endParaRPr lang="cs-CZ" sz="2800" dirty="0"/>
          </a:p>
          <a:p>
            <a:pPr algn="just"/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9591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Pedagogické podmínky pro </a:t>
            </a:r>
            <a:r>
              <a:rPr lang="cs-CZ" b="1" dirty="0" smtClean="0"/>
              <a:t>úspěch autentického učení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Základní podmínkou je učitel</a:t>
            </a:r>
          </a:p>
          <a:p>
            <a:pPr algn="just"/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Volba 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pedagogického postupu vychází od dítěte.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Učitel modeluje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svůj didaktický postup na míru předpokladům dítěte. Výsledkem pak je, že vnější podmínky odpovídají podmínkám vnitřním, tzn., že dochází k souladu didaktiky a psychologií dítěte.</a:t>
            </a:r>
          </a:p>
          <a:p>
            <a:pPr algn="just"/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Vztah učitele 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k dítěti je podporující a partnerský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Učitel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 MŠ je pro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děti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podporujícím partnerem, který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jej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provází a pomáhá mu objevovat svět.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Dítě přijímá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se všemi jeho slabostmi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 přednostmi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Dává najevo, že má zájem o toho, kdo se učí a rozumí jeho myšlenkám a pocitům.</a:t>
            </a:r>
          </a:p>
          <a:p>
            <a:pPr algn="just"/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Úlohou učitele 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je usnadňovat dítěti jeho způsob učení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Učitel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 MŠ vystupuje v roli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facilitátora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– usnadňuje dítěti učení s cílem být co nejblíže spontánnímu prožitku a přitom vycházet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stanovených cílů.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Učitel </a:t>
            </a:r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připravuje prostředí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 motivující a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seberozvíjející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dětské činnosti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 Neplánuje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obsah a náměty her, ale připravuje časové a prostorové podmínky, aby děti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měly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pohodu pro spontánně zvolené činnosti.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988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LITERATURA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77333" y="1136073"/>
            <a:ext cx="8910011" cy="5527963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lnSpc>
                <a:spcPct val="90000"/>
              </a:lnSpc>
              <a:buNone/>
            </a:pPr>
            <a:r>
              <a:rPr lang="cs-CZ" altLang="cs-CZ" sz="2400" dirty="0"/>
              <a:t>DVOŘÁKOVÁ, H. </a:t>
            </a:r>
            <a:r>
              <a:rPr lang="cs-CZ" altLang="cs-CZ" sz="2400" i="1" dirty="0"/>
              <a:t>Pohybem a hrou rozvíjíme osobnost dítěte.</a:t>
            </a:r>
            <a:r>
              <a:rPr lang="cs-CZ" altLang="cs-CZ" sz="2400" dirty="0"/>
              <a:t> Praha : Portál, 2002. ISBN 80-7178-693-4</a:t>
            </a:r>
          </a:p>
          <a:p>
            <a:pPr marL="457200" indent="-457200" algn="just">
              <a:lnSpc>
                <a:spcPct val="90000"/>
              </a:lnSpc>
              <a:buNone/>
            </a:pPr>
            <a:r>
              <a:rPr lang="cs-CZ" altLang="cs-CZ" sz="2400" dirty="0"/>
              <a:t>GARDOŠOVÁ, J., DUJKOVÁ, L. a kol. </a:t>
            </a:r>
            <a:r>
              <a:rPr lang="cs-CZ" altLang="cs-CZ" sz="2400" i="1" dirty="0"/>
              <a:t>Vzdělávací program Začít spolu. </a:t>
            </a:r>
            <a:r>
              <a:rPr lang="cs-CZ" altLang="cs-CZ" sz="2400" dirty="0"/>
              <a:t> Praha: Portál, 2003. ISBN 80-7178-815-5</a:t>
            </a:r>
          </a:p>
          <a:p>
            <a:pPr marL="457200" indent="-457200" algn="just">
              <a:lnSpc>
                <a:spcPct val="90000"/>
              </a:lnSpc>
              <a:buNone/>
            </a:pPr>
            <a:r>
              <a:rPr lang="cs-CZ" altLang="cs-CZ" sz="2400" dirty="0"/>
              <a:t>HAVLÍNOVÁ, M., VENCÁLKOVÁ, E. a kol. </a:t>
            </a:r>
            <a:r>
              <a:rPr lang="cs-CZ" altLang="cs-CZ" sz="2400" i="1" dirty="0"/>
              <a:t>Kurikulum podpory zdraví v mateřské škole (aktualizovaný program).</a:t>
            </a:r>
            <a:r>
              <a:rPr lang="cs-CZ" altLang="cs-CZ" sz="2400" dirty="0"/>
              <a:t>  Praha : Portál, 2006. ISBN 80-7376-061-5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cs-CZ" altLang="cs-CZ" sz="2400" dirty="0"/>
              <a:t>OPRAVILOVÁ, E.,GEBHARTOVÁ,  V. </a:t>
            </a:r>
            <a:r>
              <a:rPr lang="cs-CZ" altLang="cs-CZ" sz="2400" i="1" dirty="0"/>
              <a:t>Rok v mateřské škole: učebnice pro pedagogické obory.</a:t>
            </a:r>
            <a:r>
              <a:rPr lang="cs-CZ" altLang="cs-CZ" sz="2400" dirty="0"/>
              <a:t> Praha : Portál, </a:t>
            </a:r>
            <a:r>
              <a:rPr lang="cs-CZ" altLang="cs-CZ" sz="2400" dirty="0" smtClean="0"/>
              <a:t>2003. ISBN </a:t>
            </a:r>
            <a:r>
              <a:rPr lang="cs-CZ" altLang="cs-CZ" sz="2400" dirty="0"/>
              <a:t>80-7178-847-3</a:t>
            </a:r>
            <a:endParaRPr lang="cs-CZ" altLang="cs-CZ" sz="2400" i="1" dirty="0"/>
          </a:p>
          <a:p>
            <a:pPr marL="457200" indent="-457200">
              <a:lnSpc>
                <a:spcPct val="90000"/>
              </a:lnSpc>
              <a:buNone/>
            </a:pPr>
            <a:r>
              <a:rPr lang="cs-CZ" altLang="cs-CZ" sz="2400" i="1" dirty="0"/>
              <a:t>Rámcový vzdělávací program pro předškolní vzdělávání.</a:t>
            </a:r>
            <a:r>
              <a:rPr lang="cs-CZ" altLang="cs-CZ" sz="2400" dirty="0"/>
              <a:t> Věstník MŠMT, sešit 2, Ročník LXI, únor 2005</a:t>
            </a:r>
            <a:r>
              <a:rPr lang="cs-CZ" altLang="cs-CZ" sz="2400" dirty="0" smtClean="0"/>
              <a:t>.</a:t>
            </a:r>
          </a:p>
          <a:p>
            <a:pPr marL="457200" lvl="0" indent="-457200">
              <a:lnSpc>
                <a:spcPct val="90000"/>
              </a:lnSpc>
              <a:buNone/>
            </a:pPr>
            <a:r>
              <a:rPr lang="cs-CZ" sz="2400" i="1" dirty="0"/>
              <a:t>HOLT, J. Jak se děti učí. </a:t>
            </a:r>
            <a:r>
              <a:rPr lang="cs-CZ" sz="2400" dirty="0"/>
              <a:t>Praha: Agentura STROM, 1995</a:t>
            </a:r>
            <a:r>
              <a:rPr lang="cs-CZ" sz="2400" i="1" dirty="0"/>
              <a:t>.</a:t>
            </a:r>
          </a:p>
          <a:p>
            <a:pPr marL="457200" lvl="0" indent="-457200">
              <a:lnSpc>
                <a:spcPct val="90000"/>
              </a:lnSpc>
              <a:buNone/>
            </a:pPr>
            <a:r>
              <a:rPr lang="cs-CZ" sz="2400" i="1" dirty="0"/>
              <a:t>HAVLÍNOVÁ, M., &amp; VENCÁLKOVÁ, E. (</a:t>
            </a:r>
            <a:r>
              <a:rPr lang="cs-CZ" sz="2400" i="1" dirty="0" err="1"/>
              <a:t>eds</a:t>
            </a:r>
            <a:r>
              <a:rPr lang="cs-CZ" sz="2400" i="1" dirty="0"/>
              <a:t>.). (2008). Kurikulum podpory zdraví v mateřské škole. </a:t>
            </a:r>
            <a:r>
              <a:rPr lang="cs-CZ" sz="2400" dirty="0"/>
              <a:t>3. vyd. Praha: Portál. </a:t>
            </a:r>
          </a:p>
          <a:p>
            <a:pPr marL="457200" lvl="0" indent="-457200">
              <a:lnSpc>
                <a:spcPct val="90000"/>
              </a:lnSpc>
              <a:buNone/>
            </a:pPr>
            <a:r>
              <a:rPr lang="cs-CZ" altLang="cs-CZ" sz="2400" i="1" dirty="0"/>
              <a:t>KOVALIKOVÁ, S. Integrovaná tematická výuka. </a:t>
            </a:r>
            <a:r>
              <a:rPr lang="cs-CZ" altLang="cs-CZ" sz="2400" dirty="0"/>
              <a:t>Kroměříž: Spirála 1993.</a:t>
            </a:r>
          </a:p>
          <a:p>
            <a:pPr marL="457200" lvl="0" indent="-457200">
              <a:lnSpc>
                <a:spcPct val="90000"/>
              </a:lnSpc>
              <a:buNone/>
            </a:pPr>
            <a:r>
              <a:rPr lang="cs-CZ" sz="2400" i="1" dirty="0"/>
              <a:t>KOLLÁRIKOVÁ, Z., PUPALA,B. Předškolní a primární pedagogika. </a:t>
            </a:r>
            <a:r>
              <a:rPr lang="cs-CZ" sz="2400" dirty="0"/>
              <a:t>Praha: Portál, 2001.</a:t>
            </a:r>
          </a:p>
          <a:p>
            <a:pPr marL="457200" lvl="0" indent="-457200">
              <a:lnSpc>
                <a:spcPct val="90000"/>
              </a:lnSpc>
              <a:buNone/>
            </a:pPr>
            <a:r>
              <a:rPr lang="cs-CZ" sz="2400" i="1" dirty="0"/>
              <a:t>PIAGET, J. Psychologie inteligence. </a:t>
            </a:r>
            <a:r>
              <a:rPr lang="cs-CZ" sz="2400" dirty="0"/>
              <a:t>Praha: SPN, 1970.</a:t>
            </a:r>
          </a:p>
          <a:p>
            <a:pPr marL="457200" lvl="0" indent="-457200">
              <a:lnSpc>
                <a:spcPct val="90000"/>
              </a:lnSpc>
              <a:buNone/>
            </a:pPr>
            <a:r>
              <a:rPr lang="cs-CZ" sz="2400" i="1" dirty="0"/>
              <a:t>PIAGET, J. INHELDEROVÁ, B. </a:t>
            </a:r>
            <a:r>
              <a:rPr lang="cs-CZ" sz="2400" dirty="0"/>
              <a:t>Psychologie dítěte. Praha: SPN, 1970.</a:t>
            </a:r>
          </a:p>
          <a:p>
            <a:pPr lvl="0">
              <a:buClr>
                <a:srgbClr val="1CADE4"/>
              </a:buClr>
            </a:pPr>
            <a:endParaRPr lang="cs-CZ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0" indent="-457200">
              <a:lnSpc>
                <a:spcPct val="90000"/>
              </a:lnSpc>
              <a:buNone/>
            </a:pPr>
            <a:endParaRPr lang="cs-CZ" altLang="cs-CZ" sz="2400" dirty="0" smtClean="0"/>
          </a:p>
          <a:p>
            <a:pPr marL="457200" indent="-457200">
              <a:lnSpc>
                <a:spcPct val="90000"/>
              </a:lnSpc>
              <a:buNone/>
            </a:pPr>
            <a:endParaRPr lang="cs-CZ" alt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2578730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Děkuji za pozornost</a:t>
            </a:r>
          </a:p>
          <a:p>
            <a:pPr marL="2286000" lvl="5" indent="0">
              <a:buNone/>
            </a:pPr>
            <a:r>
              <a:rPr lang="cs-CZ" sz="2000" b="1" dirty="0" smtClean="0"/>
              <a:t>Mgr. Lucie Štěpánková</a:t>
            </a:r>
          </a:p>
          <a:p>
            <a:pPr marL="2286000" lvl="5" indent="0">
              <a:buNone/>
            </a:pPr>
            <a:r>
              <a:rPr lang="cs-CZ" sz="2000" b="1" dirty="0" smtClean="0"/>
              <a:t>LucieStepanko@gmail.com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3850909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486770"/>
            <a:ext cx="8596668" cy="1320800"/>
          </a:xfrm>
        </p:spPr>
        <p:txBody>
          <a:bodyPr>
            <a:normAutofit/>
          </a:bodyPr>
          <a:lstStyle/>
          <a:p>
            <a:r>
              <a:rPr lang="cs-CZ" altLang="cs-CZ" sz="66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cs-CZ" altLang="cs-CZ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pistemologie</a:t>
            </a:r>
            <a:endParaRPr lang="cs-CZ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Nauka, </a:t>
            </a:r>
            <a:r>
              <a:rPr lang="cs-CZ" altLang="cs-CZ" sz="4000" dirty="0">
                <a:latin typeface="Arial" panose="020B0604020202020204" pitchFamily="34" charset="0"/>
                <a:cs typeface="Arial" panose="020B0604020202020204" pitchFamily="34" charset="0"/>
              </a:rPr>
              <a:t>zabývající </a:t>
            </a:r>
            <a:r>
              <a:rPr lang="cs-CZ" alt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se: </a:t>
            </a:r>
          </a:p>
          <a:p>
            <a:pPr lvl="1">
              <a:lnSpc>
                <a:spcPct val="90000"/>
              </a:lnSpc>
            </a:pPr>
            <a:r>
              <a:rPr lang="cs-CZ" alt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procesem poznání </a:t>
            </a:r>
          </a:p>
          <a:p>
            <a:pPr lvl="1">
              <a:lnSpc>
                <a:spcPct val="90000"/>
              </a:lnSpc>
            </a:pPr>
            <a:r>
              <a:rPr lang="cs-CZ" alt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jeho mechanismy </a:t>
            </a:r>
          </a:p>
          <a:p>
            <a:pPr lvl="1">
              <a:lnSpc>
                <a:spcPct val="90000"/>
              </a:lnSpc>
            </a:pPr>
            <a:r>
              <a:rPr lang="cs-CZ" alt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vztahem </a:t>
            </a:r>
            <a:r>
              <a:rPr lang="cs-CZ" altLang="cs-CZ" sz="3800" dirty="0">
                <a:latin typeface="Arial" panose="020B0604020202020204" pitchFamily="34" charset="0"/>
                <a:cs typeface="Arial" panose="020B0604020202020204" pitchFamily="34" charset="0"/>
              </a:rPr>
              <a:t>poznání a </a:t>
            </a:r>
            <a:r>
              <a:rPr lang="cs-CZ" alt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skutečnosti </a:t>
            </a:r>
            <a:endParaRPr lang="cs-CZ" altLang="cs-CZ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4148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si klademe otázky?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Jak dítě rozumí světu, ve kterém žije? Jaké jsou jeho představy o světě a proč?</a:t>
            </a:r>
          </a:p>
          <a:p>
            <a:r>
              <a:rPr lang="cs-CZ" sz="2000" dirty="0" smtClean="0"/>
              <a:t>Můžeme </a:t>
            </a:r>
            <a:r>
              <a:rPr lang="cs-CZ" sz="2000" dirty="0"/>
              <a:t>jako dospělí zprostředkovat dítěti skutečné </a:t>
            </a:r>
            <a:r>
              <a:rPr lang="cs-CZ" sz="2000" dirty="0" smtClean="0"/>
              <a:t>poznání?  Jaké </a:t>
            </a:r>
            <a:r>
              <a:rPr lang="cs-CZ" sz="2000" dirty="0"/>
              <a:t>to bude mít komplikace? S čím je nutno počítat</a:t>
            </a:r>
            <a:r>
              <a:rPr lang="cs-CZ" sz="2000" dirty="0" smtClean="0"/>
              <a:t>? 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 algn="just">
              <a:buNone/>
            </a:pPr>
            <a:r>
              <a:rPr lang="cs-CZ" sz="2400" dirty="0" smtClean="0"/>
              <a:t>Dítě nepřichází </a:t>
            </a:r>
            <a:r>
              <a:rPr lang="cs-CZ" sz="2400" dirty="0"/>
              <a:t>do </a:t>
            </a:r>
            <a:r>
              <a:rPr lang="cs-CZ" sz="2400" dirty="0" smtClean="0"/>
              <a:t>mateřské školy nevědomé, prázdné </a:t>
            </a:r>
            <a:r>
              <a:rPr lang="cs-CZ" sz="2400" dirty="0"/>
              <a:t>jako čistý list papíru, který učitelé teprve odshora dolů popíší pravdivým a objektivním vědění o světě. Každé dítě už světu kolem sebe nějak rozumí, má o něm své představy. </a:t>
            </a:r>
            <a:r>
              <a:rPr lang="cs-CZ" sz="2400" b="1" dirty="0" smtClean="0"/>
              <a:t>Vzdělávací </a:t>
            </a:r>
            <a:r>
              <a:rPr lang="cs-CZ" sz="2400" b="1" dirty="0"/>
              <a:t>proces je </a:t>
            </a:r>
            <a:r>
              <a:rPr lang="cs-CZ" sz="2400" b="1" dirty="0" smtClean="0"/>
              <a:t>vždy </a:t>
            </a:r>
            <a:r>
              <a:rPr lang="cs-CZ" sz="2400" b="1" dirty="0"/>
              <a:t>střetáváním jeho prvotních představ s novými informacemi.</a:t>
            </a:r>
          </a:p>
        </p:txBody>
      </p:sp>
    </p:spTree>
    <p:extLst>
      <p:ext uri="{BB962C8B-B14F-4D97-AF65-F5344CB8AC3E}">
        <p14:creationId xmlns:p14="http://schemas.microsoft.com/office/powerpoint/2010/main" val="29709372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4800" dirty="0" smtClean="0"/>
              <a:t>Podmínkou </a:t>
            </a:r>
            <a:r>
              <a:rPr lang="cs-CZ" sz="4800" dirty="0"/>
              <a:t>jeho poznávání dítětem </a:t>
            </a:r>
            <a:r>
              <a:rPr lang="cs-CZ" sz="4800" dirty="0" smtClean="0"/>
              <a:t>je </a:t>
            </a:r>
            <a:r>
              <a:rPr lang="cs-CZ" sz="4800" dirty="0"/>
              <a:t>proto „být při tom</a:t>
            </a:r>
            <a:r>
              <a:rPr lang="cs-CZ" sz="4800" dirty="0" smtClean="0"/>
              <a:t>“. Učení </a:t>
            </a:r>
            <a:r>
              <a:rPr lang="cs-CZ" sz="4800" dirty="0"/>
              <a:t>je proto </a:t>
            </a:r>
            <a:r>
              <a:rPr lang="cs-CZ" sz="4800" dirty="0" smtClean="0"/>
              <a:t>vždy: konkrétní, situační, vázáno </a:t>
            </a:r>
            <a:r>
              <a:rPr lang="cs-CZ" sz="4800" dirty="0"/>
              <a:t>na osobní </a:t>
            </a:r>
            <a:r>
              <a:rPr lang="cs-CZ" sz="4800" dirty="0" smtClean="0"/>
              <a:t>zkušenost</a:t>
            </a:r>
          </a:p>
          <a:p>
            <a:r>
              <a:rPr lang="cs-CZ" sz="4800" dirty="0" smtClean="0"/>
              <a:t>Potřebujeme vědět:</a:t>
            </a:r>
            <a:endParaRPr lang="cs-CZ" sz="4800" dirty="0"/>
          </a:p>
          <a:p>
            <a:pPr lvl="1"/>
            <a:r>
              <a:rPr lang="cs-CZ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Jak </a:t>
            </a:r>
            <a:r>
              <a:rPr lang="cs-CZ" sz="4600" dirty="0">
                <a:latin typeface="Arial" panose="020B0604020202020204" pitchFamily="34" charset="0"/>
                <a:cs typeface="Arial" panose="020B0604020202020204" pitchFamily="34" charset="0"/>
              </a:rPr>
              <a:t>děti myslí. </a:t>
            </a:r>
            <a:endParaRPr lang="cs-CZ" sz="4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Jak děti poznávají </a:t>
            </a:r>
            <a:r>
              <a:rPr lang="cs-CZ" sz="4600" dirty="0">
                <a:latin typeface="Arial" panose="020B0604020202020204" pitchFamily="34" charset="0"/>
                <a:cs typeface="Arial" panose="020B0604020202020204" pitchFamily="34" charset="0"/>
              </a:rPr>
              <a:t>svět. </a:t>
            </a:r>
            <a:endParaRPr lang="cs-CZ" sz="4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Jak se děti </a:t>
            </a:r>
            <a:r>
              <a:rPr lang="cs-CZ" sz="4600" dirty="0">
                <a:latin typeface="Arial" panose="020B0604020202020204" pitchFamily="34" charset="0"/>
                <a:cs typeface="Arial" panose="020B0604020202020204" pitchFamily="34" charset="0"/>
              </a:rPr>
              <a:t>učí.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77334" y="687063"/>
            <a:ext cx="8258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Dětský</a:t>
            </a:r>
            <a:r>
              <a:rPr lang="cs-CZ" b="1" dirty="0"/>
              <a:t> </a:t>
            </a:r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svět = svět „tady a teď.</a:t>
            </a:r>
            <a:b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endParaRPr lang="cs-CZ" sz="36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390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9642"/>
          </a:xfrm>
        </p:spPr>
        <p:txBody>
          <a:bodyPr>
            <a:normAutofit fontScale="90000"/>
          </a:bodyPr>
          <a:lstStyle/>
          <a:p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Jak děti myslí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77334" y="1269243"/>
            <a:ext cx="8596668" cy="51861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Jean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Piaget</a:t>
            </a:r>
            <a:endParaRPr lang="cs-CZ" altLang="cs-CZ" sz="2800" dirty="0" smtClean="0"/>
          </a:p>
          <a:p>
            <a:pPr marL="0" indent="0" algn="just">
              <a:lnSpc>
                <a:spcPct val="90000"/>
              </a:lnSpc>
              <a:buNone/>
            </a:pPr>
            <a:r>
              <a:rPr lang="cs-CZ" altLang="cs-CZ" sz="3200" dirty="0" smtClean="0"/>
              <a:t>Zabýval se </a:t>
            </a:r>
            <a:r>
              <a:rPr lang="cs-CZ" altLang="cs-CZ" sz="3200" b="1" dirty="0">
                <a:solidFill>
                  <a:srgbClr val="0066FF"/>
                </a:solidFill>
              </a:rPr>
              <a:t>genetickou </a:t>
            </a:r>
            <a:r>
              <a:rPr lang="cs-CZ" altLang="cs-CZ" sz="3200" b="1" dirty="0" smtClean="0">
                <a:solidFill>
                  <a:srgbClr val="0066FF"/>
                </a:solidFill>
              </a:rPr>
              <a:t>epistemologií</a:t>
            </a:r>
            <a:r>
              <a:rPr lang="cs-CZ" altLang="cs-CZ" sz="3200" dirty="0" smtClean="0"/>
              <a:t>, </a:t>
            </a:r>
            <a:r>
              <a:rPr lang="cs-CZ" altLang="cs-CZ" sz="3200" dirty="0"/>
              <a:t>tedy </a:t>
            </a:r>
            <a:r>
              <a:rPr lang="cs-CZ" altLang="cs-CZ" sz="3200" dirty="0" smtClean="0"/>
              <a:t> problematikou</a:t>
            </a:r>
            <a:r>
              <a:rPr lang="cs-CZ" altLang="cs-CZ" sz="3200" dirty="0"/>
              <a:t>, </a:t>
            </a:r>
            <a:r>
              <a:rPr lang="cs-CZ" altLang="cs-CZ" sz="3200" dirty="0">
                <a:solidFill>
                  <a:srgbClr val="0066FF"/>
                </a:solidFill>
              </a:rPr>
              <a:t>jak se vyvíjí vztah mezi poznávajícím jedincem a objektem poznávání v různých věkových obdobích člověka, jak vzniká a proměňuje se poznávání světa u jedince.</a:t>
            </a:r>
            <a:r>
              <a:rPr lang="cs-CZ" altLang="cs-CZ" sz="3200" dirty="0"/>
              <a:t> </a:t>
            </a: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2164905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566671"/>
            <a:ext cx="8596668" cy="5474692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sz="2400" dirty="0"/>
              <a:t>Snažil se </a:t>
            </a:r>
            <a:r>
              <a:rPr lang="cs-CZ" altLang="cs-CZ" sz="2400" b="1" dirty="0">
                <a:solidFill>
                  <a:srgbClr val="0066FF"/>
                </a:solidFill>
              </a:rPr>
              <a:t>popsat změny k nimž dochází během ontogeneze. </a:t>
            </a:r>
            <a:r>
              <a:rPr lang="cs-CZ" altLang="cs-CZ" sz="2400" dirty="0"/>
              <a:t>Pokusil se proto ve vývoji jedince odlišit specifická stádia poznávací činnosti. V rámci každého stádia se pak pokusil popsat specifické struktury myšlení jedince. </a:t>
            </a:r>
            <a:endParaRPr lang="cs-CZ" altLang="cs-CZ" sz="2400" dirty="0" smtClean="0"/>
          </a:p>
          <a:p>
            <a:pPr marL="0" indent="0" algn="just">
              <a:buNone/>
            </a:pPr>
            <a:r>
              <a:rPr lang="cs-CZ" altLang="cs-CZ" sz="2400" dirty="0" smtClean="0"/>
              <a:t>Snažil </a:t>
            </a:r>
            <a:r>
              <a:rPr lang="cs-CZ" altLang="cs-CZ" sz="2400" dirty="0"/>
              <a:t>se prozkoumat, jak se během vývoje jedince tyto struktury myšlení mění, transformují</a:t>
            </a:r>
            <a:r>
              <a:rPr lang="cs-CZ" altLang="cs-CZ" sz="2400" dirty="0" smtClean="0"/>
              <a:t>. Zjistil, že </a:t>
            </a:r>
            <a:r>
              <a:rPr lang="cs-CZ" altLang="cs-CZ" sz="2400" b="1" dirty="0" smtClean="0">
                <a:solidFill>
                  <a:schemeClr val="tx2">
                    <a:lumMod val="75000"/>
                  </a:schemeClr>
                </a:solidFill>
              </a:rPr>
              <a:t>jedna </a:t>
            </a:r>
            <a:r>
              <a:rPr lang="cs-CZ" altLang="cs-CZ" sz="2400" b="1" dirty="0">
                <a:solidFill>
                  <a:schemeClr val="tx2">
                    <a:lumMod val="75000"/>
                  </a:schemeClr>
                </a:solidFill>
              </a:rPr>
              <a:t>konkrétní úroveň poznání je výsledkem předchozího vývoje; vzniká reorganizací a transformací úrovně předchozí</a:t>
            </a:r>
            <a:r>
              <a:rPr lang="cs-CZ" altLang="cs-CZ" sz="2400" dirty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cs-CZ" altLang="cs-CZ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cs-CZ" altLang="cs-CZ" sz="2800" b="1" dirty="0" smtClean="0">
                <a:solidFill>
                  <a:srgbClr val="0066FF"/>
                </a:solidFill>
              </a:rPr>
              <a:t>Poznání </a:t>
            </a:r>
            <a:r>
              <a:rPr lang="cs-CZ" altLang="cs-CZ" sz="2800" b="1" dirty="0">
                <a:solidFill>
                  <a:srgbClr val="0066FF"/>
                </a:solidFill>
              </a:rPr>
              <a:t>tedy pro </a:t>
            </a:r>
            <a:r>
              <a:rPr lang="cs-CZ" altLang="cs-CZ" sz="2800" b="1" dirty="0" err="1">
                <a:solidFill>
                  <a:srgbClr val="0066FF"/>
                </a:solidFill>
              </a:rPr>
              <a:t>Piageta</a:t>
            </a:r>
            <a:r>
              <a:rPr lang="cs-CZ" altLang="cs-CZ" sz="2800" b="1" dirty="0">
                <a:solidFill>
                  <a:srgbClr val="0066FF"/>
                </a:solidFill>
              </a:rPr>
              <a:t> není vrozenou záležitostí; znalosti jedinec vytváří svými akcemi, svým jednáním.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247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Stádia</a:t>
            </a:r>
            <a:r>
              <a:rPr lang="cs-CZ" altLang="cs-CZ" sz="4800" b="1" dirty="0">
                <a:solidFill>
                  <a:srgbClr val="0066FF"/>
                </a:solidFill>
              </a:rPr>
              <a:t>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kognitivního vývoje jedince podle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Piageta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sz="3200" b="1" dirty="0" smtClean="0"/>
              <a:t>senzomotorické</a:t>
            </a:r>
            <a:r>
              <a:rPr lang="cs-CZ" sz="3200" dirty="0"/>
              <a:t> </a:t>
            </a:r>
            <a:r>
              <a:rPr lang="cs-CZ" sz="3200" dirty="0" smtClean="0"/>
              <a:t>stadium (narození – 2 roky)</a:t>
            </a:r>
          </a:p>
          <a:p>
            <a:pPr marL="0" indent="0" algn="just">
              <a:buNone/>
            </a:pPr>
            <a:r>
              <a:rPr lang="cs-CZ" sz="3200" dirty="0" smtClean="0"/>
              <a:t>Důležitými </a:t>
            </a:r>
            <a:r>
              <a:rPr lang="cs-CZ" sz="3200" dirty="0"/>
              <a:t>procesy jsou: </a:t>
            </a:r>
            <a:r>
              <a:rPr lang="cs-CZ" sz="3200" dirty="0">
                <a:solidFill>
                  <a:srgbClr val="0070C0"/>
                </a:solidFill>
              </a:rPr>
              <a:t>motorická aktivita, vnímání a experimentování</a:t>
            </a:r>
            <a:r>
              <a:rPr lang="cs-CZ" sz="3200" dirty="0"/>
              <a:t>. </a:t>
            </a:r>
          </a:p>
          <a:p>
            <a:pPr algn="just"/>
            <a:r>
              <a:rPr lang="cs-CZ" sz="3200" b="1" dirty="0" smtClean="0"/>
              <a:t>předoperační</a:t>
            </a:r>
            <a:r>
              <a:rPr lang="cs-CZ" sz="3200" dirty="0" smtClean="0"/>
              <a:t> stadium (2-7 let) </a:t>
            </a:r>
          </a:p>
          <a:p>
            <a:pPr marL="0" indent="0" algn="just">
              <a:buNone/>
            </a:pPr>
            <a:r>
              <a:rPr lang="cs-CZ" altLang="cs-CZ" sz="2800" dirty="0" smtClean="0"/>
              <a:t>Důležitými </a:t>
            </a:r>
            <a:r>
              <a:rPr lang="cs-CZ" altLang="cs-CZ" sz="2800" dirty="0"/>
              <a:t>procesy jsou: </a:t>
            </a:r>
            <a:r>
              <a:rPr lang="cs-CZ" altLang="cs-CZ" sz="3200" dirty="0">
                <a:solidFill>
                  <a:srgbClr val="0070C0"/>
                </a:solidFill>
              </a:rPr>
              <a:t>řeč, tvoření představ a jednodušší myšlení</a:t>
            </a:r>
            <a:r>
              <a:rPr lang="cs-CZ" altLang="cs-CZ" sz="2800" dirty="0"/>
              <a:t>. </a:t>
            </a:r>
          </a:p>
          <a:p>
            <a:pPr algn="just"/>
            <a:r>
              <a:rPr lang="cs-CZ" sz="3200" dirty="0" smtClean="0"/>
              <a:t>stadium </a:t>
            </a:r>
            <a:r>
              <a:rPr lang="cs-CZ" sz="3200" b="1" dirty="0" smtClean="0"/>
              <a:t>konkrétních operací </a:t>
            </a:r>
            <a:r>
              <a:rPr lang="cs-CZ" sz="3200" dirty="0" smtClean="0"/>
              <a:t>(7- 12 let)</a:t>
            </a:r>
          </a:p>
          <a:p>
            <a:pPr marL="0" indent="0" algn="just">
              <a:buNone/>
            </a:pPr>
            <a:r>
              <a:rPr lang="cs-CZ" altLang="cs-CZ" sz="3200" dirty="0"/>
              <a:t>Důležitými procesy jsou: </a:t>
            </a:r>
            <a:r>
              <a:rPr lang="cs-CZ" altLang="cs-CZ" sz="3200" dirty="0">
                <a:solidFill>
                  <a:srgbClr val="0070C0"/>
                </a:solidFill>
              </a:rPr>
              <a:t>logické myšlení a operování </a:t>
            </a:r>
            <a:r>
              <a:rPr lang="cs-CZ" altLang="cs-CZ" sz="3200" dirty="0" smtClean="0">
                <a:solidFill>
                  <a:srgbClr val="0070C0"/>
                </a:solidFill>
              </a:rPr>
              <a:t>s abstraktními </a:t>
            </a:r>
            <a:r>
              <a:rPr lang="cs-CZ" altLang="cs-CZ" sz="3200" dirty="0">
                <a:solidFill>
                  <a:srgbClr val="0070C0"/>
                </a:solidFill>
              </a:rPr>
              <a:t>pojmy</a:t>
            </a:r>
            <a:r>
              <a:rPr lang="cs-CZ" altLang="cs-CZ" sz="3200" dirty="0"/>
              <a:t>.</a:t>
            </a:r>
          </a:p>
          <a:p>
            <a:pPr algn="just"/>
            <a:r>
              <a:rPr lang="cs-CZ" sz="3200" dirty="0" smtClean="0"/>
              <a:t>stadium </a:t>
            </a:r>
            <a:r>
              <a:rPr lang="cs-CZ" sz="3200" b="1" dirty="0" smtClean="0"/>
              <a:t>formálních operací</a:t>
            </a:r>
            <a:r>
              <a:rPr lang="cs-CZ" sz="3200" dirty="0" smtClean="0"/>
              <a:t> (12 let a výše)</a:t>
            </a:r>
          </a:p>
          <a:p>
            <a:pPr marL="0" indent="0" algn="just">
              <a:buNone/>
            </a:pPr>
            <a:r>
              <a:rPr lang="cs-CZ" altLang="cs-CZ" sz="3200" dirty="0"/>
              <a:t>Důležitými procesy jsou: </a:t>
            </a:r>
            <a:r>
              <a:rPr lang="cs-CZ" altLang="cs-CZ" sz="3200" dirty="0">
                <a:solidFill>
                  <a:srgbClr val="0070C0"/>
                </a:solidFill>
              </a:rPr>
              <a:t>abstraktní, formálně logické operace</a:t>
            </a:r>
            <a:r>
              <a:rPr lang="cs-CZ" altLang="cs-CZ" sz="3200" dirty="0"/>
              <a:t>.</a:t>
            </a:r>
          </a:p>
          <a:p>
            <a:pPr algn="just"/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139815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Duševní vývoj se jeví jako sled popsaných stadií.</a:t>
            </a:r>
          </a:p>
          <a:p>
            <a:r>
              <a:rPr lang="cs-CZ" sz="3200" dirty="0" smtClean="0"/>
              <a:t>Nové stadium nenahrazuje předchozí, ale  je jejím </a:t>
            </a:r>
            <a:r>
              <a:rPr lang="cs-CZ" sz="3200" smtClean="0"/>
              <a:t>kvalitativním prodloužením</a:t>
            </a:r>
            <a:r>
              <a:rPr lang="cs-CZ" sz="3200" dirty="0" smtClean="0"/>
              <a:t>.</a:t>
            </a:r>
          </a:p>
          <a:p>
            <a:r>
              <a:rPr lang="cs-CZ" sz="3200" dirty="0" smtClean="0"/>
              <a:t>Pořadí sledu stadií je stálé, i když průměrný věk, který stadia charakterizuje se může individuálně měnit.</a:t>
            </a:r>
          </a:p>
        </p:txBody>
      </p:sp>
    </p:spTree>
    <p:extLst>
      <p:ext uri="{BB962C8B-B14F-4D97-AF65-F5344CB8AC3E}">
        <p14:creationId xmlns:p14="http://schemas.microsoft.com/office/powerpoint/2010/main" val="33245896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děti poznávají svět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41974"/>
            <a:ext cx="8596668" cy="4635996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pPr marL="0" indent="0" algn="just">
              <a:buNone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Zásadní vliv na vývoj poznávání u dětí mají:</a:t>
            </a:r>
          </a:p>
          <a:p>
            <a:pPr algn="just"/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Endogenní vlivy (vnitřní) - i</a:t>
            </a:r>
            <a:r>
              <a:rPr lang="cs-CZ" sz="3200" dirty="0" smtClean="0"/>
              <a:t>ndividuální psychické </a:t>
            </a:r>
            <a:r>
              <a:rPr lang="cs-CZ" sz="3200" dirty="0"/>
              <a:t>a </a:t>
            </a:r>
            <a:r>
              <a:rPr lang="cs-CZ" sz="3200" dirty="0" smtClean="0"/>
              <a:t>biologické charakteristiky </a:t>
            </a:r>
            <a:r>
              <a:rPr lang="cs-CZ" sz="3200" dirty="0"/>
              <a:t>či </a:t>
            </a:r>
            <a:r>
              <a:rPr lang="cs-CZ" sz="3200" dirty="0" smtClean="0"/>
              <a:t>dispozice </a:t>
            </a:r>
            <a:r>
              <a:rPr lang="cs-CZ" sz="3200" dirty="0"/>
              <a:t>každého </a:t>
            </a:r>
            <a:r>
              <a:rPr lang="cs-CZ" sz="3200" dirty="0" smtClean="0"/>
              <a:t>dítěte. </a:t>
            </a:r>
          </a:p>
          <a:p>
            <a:pPr algn="just"/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Exogenní vlivy (vnější) – aspekty </a:t>
            </a:r>
            <a:r>
              <a:rPr lang="cs-CZ" sz="3200" dirty="0" smtClean="0"/>
              <a:t>sociální</a:t>
            </a:r>
            <a:r>
              <a:rPr lang="cs-CZ" sz="3200" dirty="0"/>
              <a:t>, ekonomické, kulturní, etnické, náboženské aj</a:t>
            </a:r>
            <a:r>
              <a:rPr lang="cs-CZ" sz="3200" dirty="0" smtClean="0"/>
              <a:t>.</a:t>
            </a: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135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seta">
  <a:themeElements>
    <a:clrScheme name="Modrá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0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1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2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3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4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5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6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7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8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9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</TotalTime>
  <Words>1045</Words>
  <Application>Microsoft Office PowerPoint</Application>
  <PresentationFormat>Širokoúhlá obrazovka</PresentationFormat>
  <Paragraphs>120</Paragraphs>
  <Slides>16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Wingdings 3</vt:lpstr>
      <vt:lpstr>Faseta</vt:lpstr>
      <vt:lpstr>EPISTEMOLOGIE </vt:lpstr>
      <vt:lpstr>Epistemologie</vt:lpstr>
      <vt:lpstr>Jaké si klademe otázky?</vt:lpstr>
      <vt:lpstr>Prezentace aplikace PowerPoint</vt:lpstr>
      <vt:lpstr>Jak děti myslí  </vt:lpstr>
      <vt:lpstr>Prezentace aplikace PowerPoint</vt:lpstr>
      <vt:lpstr>Stádia kognitivního vývoje jedince podle Piageta</vt:lpstr>
      <vt:lpstr>Prezentace aplikace PowerPoint</vt:lpstr>
      <vt:lpstr>Jak děti poznávají svět</vt:lpstr>
      <vt:lpstr>Představy dítěte o pojmech, věcech a jevech </vt:lpstr>
      <vt:lpstr>Jak se děti učí</vt:lpstr>
      <vt:lpstr>Konstruktivistické pojetí školy a vyučování (humanistické): </vt:lpstr>
      <vt:lpstr>Autentické – prožitkové učení</vt:lpstr>
      <vt:lpstr>Pedagogické podmínky pro úspěch autentického učení </vt:lpstr>
      <vt:lpstr>LITERATURA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Epistemologie</dc:title>
  <dc:creator>Lucka</dc:creator>
  <cp:lastModifiedBy>Lucie Štěpánková</cp:lastModifiedBy>
  <cp:revision>60</cp:revision>
  <dcterms:created xsi:type="dcterms:W3CDTF">2016-11-06T18:15:30Z</dcterms:created>
  <dcterms:modified xsi:type="dcterms:W3CDTF">2019-11-30T18:29:21Z</dcterms:modified>
</cp:coreProperties>
</file>