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04" r:id="rId3"/>
    <p:sldId id="303" r:id="rId4"/>
    <p:sldId id="305" r:id="rId5"/>
    <p:sldId id="292" r:id="rId6"/>
    <p:sldId id="306" r:id="rId7"/>
    <p:sldId id="296" r:id="rId8"/>
    <p:sldId id="293" r:id="rId9"/>
    <p:sldId id="294" r:id="rId10"/>
    <p:sldId id="260" r:id="rId11"/>
    <p:sldId id="259" r:id="rId12"/>
    <p:sldId id="261" r:id="rId13"/>
    <p:sldId id="262" r:id="rId14"/>
    <p:sldId id="307" r:id="rId15"/>
    <p:sldId id="297" r:id="rId16"/>
    <p:sldId id="295" r:id="rId17"/>
    <p:sldId id="308" r:id="rId18"/>
    <p:sldId id="302" r:id="rId19"/>
    <p:sldId id="258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6"/>
  </p:normalViewPr>
  <p:slideViewPr>
    <p:cSldViewPr snapToGrid="0" snapToObjects="1">
      <p:cViewPr varScale="1">
        <p:scale>
          <a:sx n="122" d="100"/>
          <a:sy n="122" d="100"/>
        </p:scale>
        <p:origin x="11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11/27/2019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kaslunecko.cz/system/ustms_files/attachments/000/022/351/original/Citov&#225;_vazba_a_jej%C3%AD_v&#253;znam_pro_d%C3%ADt&#283;.pdf?151127806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O60TYAIgC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ejV6f-Y3c" TargetMode="External"/><Relationship Id="rId2" Type="http://schemas.openxmlformats.org/officeDocument/2006/relationships/hyperlink" Target="https://www.youtube.com/watch?v=QTsewNrHUH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8F6E-3C7D-1C47-99AB-F8FE5C6EC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/>
              <a:t>aTTACHMENT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960A9-D6D3-104E-9CDE-BCFBDE655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0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342FE-5BF1-4E4C-9931-2B12F96A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" y="1123734"/>
            <a:ext cx="11974596" cy="4862728"/>
          </a:xfrm>
        </p:spPr>
      </p:pic>
    </p:spTree>
    <p:extLst>
      <p:ext uri="{BB962C8B-B14F-4D97-AF65-F5344CB8AC3E}">
        <p14:creationId xmlns:p14="http://schemas.microsoft.com/office/powerpoint/2010/main" val="190629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A2AEB-7EB0-0746-88EE-AE6ACD149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" y="664369"/>
            <a:ext cx="12131055" cy="5529262"/>
          </a:xfrm>
        </p:spPr>
      </p:pic>
    </p:spTree>
    <p:extLst>
      <p:ext uri="{BB962C8B-B14F-4D97-AF65-F5344CB8AC3E}">
        <p14:creationId xmlns:p14="http://schemas.microsoft.com/office/powerpoint/2010/main" val="334892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F75F-9DDD-254F-9389-5CF19F34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DBE5F-5475-B74D-B12D-E31630AFE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9" y="692997"/>
            <a:ext cx="10444162" cy="5472005"/>
          </a:xfrm>
        </p:spPr>
      </p:pic>
    </p:spTree>
    <p:extLst>
      <p:ext uri="{BB962C8B-B14F-4D97-AF65-F5344CB8AC3E}">
        <p14:creationId xmlns:p14="http://schemas.microsoft.com/office/powerpoint/2010/main" val="215974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BA04-6169-B740-848E-CF6E0A49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cs-CZ" dirty="0"/>
              <a:t>Dezorganizovaný typ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5560CE-3183-E84B-BC9F-1572ADCF1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9" y="1057275"/>
            <a:ext cx="10882966" cy="5805433"/>
          </a:xfrm>
        </p:spPr>
      </p:pic>
    </p:spTree>
    <p:extLst>
      <p:ext uri="{BB962C8B-B14F-4D97-AF65-F5344CB8AC3E}">
        <p14:creationId xmlns:p14="http://schemas.microsoft.com/office/powerpoint/2010/main" val="173611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92467-1213-451B-A63F-843CBD9F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902696E-D1C1-471C-984A-E8D74E29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85" y="1283736"/>
            <a:ext cx="4496041" cy="24417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3F6947-B1FF-4ECF-8108-BFF2975D2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19" y="803988"/>
            <a:ext cx="3674530" cy="35675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2BAA664-2613-488B-8C6B-9817F77BE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76" y="4106956"/>
            <a:ext cx="3981450" cy="1866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AADC9C-C84A-432C-B20C-DC8B1859D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10" y="2130218"/>
            <a:ext cx="4520617" cy="39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424B5-2D86-4BBC-A759-5981A2F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F9C20-E035-400E-B540-2D4966D6F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/>
              <a:t>Vztahová vazba u dospělých- test</a:t>
            </a:r>
          </a:p>
        </p:txBody>
      </p:sp>
    </p:spTree>
    <p:extLst>
      <p:ext uri="{BB962C8B-B14F-4D97-AF65-F5344CB8AC3E}">
        <p14:creationId xmlns:p14="http://schemas.microsoft.com/office/powerpoint/2010/main" val="304118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AECD1-8C58-414B-B489-4FD36F27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Vztahová vazba u dospělých-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F33A3-4AF0-49AA-B103-533FCD40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 = bezpečný O = odmítavý (vyhýbavý) Ú = úzkostný</a:t>
            </a:r>
          </a:p>
          <a:p>
            <a:r>
              <a:rPr lang="cs-CZ" dirty="0"/>
              <a:t>* počítají se pouze souhlasné odpovědi pro každý typ, podstatné je to, co převažuje, důležité je, aby bylo aspoň nějaké B</a:t>
            </a:r>
          </a:p>
          <a:p>
            <a:r>
              <a:rPr lang="cs-CZ" dirty="0"/>
              <a:t>Jisté připoutání: poměrně snadno se sbližuji s druhými lidmi, nevadí mi, když jsem na blízkých lidech závislý a oni na mně. Nebojím se, že by mě zavrhli nebo že by někdo usiloval o přehnaně blízký vztah se mnou.</a:t>
            </a:r>
          </a:p>
          <a:p>
            <a:r>
              <a:rPr lang="cs-CZ" dirty="0"/>
              <a:t>Vyhýbavé (odmítavé) připoutání: Úzký kontakt s druhými je mi docela nepříjemný, příliš neumím druhým důvěřovat, neumím být na nich závislý. Chce-li někdo se mnou navázat blízký kontakt, jsem nervózní. Partneři zpravidla ode mě vyžadují více blízkosti a intimity, než jim chci nebo jsem ochotný poskytnout.</a:t>
            </a:r>
          </a:p>
          <a:p>
            <a:r>
              <a:rPr lang="cs-CZ" dirty="0"/>
              <a:t>Nejisté/ambivalentní (úzkostné) připoutání: Mám pocit, že druzí ke mně nechtějí přistoupit tak blízko, jak bych si přál. Často se obávám, že mě partner nemá opravdu rád a nechce se mnou zůstat. Nejraději bych s blízkými lidmi bytostně splynul, jenže tato tendence je spíše odrazuje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68FA6-72E4-4084-B52E-44E14EE6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36" y="505054"/>
            <a:ext cx="9601196" cy="1303867"/>
          </a:xfrm>
        </p:spPr>
        <p:txBody>
          <a:bodyPr/>
          <a:lstStyle/>
          <a:p>
            <a:r>
              <a:rPr lang="cs-CZ" dirty="0" err="1"/>
              <a:t>Bartolomew</a:t>
            </a:r>
            <a:r>
              <a:rPr lang="cs-CZ" dirty="0"/>
              <a:t>, </a:t>
            </a:r>
            <a:r>
              <a:rPr lang="cs-CZ" dirty="0" err="1"/>
              <a:t>Horowitz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C44F2B8-D7B1-4AD8-86EC-F01ADFC62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453" y="1808921"/>
            <a:ext cx="8338172" cy="3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5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616FB-923D-4026-A03F-0A5510F9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BF062-FB54-4DA8-8F24-B05C1C002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/>
              <a:t>Kazuistiky</a:t>
            </a:r>
          </a:p>
        </p:txBody>
      </p:sp>
    </p:spTree>
    <p:extLst>
      <p:ext uri="{BB962C8B-B14F-4D97-AF65-F5344CB8AC3E}">
        <p14:creationId xmlns:p14="http://schemas.microsoft.com/office/powerpoint/2010/main" val="29773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FFA6-2ABD-1B45-A519-FB4EE62B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F03B-7C9E-734E-ABC2-7AD190DA2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</a:t>
            </a:r>
            <a:r>
              <a:rPr lang="cs-CZ" dirty="0" err="1"/>
              <a:t>www.bathspa.ac.uk</a:t>
            </a:r>
            <a:r>
              <a:rPr lang="cs-CZ" dirty="0"/>
              <a:t>/media/</a:t>
            </a:r>
            <a:r>
              <a:rPr lang="cs-CZ" dirty="0" err="1"/>
              <a:t>bathspaacuk</a:t>
            </a:r>
            <a:r>
              <a:rPr lang="cs-CZ" dirty="0"/>
              <a:t>/</a:t>
            </a:r>
            <a:r>
              <a:rPr lang="cs-CZ" dirty="0" err="1"/>
              <a:t>education</a:t>
            </a:r>
            <a:r>
              <a:rPr lang="cs-CZ" dirty="0"/>
              <a:t>-/</a:t>
            </a:r>
            <a:r>
              <a:rPr lang="cs-CZ" dirty="0" err="1"/>
              <a:t>research</a:t>
            </a:r>
            <a:r>
              <a:rPr lang="cs-CZ" dirty="0"/>
              <a:t>/</a:t>
            </a:r>
            <a:r>
              <a:rPr lang="cs-CZ" dirty="0" err="1"/>
              <a:t>digital-literacy</a:t>
            </a:r>
            <a:r>
              <a:rPr lang="cs-CZ" dirty="0"/>
              <a:t>/</a:t>
            </a:r>
            <a:r>
              <a:rPr lang="cs-CZ" dirty="0" err="1"/>
              <a:t>education</a:t>
            </a:r>
            <a:r>
              <a:rPr lang="cs-CZ" dirty="0"/>
              <a:t>-</a:t>
            </a:r>
            <a:r>
              <a:rPr lang="cs-CZ" dirty="0" err="1"/>
              <a:t>resource</a:t>
            </a:r>
            <a:r>
              <a:rPr lang="cs-CZ" dirty="0"/>
              <a:t>-</a:t>
            </a:r>
            <a:r>
              <a:rPr lang="cs-CZ" dirty="0" err="1"/>
              <a:t>introduction</a:t>
            </a:r>
            <a:r>
              <a:rPr lang="cs-CZ" dirty="0"/>
              <a:t>-to-</a:t>
            </a:r>
            <a:r>
              <a:rPr lang="cs-CZ" dirty="0" err="1"/>
              <a:t>attatchment.pdf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81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F5F2E-F172-4BD5-81FC-2C3ECCB0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Imprinting (vtištění)</a:t>
            </a:r>
          </a:p>
        </p:txBody>
      </p:sp>
      <p:pic>
        <p:nvPicPr>
          <p:cNvPr id="2050" name="Picture 2" descr="VÃ½sledek obrÃ¡zku pro vtiÅ¡tÄnÃ­ imprinting">
            <a:extLst>
              <a:ext uri="{FF2B5EF4-FFF2-40B4-BE49-F238E27FC236}">
                <a16:creationId xmlns:a16="http://schemas.microsoft.com/office/drawing/2014/main" id="{007F0EDF-96A6-4AE4-80CD-72F57781A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70" y="2421996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1E418E-A485-4ED9-97BD-84311CC1CF3F}"/>
              </a:ext>
            </a:extLst>
          </p:cNvPr>
          <p:cNvSpPr txBox="1"/>
          <p:nvPr/>
        </p:nvSpPr>
        <p:spPr>
          <a:xfrm>
            <a:off x="2143541" y="5691202"/>
            <a:ext cx="1032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„naprogramována“ k vytvoření emoční vazby k nejbližšímu sociálnímu objektu</a:t>
            </a:r>
          </a:p>
        </p:txBody>
      </p:sp>
    </p:spTree>
    <p:extLst>
      <p:ext uri="{BB962C8B-B14F-4D97-AF65-F5344CB8AC3E}">
        <p14:creationId xmlns:p14="http://schemas.microsoft.com/office/powerpoint/2010/main" val="419510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EBAD-32C4-C64E-A24E-E7FE3422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8768-D131-714C-9930-208A793BB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http://www.skolkaslunecko.cz/system/ustms_files/attachments/000/022/351/original/Citová_vazba_a_jej%C3%AD_význam_pro_d%C3%ADtě.pdf?1511278067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75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5AEBD-9F20-40BC-B28B-1490B15F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Harry </a:t>
            </a:r>
            <a:r>
              <a:rPr lang="cs-CZ" dirty="0" err="1"/>
              <a:t>Harlow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D19BC8-DF8C-4D06-91ED-ABFD7606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https://www.youtube.com/watch?v=_O60TYAIgC4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08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9ABC3-7E80-46FA-9F70-90D1F1F6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citové vazby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E36D3-0415-48E1-A2A4-C1434B76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Attachment</a:t>
            </a:r>
            <a:r>
              <a:rPr lang="cs-CZ" dirty="0"/>
              <a:t>/Teorie přilnutí/Teorie připoutání/Teorie rané citové vazby</a:t>
            </a:r>
          </a:p>
          <a:p>
            <a:r>
              <a:rPr lang="cs-CZ" dirty="0" err="1"/>
              <a:t>Bowlby</a:t>
            </a:r>
            <a:r>
              <a:rPr lang="cs-CZ" dirty="0"/>
              <a:t>, </a:t>
            </a:r>
            <a:r>
              <a:rPr lang="cs-CZ" dirty="0" err="1"/>
              <a:t>Ainsworthová</a:t>
            </a:r>
            <a:endParaRPr lang="cs-CZ" dirty="0"/>
          </a:p>
          <a:p>
            <a:r>
              <a:rPr lang="cs-CZ" dirty="0"/>
              <a:t>Raná citová vazba= trvalé emoční pouto, charakterizované potřebou vyhledávat a udržovat blízkost s určitou osobou, zejména v podmínkách stresu</a:t>
            </a:r>
          </a:p>
          <a:p>
            <a:r>
              <a:rPr lang="cs-CZ" dirty="0"/>
              <a:t>Dítě se rodí s vrozeným repertoárem chování a signálů (pláč, úsměv, broukání), který vyvolává vysoce pravděpodobnou reakci rodičů- že zareaguje na tento signál dítěte a odpoví na něj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04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CAF36-FE59-4E00-B07E-7F7F1692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FCF03-E494-46D3-A6A3-A29F150B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Citové pouto mezi pečující osobou a dítětem</a:t>
            </a:r>
          </a:p>
          <a:p>
            <a:r>
              <a:rPr lang="cs-CZ" dirty="0"/>
              <a:t>Jak pečující osoba reaguje na potřeby dítěte (rychle, citlivě, pokaždé stejně)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VÃ½sledek obrÃ¡zku pro attachment">
            <a:extLst>
              <a:ext uri="{FF2B5EF4-FFF2-40B4-BE49-F238E27FC236}">
                <a16:creationId xmlns:a16="http://schemas.microsoft.com/office/drawing/2014/main" id="{5FFCB70D-9512-45A8-9780-49DC6A9C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4001762"/>
            <a:ext cx="3097696" cy="18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uvisejÃ­cÃ­ obrÃ¡zek">
            <a:extLst>
              <a:ext uri="{FF2B5EF4-FFF2-40B4-BE49-F238E27FC236}">
                <a16:creationId xmlns:a16="http://schemas.microsoft.com/office/drawing/2014/main" id="{6A300560-36DF-4516-919E-A7599FF8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94" y="3594445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2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8E363-B208-4343-BD0F-702951B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</a:t>
            </a:r>
            <a:r>
              <a:rPr lang="cs-CZ" dirty="0" err="1"/>
              <a:t>attachmentu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42881-0E13-4432-9F10-B5E3A15C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1.fáze (do 3.měsíců): nediskriminované reakce k lidem, dítě svým chováním zvyšuje pravděpodobnost udržení kontaktu s pečovateli (natahování ručiček, stiskání, držení, úsměv a pláč)</a:t>
            </a:r>
          </a:p>
          <a:p>
            <a:r>
              <a:rPr lang="cs-CZ" dirty="0"/>
              <a:t>2.fáze (3.-6.m): rozlišuje známé tváře od neznámých (děti se smějí jen na známé lidi)</a:t>
            </a:r>
          </a:p>
          <a:p>
            <a:r>
              <a:rPr lang="cs-CZ" dirty="0"/>
              <a:t>3.fáze (do 3 let): strach z cizího, separační úzkost</a:t>
            </a:r>
          </a:p>
          <a:p>
            <a:r>
              <a:rPr lang="cs-CZ" dirty="0"/>
              <a:t>4.fáze</a:t>
            </a:r>
          </a:p>
        </p:txBody>
      </p:sp>
    </p:spTree>
    <p:extLst>
      <p:ext uri="{BB962C8B-B14F-4D97-AF65-F5344CB8AC3E}">
        <p14:creationId xmlns:p14="http://schemas.microsoft.com/office/powerpoint/2010/main" val="334110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2A23F-44E2-4CAC-ABC7-DE856637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Separační úzkost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359C3-92CC-4D76-BE9C-E982D455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Fáze protestu: snaží se svým křikem přivolat matku</a:t>
            </a:r>
          </a:p>
          <a:p>
            <a:r>
              <a:rPr lang="cs-CZ" dirty="0"/>
              <a:t>Fáze zoufalství: s postupem času dítě ztrácí naději na přivolání matky (je apatické, křičí méně, odmítá navazovat kontakt s druhými lidmi)</a:t>
            </a:r>
          </a:p>
          <a:p>
            <a:r>
              <a:rPr lang="cs-CZ" dirty="0"/>
              <a:t>Fáze odpoutání od matky: dítě postupně potlačuje své city k matce, je schopno se připoutat k jinému dospělému</a:t>
            </a:r>
          </a:p>
        </p:txBody>
      </p:sp>
    </p:spTree>
    <p:extLst>
      <p:ext uri="{BB962C8B-B14F-4D97-AF65-F5344CB8AC3E}">
        <p14:creationId xmlns:p14="http://schemas.microsoft.com/office/powerpoint/2010/main" val="21587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EAF6-8878-470A-9B2E-3E779C9F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Strange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F424F-6A57-45A0-892D-A9997E1E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https://www.youtube.com/watch?v=QTsewNrHUHU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https://www.youtube.com/watch?v=DRejV6f-Y3c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3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F0A71-61CB-4019-AAD6-43249024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attachmentu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1676A-7DC4-4F8F-B9A4-10598826A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Jistá (bezpečná) vazba</a:t>
            </a:r>
          </a:p>
          <a:p>
            <a:r>
              <a:rPr lang="cs-CZ" dirty="0"/>
              <a:t>Nejistá vazba</a:t>
            </a:r>
          </a:p>
          <a:p>
            <a:pPr lvl="1"/>
            <a:r>
              <a:rPr lang="cs-CZ" dirty="0"/>
              <a:t>Úzkostná</a:t>
            </a:r>
          </a:p>
          <a:p>
            <a:pPr lvl="1"/>
            <a:r>
              <a:rPr lang="cs-CZ" dirty="0"/>
              <a:t>Vyhýbavá</a:t>
            </a:r>
          </a:p>
          <a:p>
            <a:pPr lvl="1"/>
            <a:r>
              <a:rPr lang="cs-CZ" dirty="0"/>
              <a:t>Dezorganizovaná- absolutní se nespoléhání se na pečovatele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122" name="Picture 2" descr="VÃ½sledek obrÃ¡zku pro attachment">
            <a:extLst>
              <a:ext uri="{FF2B5EF4-FFF2-40B4-BE49-F238E27FC236}">
                <a16:creationId xmlns:a16="http://schemas.microsoft.com/office/drawing/2014/main" id="{B03C157D-EA13-4208-AA2C-03ED1935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1972870"/>
            <a:ext cx="4238211" cy="23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29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635</TotalTime>
  <Words>474</Words>
  <Application>Microsoft Office PowerPoint</Application>
  <PresentationFormat>Širokoúhlá obrazovka</PresentationFormat>
  <Paragraphs>43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Wood Type</vt:lpstr>
      <vt:lpstr>aTTACHMENT</vt:lpstr>
      <vt:lpstr>Imprinting (vtištění)</vt:lpstr>
      <vt:lpstr>Harry Harlow</vt:lpstr>
      <vt:lpstr>Teorie citové vazby</vt:lpstr>
      <vt:lpstr>Prezentace aplikace PowerPoint</vt:lpstr>
      <vt:lpstr>Vývoj attachmentu</vt:lpstr>
      <vt:lpstr>Separační úzkost</vt:lpstr>
      <vt:lpstr>Strange situation test</vt:lpstr>
      <vt:lpstr>Typy attachmentu</vt:lpstr>
      <vt:lpstr>Prezentace aplikace PowerPoint</vt:lpstr>
      <vt:lpstr>Prezentace aplikace PowerPoint</vt:lpstr>
      <vt:lpstr>Prezentace aplikace PowerPoint</vt:lpstr>
      <vt:lpstr>Dezorganizovaný typ</vt:lpstr>
      <vt:lpstr>Prezentace aplikace PowerPoint</vt:lpstr>
      <vt:lpstr>Prezentace aplikace PowerPoint</vt:lpstr>
      <vt:lpstr>Vztahová vazba u dospělých- test</vt:lpstr>
      <vt:lpstr>Bartolomew, Horowitz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Dacerová</dc:creator>
  <cp:lastModifiedBy>Lektor</cp:lastModifiedBy>
  <cp:revision>3</cp:revision>
  <dcterms:created xsi:type="dcterms:W3CDTF">2019-11-23T19:28:41Z</dcterms:created>
  <dcterms:modified xsi:type="dcterms:W3CDTF">2019-11-27T12:09:18Z</dcterms:modified>
</cp:coreProperties>
</file>