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Lst>
  <p:sldIdLst>
    <p:sldId id="256" r:id="rId2"/>
    <p:sldId id="272" r:id="rId3"/>
    <p:sldId id="273" r:id="rId4"/>
    <p:sldId id="274" r:id="rId5"/>
    <p:sldId id="275" r:id="rId6"/>
    <p:sldId id="276" r:id="rId7"/>
    <p:sldId id="268" r:id="rId8"/>
    <p:sldId id="281" r:id="rId9"/>
    <p:sldId id="257" r:id="rId10"/>
    <p:sldId id="269" r:id="rId11"/>
    <p:sldId id="258" r:id="rId12"/>
    <p:sldId id="259" r:id="rId13"/>
    <p:sldId id="260" r:id="rId14"/>
    <p:sldId id="261" r:id="rId15"/>
    <p:sldId id="262" r:id="rId16"/>
    <p:sldId id="263" r:id="rId17"/>
    <p:sldId id="264" r:id="rId18"/>
    <p:sldId id="265" r:id="rId19"/>
    <p:sldId id="271" r:id="rId20"/>
    <p:sldId id="266" r:id="rId21"/>
    <p:sldId id="270" r:id="rId22"/>
    <p:sldId id="267" r:id="rId23"/>
    <p:sldId id="282" r:id="rId24"/>
    <p:sldId id="277" r:id="rId25"/>
    <p:sldId id="279" r:id="rId26"/>
    <p:sldId id="283" r:id="rId27"/>
    <p:sldId id="278" r:id="rId28"/>
    <p:sldId id="28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899956A-F9FA-3F42-80EC-4801B7DC5DDE}">
          <p14:sldIdLst>
            <p14:sldId id="256"/>
            <p14:sldId id="272"/>
            <p14:sldId id="273"/>
            <p14:sldId id="274"/>
            <p14:sldId id="275"/>
            <p14:sldId id="276"/>
            <p14:sldId id="268"/>
            <p14:sldId id="281"/>
            <p14:sldId id="257"/>
            <p14:sldId id="269"/>
            <p14:sldId id="258"/>
            <p14:sldId id="259"/>
            <p14:sldId id="260"/>
            <p14:sldId id="261"/>
            <p14:sldId id="262"/>
            <p14:sldId id="263"/>
            <p14:sldId id="264"/>
            <p14:sldId id="265"/>
            <p14:sldId id="271"/>
            <p14:sldId id="266"/>
            <p14:sldId id="270"/>
            <p14:sldId id="267"/>
            <p14:sldId id="282"/>
            <p14:sldId id="277"/>
            <p14:sldId id="279"/>
            <p14:sldId id="283"/>
            <p14:sldId id="278"/>
            <p14:sldId id="280"/>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70"/>
    <p:restoredTop sz="94654"/>
  </p:normalViewPr>
  <p:slideViewPr>
    <p:cSldViewPr snapToGrid="0" snapToObjects="1">
      <p:cViewPr varScale="1">
        <p:scale>
          <a:sx n="115" d="100"/>
          <a:sy n="115" d="100"/>
        </p:scale>
        <p:origin x="156"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GB"/>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smtClean="0"/>
              <a:t>10/30/2019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942361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87157CC2-0FC8-4686-B024-99790E0F5162}" type="datetimeFigureOut">
              <a:rPr lang="en-US" smtClean="0"/>
              <a:t>10/30/2019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536256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smtClean="0"/>
              <a:t>10/30/2019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358651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smtClean="0"/>
              <a:t>10/30/2019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405082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GB"/>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smtClean="0"/>
              <a:t>10/30/2019</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43559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smtClean="0"/>
              <a:t>10/30/2019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4249378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smtClean="0"/>
              <a:t>10/30/2019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a:p>
        </p:txBody>
      </p:sp>
      <p:sp>
        <p:nvSpPr>
          <p:cNvPr id="10" name="Title 9"/>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1072378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77919A6-33EB-49BD-A62F-1FA56B9F9712}" type="datetimeFigureOut">
              <a:rPr lang="en-US" smtClean="0"/>
              <a:t>10/30/2019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a:p>
        </p:txBody>
      </p:sp>
      <p:sp>
        <p:nvSpPr>
          <p:cNvPr id="6" name="Title 5"/>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681886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smtClean="0"/>
              <a:t>10/30/2019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492262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GB"/>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DA16AA21-1863-4931-97CB-99D0A168701B}" type="datetimeFigureOut">
              <a:rPr lang="en-US" smtClean="0"/>
              <a:t>10/30/2019</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483897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GB"/>
              <a:t>Click to edit Master title style</a:t>
            </a:r>
            <a:endParaRPr lang="en-US" dirty="0"/>
          </a:p>
        </p:txBody>
      </p:sp>
      <p:sp>
        <p:nvSpPr>
          <p:cNvPr id="3" name="Picture Placeholder 2"/>
          <p:cNvSpPr>
            <a:spLocks noGrp="1"/>
          </p:cNvSpPr>
          <p:nvPr>
            <p:ph type="pic" idx="1"/>
          </p:nvPr>
        </p:nvSpPr>
        <p:spPr>
          <a:xfrm>
            <a:off x="0" y="0"/>
            <a:ext cx="8303740"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3772C379-9A7C-4C87-A116-CBE9F58B04C5}" type="datetimeFigureOut">
              <a:rPr lang="en-US" smtClean="0"/>
              <a:t>10/30/2019</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421661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smtClean="0"/>
              <a:t>10/30/2019</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77551537"/>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tiff"/></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3.tiff"/></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4.tiff"/></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5.tiff"/></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6.tiff"/></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7.tiff"/></Relationships>
</file>

<file path=ppt/slides/_rels/slide15.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6.tiff"/></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tiff"/><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2" Type="http://schemas.openxmlformats.org/officeDocument/2006/relationships/hyperlink" Target="https://www.ted.com/talks/helen_m_farrell_what_is_depression#t-10769"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9.tiff"/></Relationships>
</file>

<file path=ppt/slides/_rels/slide6.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2.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4664CB4-B2D2-4732-AB2C-939321E99D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a:extLst>
              <a:ext uri="{FF2B5EF4-FFF2-40B4-BE49-F238E27FC236}">
                <a16:creationId xmlns:a16="http://schemas.microsoft.com/office/drawing/2014/main" id="{D03168EC-D910-4109-8158-A433124BB0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928117"/>
            <a:ext cx="10351008"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2EB50A5-ED88-4DB9-A0A0-1370FEEE64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3" y="1110053"/>
            <a:ext cx="6631431" cy="4580301"/>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E1C0A4-252D-B74F-B353-2D72D42EAC8F}"/>
              </a:ext>
            </a:extLst>
          </p:cNvPr>
          <p:cNvSpPr>
            <a:spLocks noGrp="1"/>
          </p:cNvSpPr>
          <p:nvPr>
            <p:ph type="ctrTitle"/>
          </p:nvPr>
        </p:nvSpPr>
        <p:spPr>
          <a:xfrm>
            <a:off x="1248156" y="1432223"/>
            <a:ext cx="5965470" cy="3357976"/>
          </a:xfrm>
        </p:spPr>
        <p:txBody>
          <a:bodyPr anchor="ctr">
            <a:normAutofit/>
          </a:bodyPr>
          <a:lstStyle/>
          <a:p>
            <a:r>
              <a:rPr lang="cs-CZ" sz="8000"/>
              <a:t>Vývojová psychologie</a:t>
            </a:r>
          </a:p>
        </p:txBody>
      </p:sp>
      <p:sp>
        <p:nvSpPr>
          <p:cNvPr id="3" name="Subtitle 2">
            <a:extLst>
              <a:ext uri="{FF2B5EF4-FFF2-40B4-BE49-F238E27FC236}">
                <a16:creationId xmlns:a16="http://schemas.microsoft.com/office/drawing/2014/main" id="{86D9E363-1008-8243-AFE7-25DDD6340E75}"/>
              </a:ext>
            </a:extLst>
          </p:cNvPr>
          <p:cNvSpPr>
            <a:spLocks noGrp="1"/>
          </p:cNvSpPr>
          <p:nvPr>
            <p:ph type="subTitle" idx="1"/>
          </p:nvPr>
        </p:nvSpPr>
        <p:spPr>
          <a:xfrm>
            <a:off x="1248156" y="4790199"/>
            <a:ext cx="5965470" cy="668769"/>
          </a:xfrm>
        </p:spPr>
        <p:txBody>
          <a:bodyPr>
            <a:normAutofit/>
          </a:bodyPr>
          <a:lstStyle/>
          <a:p>
            <a:pPr algn="ctr"/>
            <a:r>
              <a:rPr lang="cs-CZ" sz="2000" dirty="0">
                <a:solidFill>
                  <a:srgbClr val="000000"/>
                </a:solidFill>
              </a:rPr>
              <a:t>5. seminář</a:t>
            </a:r>
          </a:p>
        </p:txBody>
      </p:sp>
      <p:pic>
        <p:nvPicPr>
          <p:cNvPr id="4" name="Picture 3">
            <a:extLst>
              <a:ext uri="{FF2B5EF4-FFF2-40B4-BE49-F238E27FC236}">
                <a16:creationId xmlns:a16="http://schemas.microsoft.com/office/drawing/2014/main" id="{919B9EC6-457A-B04B-9203-C02E4D714245}"/>
              </a:ext>
            </a:extLst>
          </p:cNvPr>
          <p:cNvPicPr>
            <a:picLocks noChangeAspect="1"/>
          </p:cNvPicPr>
          <p:nvPr/>
        </p:nvPicPr>
        <p:blipFill>
          <a:blip r:embed="rId4"/>
          <a:stretch>
            <a:fillRect/>
          </a:stretch>
        </p:blipFill>
        <p:spPr>
          <a:xfrm>
            <a:off x="7961482" y="1420336"/>
            <a:ext cx="3203994" cy="3980118"/>
          </a:xfrm>
          <a:prstGeom prst="rect">
            <a:avLst/>
          </a:prstGeom>
        </p:spPr>
      </p:pic>
      <p:sp>
        <p:nvSpPr>
          <p:cNvPr id="15" name="Rectangle 14">
            <a:extLst>
              <a:ext uri="{FF2B5EF4-FFF2-40B4-BE49-F238E27FC236}">
                <a16:creationId xmlns:a16="http://schemas.microsoft.com/office/drawing/2014/main" id="{0AA47C27-8894-42A7-8D01-C902DA9B703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5780565"/>
            <a:ext cx="10351008"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B4BD81D-EAC7-4C48-A5FD-A1156EC849E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6920" y="5257800"/>
            <a:ext cx="1080904" cy="1080902"/>
            <a:chOff x="9685338" y="4460675"/>
            <a:chExt cx="1080904" cy="1080902"/>
          </a:xfrm>
        </p:grpSpPr>
        <p:sp>
          <p:nvSpPr>
            <p:cNvPr id="18" name="Oval 17">
              <a:extLst>
                <a:ext uri="{FF2B5EF4-FFF2-40B4-BE49-F238E27FC236}">
                  <a16:creationId xmlns:a16="http://schemas.microsoft.com/office/drawing/2014/main" id="{9CAF43F4-8892-4C5D-A8ED-C423F51756D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8">
              <a:extLst>
                <a:ext uri="{FF2B5EF4-FFF2-40B4-BE49-F238E27FC236}">
                  <a16:creationId xmlns:a16="http://schemas.microsoft.com/office/drawing/2014/main" id="{2D028E2F-5F35-49A4-86F5-81814931EB2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687128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009DD9B-5EE2-4C0D-8B2B-351C8C10220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720DB99-7745-4E75-9D96-AAB6D55C531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D68803C4-E159-4360-B7BB-74205C8F782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504B0465-3B07-49BF-BEA7-D8147624629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54C86E9-EE23-0B41-A483-6625A43A05B7}"/>
              </a:ext>
            </a:extLst>
          </p:cNvPr>
          <p:cNvSpPr>
            <a:spLocks noGrp="1"/>
          </p:cNvSpPr>
          <p:nvPr>
            <p:ph type="title"/>
          </p:nvPr>
        </p:nvSpPr>
        <p:spPr>
          <a:xfrm>
            <a:off x="1069848" y="484632"/>
            <a:ext cx="10058400" cy="1609344"/>
          </a:xfrm>
        </p:spPr>
        <p:txBody>
          <a:bodyPr>
            <a:normAutofit/>
          </a:bodyPr>
          <a:lstStyle/>
          <a:p>
            <a:r>
              <a:rPr lang="cs-CZ" sz="5400"/>
              <a:t>Výskyt</a:t>
            </a:r>
          </a:p>
        </p:txBody>
      </p:sp>
      <p:pic>
        <p:nvPicPr>
          <p:cNvPr id="4" name="Picture 3">
            <a:extLst>
              <a:ext uri="{FF2B5EF4-FFF2-40B4-BE49-F238E27FC236}">
                <a16:creationId xmlns:a16="http://schemas.microsoft.com/office/drawing/2014/main" id="{895421E4-EE28-DB47-8C0C-6357FD4D3F9E}"/>
              </a:ext>
            </a:extLst>
          </p:cNvPr>
          <p:cNvPicPr>
            <a:picLocks noChangeAspect="1"/>
          </p:cNvPicPr>
          <p:nvPr/>
        </p:nvPicPr>
        <p:blipFill rotWithShape="1">
          <a:blip r:embed="rId4"/>
          <a:srcRect r="2319" b="1"/>
          <a:stretch/>
        </p:blipFill>
        <p:spPr>
          <a:xfrm>
            <a:off x="1007196" y="2265037"/>
            <a:ext cx="5088800" cy="3907158"/>
          </a:xfrm>
          <a:prstGeom prst="rect">
            <a:avLst/>
          </a:prstGeom>
        </p:spPr>
      </p:pic>
      <p:sp>
        <p:nvSpPr>
          <p:cNvPr id="3" name="Content Placeholder 2">
            <a:extLst>
              <a:ext uri="{FF2B5EF4-FFF2-40B4-BE49-F238E27FC236}">
                <a16:creationId xmlns:a16="http://schemas.microsoft.com/office/drawing/2014/main" id="{61963B6A-9233-D845-BFFF-8F650B290870}"/>
              </a:ext>
            </a:extLst>
          </p:cNvPr>
          <p:cNvSpPr>
            <a:spLocks noGrp="1"/>
          </p:cNvSpPr>
          <p:nvPr>
            <p:ph idx="1"/>
          </p:nvPr>
        </p:nvSpPr>
        <p:spPr>
          <a:xfrm>
            <a:off x="6496216" y="2320412"/>
            <a:ext cx="4632031" cy="3851787"/>
          </a:xfrm>
        </p:spPr>
        <p:txBody>
          <a:bodyPr anchor="ctr">
            <a:normAutofit/>
          </a:bodyPr>
          <a:lstStyle/>
          <a:p>
            <a:r>
              <a:rPr lang="cs-CZ" sz="1700">
                <a:latin typeface="Calibri" panose="020F0502020204030204" pitchFamily="34" charset="0"/>
                <a:cs typeface="Calibri" panose="020F0502020204030204" pitchFamily="34" charset="0"/>
              </a:rPr>
              <a:t>OCD se často objevuje v období výrazného emočního stresu</a:t>
            </a:r>
          </a:p>
          <a:p>
            <a:r>
              <a:rPr lang="cs-CZ" sz="1700">
                <a:latin typeface="Calibri" panose="020F0502020204030204" pitchFamily="34" charset="0"/>
                <a:cs typeface="Calibri" panose="020F0502020204030204" pitchFamily="34" charset="0"/>
              </a:rPr>
              <a:t>V dospělé populaci tímto onemocněním trpí 1 člověk ze 100</a:t>
            </a:r>
          </a:p>
          <a:p>
            <a:r>
              <a:rPr lang="cs-CZ" sz="1700">
                <a:latin typeface="Calibri" panose="020F0502020204030204" pitchFamily="34" charset="0"/>
                <a:cs typeface="Calibri" panose="020F0502020204030204" pitchFamily="34" charset="0"/>
              </a:rPr>
              <a:t>U dětí 1 dítě z 200</a:t>
            </a:r>
          </a:p>
          <a:p>
            <a:r>
              <a:rPr lang="cs-CZ" sz="1700">
                <a:latin typeface="Calibri" panose="020F0502020204030204" pitchFamily="34" charset="0"/>
                <a:cs typeface="Calibri" panose="020F0502020204030204" pitchFamily="34" charset="0"/>
              </a:rPr>
              <a:t>Výskyt OCD u dětí je téměř stejný jako výskyt dětské cukrovky</a:t>
            </a:r>
          </a:p>
          <a:p>
            <a:r>
              <a:rPr lang="cs-CZ" sz="1700">
                <a:latin typeface="Calibri" panose="020F0502020204030204" pitchFamily="34" charset="0"/>
                <a:cs typeface="Calibri" panose="020F0502020204030204" pitchFamily="34" charset="0"/>
              </a:rPr>
              <a:t>Nejčastěji je nástup onemocnění zaznamenán mezi 7.-12. rokem věku dítěte a dále v počátku rané dospělosti mezi 20.-22. rokem věku</a:t>
            </a:r>
          </a:p>
          <a:p>
            <a:r>
              <a:rPr lang="cs-CZ" sz="1700">
                <a:latin typeface="Calibri" panose="020F0502020204030204" pitchFamily="34" charset="0"/>
                <a:cs typeface="Calibri" panose="020F0502020204030204" pitchFamily="34" charset="0"/>
              </a:rPr>
              <a:t>V dětském věku převažují chlapci nad dívkami v poměru 3:2 (v dospělosti se poměr vyrovnává)</a:t>
            </a:r>
          </a:p>
        </p:txBody>
      </p:sp>
      <p:sp>
        <p:nvSpPr>
          <p:cNvPr id="17" name="Oval 16">
            <a:extLst>
              <a:ext uri="{FF2B5EF4-FFF2-40B4-BE49-F238E27FC236}">
                <a16:creationId xmlns:a16="http://schemas.microsoft.com/office/drawing/2014/main" id="{49B7FFA5-14CB-4A4F-9BCC-CA3AA5D9D2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8">
            <a:extLst>
              <a:ext uri="{FF2B5EF4-FFF2-40B4-BE49-F238E27FC236}">
                <a16:creationId xmlns:a16="http://schemas.microsoft.com/office/drawing/2014/main" id="{04E48745-7512-4EC2-9E20-9092D12150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933610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009DD9B-5EE2-4C0D-8B2B-351C8C10220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720DB99-7745-4E75-9D96-AAB6D55C531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D68803C4-E159-4360-B7BB-74205C8F782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504B0465-3B07-49BF-BEA7-D8147624629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D86CB45-2086-5546-AFB7-C83878505BC3}"/>
              </a:ext>
            </a:extLst>
          </p:cNvPr>
          <p:cNvSpPr>
            <a:spLocks noGrp="1"/>
          </p:cNvSpPr>
          <p:nvPr>
            <p:ph type="title"/>
          </p:nvPr>
        </p:nvSpPr>
        <p:spPr>
          <a:xfrm>
            <a:off x="1069848" y="484632"/>
            <a:ext cx="10058400" cy="1609344"/>
          </a:xfrm>
        </p:spPr>
        <p:txBody>
          <a:bodyPr>
            <a:normAutofit/>
          </a:bodyPr>
          <a:lstStyle/>
          <a:p>
            <a:r>
              <a:rPr lang="cs-CZ" sz="5400" err="1"/>
              <a:t>Kazustiky</a:t>
            </a:r>
            <a:endParaRPr lang="cs-CZ" sz="5400"/>
          </a:p>
        </p:txBody>
      </p:sp>
      <p:pic>
        <p:nvPicPr>
          <p:cNvPr id="4" name="Picture 3">
            <a:extLst>
              <a:ext uri="{FF2B5EF4-FFF2-40B4-BE49-F238E27FC236}">
                <a16:creationId xmlns:a16="http://schemas.microsoft.com/office/drawing/2014/main" id="{30E15016-A960-1143-9BF3-30AE788599DC}"/>
              </a:ext>
            </a:extLst>
          </p:cNvPr>
          <p:cNvPicPr>
            <a:picLocks noChangeAspect="1"/>
          </p:cNvPicPr>
          <p:nvPr/>
        </p:nvPicPr>
        <p:blipFill rotWithShape="1">
          <a:blip r:embed="rId4"/>
          <a:srcRect t="193" r="-1" b="27442"/>
          <a:stretch/>
        </p:blipFill>
        <p:spPr>
          <a:xfrm>
            <a:off x="1007196" y="2265037"/>
            <a:ext cx="5088800" cy="3907158"/>
          </a:xfrm>
          <a:prstGeom prst="rect">
            <a:avLst/>
          </a:prstGeom>
        </p:spPr>
      </p:pic>
      <p:sp>
        <p:nvSpPr>
          <p:cNvPr id="3" name="Content Placeholder 2">
            <a:extLst>
              <a:ext uri="{FF2B5EF4-FFF2-40B4-BE49-F238E27FC236}">
                <a16:creationId xmlns:a16="http://schemas.microsoft.com/office/drawing/2014/main" id="{7493CB67-F576-DC43-9F3F-9AFE07176A55}"/>
              </a:ext>
            </a:extLst>
          </p:cNvPr>
          <p:cNvSpPr>
            <a:spLocks noGrp="1"/>
          </p:cNvSpPr>
          <p:nvPr>
            <p:ph idx="1"/>
          </p:nvPr>
        </p:nvSpPr>
        <p:spPr>
          <a:xfrm>
            <a:off x="6496216" y="2320412"/>
            <a:ext cx="4632031" cy="3851787"/>
          </a:xfrm>
        </p:spPr>
        <p:txBody>
          <a:bodyPr anchor="ctr">
            <a:normAutofit/>
          </a:bodyPr>
          <a:lstStyle/>
          <a:p>
            <a:r>
              <a:rPr lang="cs-CZ" sz="2000">
                <a:latin typeface="Calibri" panose="020F0502020204030204" pitchFamily="34" charset="0"/>
                <a:cs typeface="Calibri" panose="020F0502020204030204" pitchFamily="34" charset="0"/>
              </a:rPr>
              <a:t>Elišku napadaly nepříjemné myšlenky, že bude jednou „postižená“ (bude sedět na invalidním vozíku a nebude moci chodit), vždy když se setkala s něčím, co jí to připomnělo- viděla lidi na invalidním vozíku, viděla značku „parkování pro invalidy“. </a:t>
            </a:r>
          </a:p>
          <a:p>
            <a:r>
              <a:rPr lang="cs-CZ" sz="2000">
                <a:latin typeface="Calibri" panose="020F0502020204030204" pitchFamily="34" charset="0"/>
                <a:cs typeface="Calibri" panose="020F0502020204030204" pitchFamily="34" charset="0"/>
              </a:rPr>
              <a:t>Musela vždy v duchu odříkat modlitbu, aby zahnala myšlenky na to, že bude „postižená“, když viděla lidi na invalidním vozíku. Modlitbu musela v duchu </a:t>
            </a:r>
            <a:r>
              <a:rPr lang="cs-CZ" sz="2000" err="1">
                <a:latin typeface="Calibri" panose="020F0502020204030204" pitchFamily="34" charset="0"/>
                <a:cs typeface="Calibri" panose="020F0502020204030204" pitchFamily="34" charset="0"/>
              </a:rPr>
              <a:t>řícit</a:t>
            </a:r>
            <a:r>
              <a:rPr lang="cs-CZ" sz="2000">
                <a:latin typeface="Calibri" panose="020F0502020204030204" pitchFamily="34" charset="0"/>
                <a:cs typeface="Calibri" panose="020F0502020204030204" pitchFamily="34" charset="0"/>
              </a:rPr>
              <a:t> vždy osmkrát po sobě, protože jí bylo 8 let.</a:t>
            </a:r>
          </a:p>
        </p:txBody>
      </p:sp>
      <p:sp>
        <p:nvSpPr>
          <p:cNvPr id="17" name="Oval 16">
            <a:extLst>
              <a:ext uri="{FF2B5EF4-FFF2-40B4-BE49-F238E27FC236}">
                <a16:creationId xmlns:a16="http://schemas.microsoft.com/office/drawing/2014/main" id="{49B7FFA5-14CB-4A4F-9BCC-CA3AA5D9D2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8">
            <a:extLst>
              <a:ext uri="{FF2B5EF4-FFF2-40B4-BE49-F238E27FC236}">
                <a16:creationId xmlns:a16="http://schemas.microsoft.com/office/drawing/2014/main" id="{04E48745-7512-4EC2-9E20-9092D12150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073144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009DD9B-5EE2-4C0D-8B2B-351C8C10220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720DB99-7745-4E75-9D96-AAB6D55C531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D68803C4-E159-4360-B7BB-74205C8F782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504B0465-3B07-49BF-BEA7-D8147624629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8BABCC2-7ED8-7F4C-9F8B-7D940F291A39}"/>
              </a:ext>
            </a:extLst>
          </p:cNvPr>
          <p:cNvSpPr>
            <a:spLocks noGrp="1"/>
          </p:cNvSpPr>
          <p:nvPr>
            <p:ph type="title"/>
          </p:nvPr>
        </p:nvSpPr>
        <p:spPr>
          <a:xfrm>
            <a:off x="1069848" y="484632"/>
            <a:ext cx="10058400" cy="1609344"/>
          </a:xfrm>
        </p:spPr>
        <p:txBody>
          <a:bodyPr>
            <a:normAutofit/>
          </a:bodyPr>
          <a:lstStyle/>
          <a:p>
            <a:r>
              <a:rPr lang="cs-CZ" sz="5400" dirty="0"/>
              <a:t>Kazuistika</a:t>
            </a:r>
          </a:p>
        </p:txBody>
      </p:sp>
      <p:pic>
        <p:nvPicPr>
          <p:cNvPr id="4" name="Picture 3">
            <a:extLst>
              <a:ext uri="{FF2B5EF4-FFF2-40B4-BE49-F238E27FC236}">
                <a16:creationId xmlns:a16="http://schemas.microsoft.com/office/drawing/2014/main" id="{66903543-DABF-E940-B1E6-5D4A0B60739D}"/>
              </a:ext>
            </a:extLst>
          </p:cNvPr>
          <p:cNvPicPr>
            <a:picLocks noChangeAspect="1"/>
          </p:cNvPicPr>
          <p:nvPr/>
        </p:nvPicPr>
        <p:blipFill rotWithShape="1">
          <a:blip r:embed="rId4"/>
          <a:srcRect l="16387" r="15885" b="-2"/>
          <a:stretch/>
        </p:blipFill>
        <p:spPr>
          <a:xfrm>
            <a:off x="1007196" y="2265037"/>
            <a:ext cx="5088800" cy="3907158"/>
          </a:xfrm>
          <a:prstGeom prst="rect">
            <a:avLst/>
          </a:prstGeom>
        </p:spPr>
      </p:pic>
      <p:sp>
        <p:nvSpPr>
          <p:cNvPr id="3" name="Content Placeholder 2">
            <a:extLst>
              <a:ext uri="{FF2B5EF4-FFF2-40B4-BE49-F238E27FC236}">
                <a16:creationId xmlns:a16="http://schemas.microsoft.com/office/drawing/2014/main" id="{AB34E5D0-63DA-8246-959D-5E5642CE3D5D}"/>
              </a:ext>
            </a:extLst>
          </p:cNvPr>
          <p:cNvSpPr>
            <a:spLocks noGrp="1"/>
          </p:cNvSpPr>
          <p:nvPr>
            <p:ph idx="1"/>
          </p:nvPr>
        </p:nvSpPr>
        <p:spPr>
          <a:xfrm>
            <a:off x="6496216" y="2320412"/>
            <a:ext cx="4632031" cy="3851787"/>
          </a:xfrm>
        </p:spPr>
        <p:txBody>
          <a:bodyPr anchor="ctr">
            <a:noAutofit/>
          </a:bodyPr>
          <a:lstStyle/>
          <a:p>
            <a:r>
              <a:rPr lang="cs-CZ" dirty="0">
                <a:latin typeface="Calibri" panose="020F0502020204030204" pitchFamily="34" charset="0"/>
                <a:cs typeface="Calibri" panose="020F0502020204030204" pitchFamily="34" charset="0"/>
              </a:rPr>
              <a:t>Klárku přepadaly myšlenky na to, že ji budou ovládat staré dřevěné loutky, vždy když je viděla v obchodě za výlohou, na obrázku, četla o nich v knížkách, slyšela, že do města přijede loutkové divadlo.</a:t>
            </a:r>
          </a:p>
          <a:p>
            <a:r>
              <a:rPr lang="cs-CZ" dirty="0">
                <a:latin typeface="Calibri" panose="020F0502020204030204" pitchFamily="34" charset="0"/>
                <a:cs typeface="Calibri" panose="020F0502020204030204" pitchFamily="34" charset="0"/>
              </a:rPr>
              <a:t>Klárka si musela umýt několikrát obličej a ruce, celá se převléci do čistých šatů, ty staré hned dala do pračky a čtyřikrát se musela zatočit kolem své osy dokola nejprve na pravou stranu, pak na levou stranu, aby se očistila od možného sledování starou loutkou, kterou viděla v obchodě. </a:t>
            </a:r>
          </a:p>
        </p:txBody>
      </p:sp>
      <p:sp>
        <p:nvSpPr>
          <p:cNvPr id="17" name="Oval 16">
            <a:extLst>
              <a:ext uri="{FF2B5EF4-FFF2-40B4-BE49-F238E27FC236}">
                <a16:creationId xmlns:a16="http://schemas.microsoft.com/office/drawing/2014/main" id="{49B7FFA5-14CB-4A4F-9BCC-CA3AA5D9D2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8">
            <a:extLst>
              <a:ext uri="{FF2B5EF4-FFF2-40B4-BE49-F238E27FC236}">
                <a16:creationId xmlns:a16="http://schemas.microsoft.com/office/drawing/2014/main" id="{04E48745-7512-4EC2-9E20-9092D12150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8152220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009DD9B-5EE2-4C0D-8B2B-351C8C10220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720DB99-7745-4E75-9D96-AAB6D55C531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D68803C4-E159-4360-B7BB-74205C8F782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504B0465-3B07-49BF-BEA7-D8147624629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2847A38-4F18-3140-9807-1601712048B1}"/>
              </a:ext>
            </a:extLst>
          </p:cNvPr>
          <p:cNvSpPr>
            <a:spLocks noGrp="1"/>
          </p:cNvSpPr>
          <p:nvPr>
            <p:ph type="title"/>
          </p:nvPr>
        </p:nvSpPr>
        <p:spPr>
          <a:xfrm>
            <a:off x="1069848" y="484632"/>
            <a:ext cx="10058400" cy="1609344"/>
          </a:xfrm>
        </p:spPr>
        <p:txBody>
          <a:bodyPr>
            <a:normAutofit/>
          </a:bodyPr>
          <a:lstStyle/>
          <a:p>
            <a:r>
              <a:rPr lang="cs-CZ" dirty="0"/>
              <a:t>Ujištění</a:t>
            </a:r>
          </a:p>
        </p:txBody>
      </p:sp>
      <p:pic>
        <p:nvPicPr>
          <p:cNvPr id="4" name="Picture 3">
            <a:extLst>
              <a:ext uri="{FF2B5EF4-FFF2-40B4-BE49-F238E27FC236}">
                <a16:creationId xmlns:a16="http://schemas.microsoft.com/office/drawing/2014/main" id="{9BF181BB-3002-7D41-8370-1F3A593FAE28}"/>
              </a:ext>
            </a:extLst>
          </p:cNvPr>
          <p:cNvPicPr>
            <a:picLocks noChangeAspect="1"/>
          </p:cNvPicPr>
          <p:nvPr/>
        </p:nvPicPr>
        <p:blipFill rotWithShape="1">
          <a:blip r:embed="rId4"/>
          <a:srcRect t="15318" b="7902"/>
          <a:stretch/>
        </p:blipFill>
        <p:spPr>
          <a:xfrm>
            <a:off x="1007196" y="2265037"/>
            <a:ext cx="5088800" cy="3907158"/>
          </a:xfrm>
          <a:prstGeom prst="rect">
            <a:avLst/>
          </a:prstGeom>
        </p:spPr>
      </p:pic>
      <p:sp>
        <p:nvSpPr>
          <p:cNvPr id="3" name="Content Placeholder 2">
            <a:extLst>
              <a:ext uri="{FF2B5EF4-FFF2-40B4-BE49-F238E27FC236}">
                <a16:creationId xmlns:a16="http://schemas.microsoft.com/office/drawing/2014/main" id="{9D79DDF9-B48E-7F47-B6DC-5548849A7FA9}"/>
              </a:ext>
            </a:extLst>
          </p:cNvPr>
          <p:cNvSpPr>
            <a:spLocks noGrp="1"/>
          </p:cNvSpPr>
          <p:nvPr>
            <p:ph idx="1"/>
          </p:nvPr>
        </p:nvSpPr>
        <p:spPr>
          <a:xfrm>
            <a:off x="6496216" y="2320412"/>
            <a:ext cx="4632031" cy="3851787"/>
          </a:xfrm>
        </p:spPr>
        <p:txBody>
          <a:bodyPr anchor="ctr">
            <a:normAutofit/>
          </a:bodyPr>
          <a:lstStyle/>
          <a:p>
            <a:r>
              <a:rPr lang="cs-CZ" sz="2300" dirty="0">
                <a:latin typeface="Calibri" panose="020F0502020204030204" pitchFamily="34" charset="0"/>
                <a:cs typeface="Calibri" panose="020F0502020204030204" pitchFamily="34" charset="0"/>
              </a:rPr>
              <a:t>Jistým druhem kompulze je i ujišťování, kdy se dítě opakovaně ptá svých blízkých, zda například zamkli dveře, zda nebyl někdo v jeho pokoji atd. </a:t>
            </a:r>
          </a:p>
          <a:p>
            <a:r>
              <a:rPr lang="cs-CZ" sz="2300" dirty="0">
                <a:latin typeface="Calibri" panose="020F0502020204030204" pitchFamily="34" charset="0"/>
                <a:cs typeface="Calibri" panose="020F0502020204030204" pitchFamily="34" charset="0"/>
              </a:rPr>
              <a:t>Ujištění okolí na chvíli úzkost dítěte sníží, po čase se však dítě ptá znovu a naléhá, dokud nedostane odpovídající odpověď</a:t>
            </a:r>
          </a:p>
        </p:txBody>
      </p:sp>
      <p:sp>
        <p:nvSpPr>
          <p:cNvPr id="17" name="Oval 16">
            <a:extLst>
              <a:ext uri="{FF2B5EF4-FFF2-40B4-BE49-F238E27FC236}">
                <a16:creationId xmlns:a16="http://schemas.microsoft.com/office/drawing/2014/main" id="{49B7FFA5-14CB-4A4F-9BCC-CA3AA5D9D2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8">
            <a:extLst>
              <a:ext uri="{FF2B5EF4-FFF2-40B4-BE49-F238E27FC236}">
                <a16:creationId xmlns:a16="http://schemas.microsoft.com/office/drawing/2014/main" id="{04E48745-7512-4EC2-9E20-9092D12150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596298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F043BA-0C52-4068-BCF5-2B2D89BA9D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EEF36D-8A4C-E84A-AB77-3441ACE35712}"/>
              </a:ext>
            </a:extLst>
          </p:cNvPr>
          <p:cNvSpPr>
            <a:spLocks noGrp="1"/>
          </p:cNvSpPr>
          <p:nvPr>
            <p:ph type="title"/>
          </p:nvPr>
        </p:nvSpPr>
        <p:spPr>
          <a:xfrm>
            <a:off x="7883612" y="484632"/>
            <a:ext cx="3816774" cy="1609344"/>
          </a:xfrm>
          <a:ln>
            <a:noFill/>
          </a:ln>
        </p:spPr>
        <p:txBody>
          <a:bodyPr>
            <a:normAutofit/>
          </a:bodyPr>
          <a:lstStyle/>
          <a:p>
            <a:r>
              <a:rPr lang="cs-CZ" sz="3200"/>
              <a:t>Podoby ocd</a:t>
            </a:r>
          </a:p>
        </p:txBody>
      </p:sp>
      <p:pic>
        <p:nvPicPr>
          <p:cNvPr id="4" name="Picture 3">
            <a:extLst>
              <a:ext uri="{FF2B5EF4-FFF2-40B4-BE49-F238E27FC236}">
                <a16:creationId xmlns:a16="http://schemas.microsoft.com/office/drawing/2014/main" id="{B87BE558-9414-5949-A0B6-7EC988568DAE}"/>
              </a:ext>
            </a:extLst>
          </p:cNvPr>
          <p:cNvPicPr>
            <a:picLocks noChangeAspect="1"/>
          </p:cNvPicPr>
          <p:nvPr/>
        </p:nvPicPr>
        <p:blipFill rotWithShape="1">
          <a:blip r:embed="rId4"/>
          <a:srcRect l="8597" r="8847"/>
          <a:stretch/>
        </p:blipFill>
        <p:spPr>
          <a:xfrm>
            <a:off x="3343" y="10"/>
            <a:ext cx="7548923" cy="6857990"/>
          </a:xfrm>
          <a:prstGeom prst="rect">
            <a:avLst/>
          </a:prstGeom>
        </p:spPr>
      </p:pic>
      <p:sp>
        <p:nvSpPr>
          <p:cNvPr id="3" name="Content Placeholder 2">
            <a:extLst>
              <a:ext uri="{FF2B5EF4-FFF2-40B4-BE49-F238E27FC236}">
                <a16:creationId xmlns:a16="http://schemas.microsoft.com/office/drawing/2014/main" id="{4BF6423A-7D93-1642-82AA-EE24EF243A9B}"/>
              </a:ext>
            </a:extLst>
          </p:cNvPr>
          <p:cNvSpPr>
            <a:spLocks noGrp="1"/>
          </p:cNvSpPr>
          <p:nvPr>
            <p:ph idx="1"/>
          </p:nvPr>
        </p:nvSpPr>
        <p:spPr>
          <a:xfrm>
            <a:off x="7883611" y="2121408"/>
            <a:ext cx="3816774" cy="4050792"/>
          </a:xfrm>
        </p:spPr>
        <p:txBody>
          <a:bodyPr>
            <a:normAutofit/>
          </a:bodyPr>
          <a:lstStyle/>
          <a:p>
            <a:r>
              <a:rPr lang="cs-CZ" sz="2300" dirty="0">
                <a:latin typeface="Calibri" panose="020F0502020204030204" pitchFamily="34" charset="0"/>
                <a:cs typeface="Calibri" panose="020F0502020204030204" pitchFamily="34" charset="0"/>
              </a:rPr>
              <a:t>Obsese (vtíravé myšlenky) a kompulze (nutkavé neutralizující chování)</a:t>
            </a:r>
          </a:p>
          <a:p>
            <a:r>
              <a:rPr lang="cs-CZ" sz="2300" dirty="0">
                <a:latin typeface="Calibri" panose="020F0502020204030204" pitchFamily="34" charset="0"/>
                <a:cs typeface="Calibri" panose="020F0502020204030204" pitchFamily="34" charset="0"/>
              </a:rPr>
              <a:t>Převažují jen obsese</a:t>
            </a:r>
          </a:p>
          <a:p>
            <a:r>
              <a:rPr lang="cs-CZ" sz="2300" dirty="0">
                <a:latin typeface="Calibri" panose="020F0502020204030204" pitchFamily="34" charset="0"/>
                <a:cs typeface="Calibri" panose="020F0502020204030204" pitchFamily="34" charset="0"/>
              </a:rPr>
              <a:t>Převažují pouze kompulze (jen pohled na ostré hrany předmětů-stolu, kostek…, jej nutí se jich dotýkat)</a:t>
            </a:r>
          </a:p>
        </p:txBody>
      </p:sp>
      <p:grpSp>
        <p:nvGrpSpPr>
          <p:cNvPr id="11" name="Group 10">
            <a:extLst>
              <a:ext uri="{FF2B5EF4-FFF2-40B4-BE49-F238E27FC236}">
                <a16:creationId xmlns:a16="http://schemas.microsoft.com/office/drawing/2014/main" id="{789ACCC8-A635-400E-B9C0-AD9CA57109C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id="{CBC21CEB-233C-4B50-8CCA-829AD0428FA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3" name="Oval 12">
              <a:extLst>
                <a:ext uri="{FF2B5EF4-FFF2-40B4-BE49-F238E27FC236}">
                  <a16:creationId xmlns:a16="http://schemas.microsoft.com/office/drawing/2014/main" id="{F3DF2D74-CD63-49A8-A93B-9DA2F59511D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168262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90C72B-2A57-1845-9637-76B742F768A1}"/>
              </a:ext>
            </a:extLst>
          </p:cNvPr>
          <p:cNvSpPr>
            <a:spLocks noGrp="1"/>
          </p:cNvSpPr>
          <p:nvPr>
            <p:ph idx="1"/>
          </p:nvPr>
        </p:nvSpPr>
        <p:spPr>
          <a:xfrm>
            <a:off x="213360" y="792480"/>
            <a:ext cx="5615940" cy="5379720"/>
          </a:xfrm>
        </p:spPr>
        <p:txBody>
          <a:bodyPr>
            <a:normAutofit/>
          </a:bodyPr>
          <a:lstStyle/>
          <a:p>
            <a:r>
              <a:rPr lang="cs-CZ" sz="1900" dirty="0">
                <a:latin typeface="Calibri" panose="020F0502020204030204" pitchFamily="34" charset="0"/>
                <a:cs typeface="Calibri" panose="020F0502020204030204" pitchFamily="34" charset="0"/>
              </a:rPr>
              <a:t>Dítě se tak nechová, protože by si to přálo, bavilo ho to, či by tímto způsobem chtělo terorizovat, provokovat okolí</a:t>
            </a:r>
          </a:p>
          <a:p>
            <a:r>
              <a:rPr lang="cs-CZ" sz="1900" dirty="0">
                <a:latin typeface="Calibri" panose="020F0502020204030204" pitchFamily="34" charset="0"/>
                <a:cs typeface="Calibri" panose="020F0502020204030204" pitchFamily="34" charset="0"/>
              </a:rPr>
              <a:t>Samo si nemůže pomoci a provádění kompulzí ho rozhodně netěší</a:t>
            </a:r>
          </a:p>
          <a:p>
            <a:r>
              <a:rPr lang="cs-CZ" sz="1900" dirty="0">
                <a:latin typeface="Calibri" panose="020F0502020204030204" pitchFamily="34" charset="0"/>
                <a:cs typeface="Calibri" panose="020F0502020204030204" pitchFamily="34" charset="0"/>
              </a:rPr>
              <a:t>Pokud na něj bude okolí přísné, bude ho za jeho chování kárat, zakazovat mu to, aniž by rozumělo, proč se tak dítě chová, zapříčiní ještě větší úzkostnost dítěte, zhorší vzájemný vztah a i to, že by si dítě mohlo snažit najít jiné skrytější formy kompulzivního jednání</a:t>
            </a:r>
          </a:p>
          <a:p>
            <a:r>
              <a:rPr lang="cs-CZ" sz="1900" dirty="0">
                <a:latin typeface="Calibri" panose="020F0502020204030204" pitchFamily="34" charset="0"/>
                <a:cs typeface="Calibri" panose="020F0502020204030204" pitchFamily="34" charset="0"/>
              </a:rPr>
              <a:t>Dítě potřebuje zažít pocit přijetí i se svými „podivnostmi“</a:t>
            </a:r>
          </a:p>
        </p:txBody>
      </p:sp>
      <p:pic>
        <p:nvPicPr>
          <p:cNvPr id="4" name="Picture 3">
            <a:extLst>
              <a:ext uri="{FF2B5EF4-FFF2-40B4-BE49-F238E27FC236}">
                <a16:creationId xmlns:a16="http://schemas.microsoft.com/office/drawing/2014/main" id="{2D400C05-CF9F-3A49-8A05-C8AB10D5C1F1}"/>
              </a:ext>
            </a:extLst>
          </p:cNvPr>
          <p:cNvPicPr>
            <a:picLocks noChangeAspect="1"/>
          </p:cNvPicPr>
          <p:nvPr/>
        </p:nvPicPr>
        <p:blipFill rotWithShape="1">
          <a:blip r:embed="rId2"/>
          <a:srcRect l="8295" r="11966"/>
          <a:stretch/>
        </p:blipFill>
        <p:spPr>
          <a:xfrm>
            <a:off x="6726873" y="1232916"/>
            <a:ext cx="4773168" cy="3980688"/>
          </a:xfrm>
          <a:prstGeom prst="rect">
            <a:avLst/>
          </a:prstGeom>
        </p:spPr>
      </p:pic>
    </p:spTree>
    <p:extLst>
      <p:ext uri="{BB962C8B-B14F-4D97-AF65-F5344CB8AC3E}">
        <p14:creationId xmlns:p14="http://schemas.microsoft.com/office/powerpoint/2010/main" val="31493688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9C8D586-1ECD-4981-BED2-97336112C0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blipFill dpi="0" rotWithShape="1">
            <a:blip r:embed="rId2">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2A4918A-8963-294F-8F88-3BBFAC3EFAA2}"/>
              </a:ext>
            </a:extLst>
          </p:cNvPr>
          <p:cNvPicPr>
            <a:picLocks noChangeAspect="1"/>
          </p:cNvPicPr>
          <p:nvPr/>
        </p:nvPicPr>
        <p:blipFill rotWithShape="1">
          <a:blip r:embed="rId3"/>
          <a:srcRect r="1" b="8716"/>
          <a:stretch/>
        </p:blipFill>
        <p:spPr>
          <a:xfrm>
            <a:off x="1" y="10"/>
            <a:ext cx="6066502" cy="6857989"/>
          </a:xfrm>
          <a:prstGeom prst="rect">
            <a:avLst/>
          </a:prstGeom>
        </p:spPr>
      </p:pic>
      <p:sp>
        <p:nvSpPr>
          <p:cNvPr id="3" name="Content Placeholder 2">
            <a:extLst>
              <a:ext uri="{FF2B5EF4-FFF2-40B4-BE49-F238E27FC236}">
                <a16:creationId xmlns:a16="http://schemas.microsoft.com/office/drawing/2014/main" id="{B3C9DF21-C9B4-6248-AFB8-CD157232E800}"/>
              </a:ext>
            </a:extLst>
          </p:cNvPr>
          <p:cNvSpPr>
            <a:spLocks noGrp="1"/>
          </p:cNvSpPr>
          <p:nvPr>
            <p:ph idx="1"/>
          </p:nvPr>
        </p:nvSpPr>
        <p:spPr>
          <a:xfrm>
            <a:off x="6400799" y="1240874"/>
            <a:ext cx="5299585" cy="4050792"/>
          </a:xfrm>
        </p:spPr>
        <p:txBody>
          <a:bodyPr>
            <a:normAutofit/>
          </a:bodyPr>
          <a:lstStyle/>
          <a:p>
            <a:r>
              <a:rPr lang="cs-CZ" sz="2400" dirty="0">
                <a:latin typeface="Calibri" panose="020F0502020204030204" pitchFamily="34" charset="0"/>
                <a:cs typeface="Calibri" panose="020F0502020204030204" pitchFamily="34" charset="0"/>
              </a:rPr>
              <a:t>Dítě potřebuje pochopit co se mu děje</a:t>
            </a:r>
          </a:p>
          <a:p>
            <a:r>
              <a:rPr lang="cs-CZ" sz="2400" dirty="0" err="1">
                <a:latin typeface="Calibri" panose="020F0502020204030204" pitchFamily="34" charset="0"/>
                <a:cs typeface="Calibri" panose="020F0502020204030204" pitchFamily="34" charset="0"/>
              </a:rPr>
              <a:t>Externalizace</a:t>
            </a:r>
            <a:r>
              <a:rPr lang="cs-CZ" sz="2400" dirty="0">
                <a:latin typeface="Calibri" panose="020F0502020204030204" pitchFamily="34" charset="0"/>
                <a:cs typeface="Calibri" panose="020F0502020204030204" pitchFamily="34" charset="0"/>
              </a:rPr>
              <a:t> </a:t>
            </a:r>
          </a:p>
          <a:p>
            <a:pPr lvl="1"/>
            <a:r>
              <a:rPr lang="cs-CZ" sz="2400" dirty="0" err="1">
                <a:latin typeface="Calibri" panose="020F0502020204030204" pitchFamily="34" charset="0"/>
                <a:cs typeface="Calibri" panose="020F0502020204030204" pitchFamily="34" charset="0"/>
              </a:rPr>
              <a:t>Nutilka</a:t>
            </a:r>
            <a:endParaRPr lang="cs-CZ" sz="2400" dirty="0">
              <a:latin typeface="Calibri" panose="020F0502020204030204" pitchFamily="34" charset="0"/>
              <a:cs typeface="Calibri" panose="020F0502020204030204" pitchFamily="34" charset="0"/>
            </a:endParaRPr>
          </a:p>
          <a:p>
            <a:pPr lvl="1"/>
            <a:r>
              <a:rPr lang="cs-CZ" sz="2400" dirty="0">
                <a:latin typeface="Calibri" panose="020F0502020204030204" pitchFamily="34" charset="0"/>
                <a:cs typeface="Calibri" panose="020F0502020204030204" pitchFamily="34" charset="0"/>
              </a:rPr>
              <a:t>Kompulze- bojové chování proti úzkostem</a:t>
            </a:r>
          </a:p>
          <a:p>
            <a:r>
              <a:rPr lang="cs-CZ" sz="2400" dirty="0">
                <a:latin typeface="Calibri" panose="020F0502020204030204" pitchFamily="34" charset="0"/>
                <a:cs typeface="Calibri" panose="020F0502020204030204" pitchFamily="34" charset="0"/>
              </a:rPr>
              <a:t>Díky tomu, že nepříjemné myšlenky zaháníme různým bojovým chováním, nemáme možnost zjistit, že by nás tyto myšlenky později opustili samy</a:t>
            </a:r>
          </a:p>
          <a:p>
            <a:pPr lvl="1"/>
            <a:endParaRPr lang="cs-CZ" sz="1800" dirty="0"/>
          </a:p>
          <a:p>
            <a:pPr lvl="1"/>
            <a:endParaRPr lang="cs-CZ" sz="1800" dirty="0"/>
          </a:p>
        </p:txBody>
      </p:sp>
      <p:grpSp>
        <p:nvGrpSpPr>
          <p:cNvPr id="11" name="Group 10">
            <a:extLst>
              <a:ext uri="{FF2B5EF4-FFF2-40B4-BE49-F238E27FC236}">
                <a16:creationId xmlns:a16="http://schemas.microsoft.com/office/drawing/2014/main" id="{AF001A23-2767-4A31-BD30-56112DE9527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id="{C6BD30CE-7C6B-4C5B-8206-2A912062D66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3" name="Oval 12">
              <a:extLst>
                <a:ext uri="{FF2B5EF4-FFF2-40B4-BE49-F238E27FC236}">
                  <a16:creationId xmlns:a16="http://schemas.microsoft.com/office/drawing/2014/main" id="{7FA45EC6-AD58-4CAF-846D-46D82B614DD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3082920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BFACA-8897-3C47-B674-C30626FF0384}"/>
              </a:ext>
            </a:extLst>
          </p:cNvPr>
          <p:cNvSpPr>
            <a:spLocks noGrp="1"/>
          </p:cNvSpPr>
          <p:nvPr>
            <p:ph type="title"/>
          </p:nvPr>
        </p:nvSpPr>
        <p:spPr/>
        <p:txBody>
          <a:bodyPr/>
          <a:lstStyle/>
          <a:p>
            <a:r>
              <a:rPr lang="cs-CZ" dirty="0"/>
              <a:t>Vyhýbavé a zabezpečovací chování</a:t>
            </a:r>
          </a:p>
        </p:txBody>
      </p:sp>
      <p:sp>
        <p:nvSpPr>
          <p:cNvPr id="3" name="Content Placeholder 2">
            <a:extLst>
              <a:ext uri="{FF2B5EF4-FFF2-40B4-BE49-F238E27FC236}">
                <a16:creationId xmlns:a16="http://schemas.microsoft.com/office/drawing/2014/main" id="{40AD8FDB-AD40-3F41-BC90-54CDC8B386A9}"/>
              </a:ext>
            </a:extLst>
          </p:cNvPr>
          <p:cNvSpPr>
            <a:spLocks noGrp="1"/>
          </p:cNvSpPr>
          <p:nvPr>
            <p:ph idx="1"/>
          </p:nvPr>
        </p:nvSpPr>
        <p:spPr/>
        <p:txBody>
          <a:bodyPr>
            <a:normAutofit/>
          </a:bodyPr>
          <a:lstStyle/>
          <a:p>
            <a:r>
              <a:rPr lang="cs-CZ" dirty="0">
                <a:latin typeface="Calibri" panose="020F0502020204030204" pitchFamily="34" charset="0"/>
                <a:cs typeface="Calibri" panose="020F0502020204030204" pitchFamily="34" charset="0"/>
              </a:rPr>
              <a:t>Filipovi se vtírala myšlenka poté, co sáhl na kliku, že je od kliky zašpiněn a nakažen bacily, které na klice byly.</a:t>
            </a:r>
          </a:p>
          <a:p>
            <a:pPr lvl="1"/>
            <a:r>
              <a:rPr lang="cs-CZ" sz="2000" dirty="0">
                <a:latin typeface="Calibri" panose="020F0502020204030204" pitchFamily="34" charset="0"/>
                <a:cs typeface="Calibri" panose="020F0502020204030204" pitchFamily="34" charset="0"/>
              </a:rPr>
              <a:t>Filip přestal chodit odpoledne ven, přestal chodit na kroužky. Čekal, až otevře někdo jiný, aby je nemusel otevírat on a sahat na kliku</a:t>
            </a:r>
          </a:p>
          <a:p>
            <a:r>
              <a:rPr lang="cs-CZ" dirty="0">
                <a:latin typeface="Calibri" panose="020F0502020204030204" pitchFamily="34" charset="0"/>
                <a:cs typeface="Calibri" panose="020F0502020204030204" pitchFamily="34" charset="0"/>
              </a:rPr>
              <a:t>Jáchym se bál nákazy, znečištění. </a:t>
            </a:r>
          </a:p>
          <a:p>
            <a:pPr lvl="1"/>
            <a:r>
              <a:rPr lang="cs-CZ" sz="2000" dirty="0">
                <a:latin typeface="Calibri" panose="020F0502020204030204" pitchFamily="34" charset="0"/>
                <a:cs typeface="Calibri" panose="020F0502020204030204" pitchFamily="34" charset="0"/>
              </a:rPr>
              <a:t>Odmítal chodit na hodiny tělesné výchovy, neboť se při cvičení museli dotýkat podlahy tělocvičny, lehat si na žíněnky atd. Jáchym se vymlouval na bolesti břicha, hlavy.</a:t>
            </a:r>
          </a:p>
          <a:p>
            <a:r>
              <a:rPr lang="cs-CZ" dirty="0">
                <a:latin typeface="Calibri" panose="020F0502020204030204" pitchFamily="34" charset="0"/>
                <a:cs typeface="Calibri" panose="020F0502020204030204" pitchFamily="34" charset="0"/>
              </a:rPr>
              <a:t>Petr se bál špíny.</a:t>
            </a:r>
          </a:p>
          <a:p>
            <a:pPr lvl="1"/>
            <a:r>
              <a:rPr lang="cs-CZ" sz="2000" dirty="0">
                <a:latin typeface="Calibri" panose="020F0502020204030204" pitchFamily="34" charset="0"/>
                <a:cs typeface="Calibri" panose="020F0502020204030204" pitchFamily="34" charset="0"/>
              </a:rPr>
              <a:t>Nutil své rodiče, aby si ihned po příchodu domů převlékli oblečení, které smělo být jen v určité části bytu, umyli si ruce. Bratrovi ztropil scénu, kdykoli si chtěl pozvat někoho ze svých přátel domů na návštěvu. Zamykal si svůj pokoj, aby do něj nemohl někdo vejít a „znečistit“ mu jeho prostředí. Nikdo z rodiny si nesměl sednout na jeho židli u stolu. </a:t>
            </a:r>
          </a:p>
        </p:txBody>
      </p:sp>
    </p:spTree>
    <p:extLst>
      <p:ext uri="{BB962C8B-B14F-4D97-AF65-F5344CB8AC3E}">
        <p14:creationId xmlns:p14="http://schemas.microsoft.com/office/powerpoint/2010/main" val="28581441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53285-5A87-EB48-91BA-176828BC04CC}"/>
              </a:ext>
            </a:extLst>
          </p:cNvPr>
          <p:cNvSpPr>
            <a:spLocks noGrp="1"/>
          </p:cNvSpPr>
          <p:nvPr>
            <p:ph type="title"/>
          </p:nvPr>
        </p:nvSpPr>
        <p:spPr>
          <a:xfrm>
            <a:off x="719892" y="3114944"/>
            <a:ext cx="10058400" cy="1609344"/>
          </a:xfrm>
        </p:spPr>
        <p:txBody>
          <a:bodyPr/>
          <a:lstStyle/>
          <a:p>
            <a:pPr algn="ctr"/>
            <a:r>
              <a:rPr lang="cs-CZ" dirty="0"/>
              <a:t>Úzkost v těle</a:t>
            </a:r>
          </a:p>
        </p:txBody>
      </p:sp>
    </p:spTree>
    <p:extLst>
      <p:ext uri="{BB962C8B-B14F-4D97-AF65-F5344CB8AC3E}">
        <p14:creationId xmlns:p14="http://schemas.microsoft.com/office/powerpoint/2010/main" val="40516836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65BF2-3F61-FC42-8E57-635D0E892B2D}"/>
              </a:ext>
            </a:extLst>
          </p:cNvPr>
          <p:cNvSpPr>
            <a:spLocks noGrp="1"/>
          </p:cNvSpPr>
          <p:nvPr>
            <p:ph type="title"/>
          </p:nvPr>
        </p:nvSpPr>
        <p:spPr/>
        <p:txBody>
          <a:bodyPr/>
          <a:lstStyle/>
          <a:p>
            <a:endParaRPr lang="cs-CZ" dirty="0"/>
          </a:p>
        </p:txBody>
      </p:sp>
      <p:pic>
        <p:nvPicPr>
          <p:cNvPr id="7" name="Content Placeholder 4">
            <a:extLst>
              <a:ext uri="{FF2B5EF4-FFF2-40B4-BE49-F238E27FC236}">
                <a16:creationId xmlns:a16="http://schemas.microsoft.com/office/drawing/2014/main" id="{5E52E4A3-E7AA-C84D-8BAA-5D3AFAA7E0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167563" y="-2018165"/>
            <a:ext cx="5014849" cy="10894329"/>
          </a:xfrm>
          <a:prstGeom prst="rect">
            <a:avLst/>
          </a:prstGeom>
        </p:spPr>
      </p:pic>
    </p:spTree>
    <p:extLst>
      <p:ext uri="{BB962C8B-B14F-4D97-AF65-F5344CB8AC3E}">
        <p14:creationId xmlns:p14="http://schemas.microsoft.com/office/powerpoint/2010/main" val="3513137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2E11DD-B54B-4751-9C17-39DAF9EF46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B92E48-6647-9B48-8978-918C866F3733}"/>
              </a:ext>
            </a:extLst>
          </p:cNvPr>
          <p:cNvSpPr>
            <a:spLocks noGrp="1"/>
          </p:cNvSpPr>
          <p:nvPr>
            <p:ph type="title"/>
          </p:nvPr>
        </p:nvSpPr>
        <p:spPr>
          <a:xfrm>
            <a:off x="382280" y="484632"/>
            <a:ext cx="6743844" cy="1609344"/>
          </a:xfrm>
        </p:spPr>
        <p:txBody>
          <a:bodyPr>
            <a:normAutofit/>
          </a:bodyPr>
          <a:lstStyle/>
          <a:p>
            <a:pPr algn="ctr"/>
            <a:r>
              <a:rPr lang="cs-CZ" sz="4800" dirty="0"/>
              <a:t>Otázky </a:t>
            </a:r>
          </a:p>
        </p:txBody>
      </p:sp>
      <p:sp>
        <p:nvSpPr>
          <p:cNvPr id="3" name="Content Placeholder 2">
            <a:extLst>
              <a:ext uri="{FF2B5EF4-FFF2-40B4-BE49-F238E27FC236}">
                <a16:creationId xmlns:a16="http://schemas.microsoft.com/office/drawing/2014/main" id="{E5A725CB-4BE5-9A4B-A3BA-FA6E4462565D}"/>
              </a:ext>
            </a:extLst>
          </p:cNvPr>
          <p:cNvSpPr>
            <a:spLocks noGrp="1"/>
          </p:cNvSpPr>
          <p:nvPr>
            <p:ph idx="1"/>
          </p:nvPr>
        </p:nvSpPr>
        <p:spPr>
          <a:xfrm>
            <a:off x="382279" y="2121408"/>
            <a:ext cx="6743845" cy="4050792"/>
          </a:xfrm>
        </p:spPr>
        <p:txBody>
          <a:bodyPr>
            <a:normAutofit/>
          </a:bodyPr>
          <a:lstStyle/>
          <a:p>
            <a:r>
              <a:rPr lang="cs-CZ" sz="2500" dirty="0">
                <a:latin typeface="Calibri" panose="020F0502020204030204" pitchFamily="34" charset="0"/>
                <a:cs typeface="Calibri" panose="020F0502020204030204" pitchFamily="34" charset="0"/>
              </a:rPr>
              <a:t>Co je LDE?</a:t>
            </a:r>
          </a:p>
          <a:p>
            <a:r>
              <a:rPr lang="cs-CZ" sz="2500" dirty="0">
                <a:latin typeface="Calibri" panose="020F0502020204030204" pitchFamily="34" charset="0"/>
                <a:cs typeface="Calibri" panose="020F0502020204030204" pitchFamily="34" charset="0"/>
              </a:rPr>
              <a:t>Co je LMD?</a:t>
            </a:r>
          </a:p>
          <a:p>
            <a:r>
              <a:rPr lang="cs-CZ" sz="2500" dirty="0">
                <a:latin typeface="Calibri" panose="020F0502020204030204" pitchFamily="34" charset="0"/>
                <a:cs typeface="Calibri" panose="020F0502020204030204" pitchFamily="34" charset="0"/>
              </a:rPr>
              <a:t>Jak vzniká ADHD?</a:t>
            </a:r>
          </a:p>
          <a:p>
            <a:r>
              <a:rPr lang="cs-CZ" sz="2500" dirty="0">
                <a:latin typeface="Calibri" panose="020F0502020204030204" pitchFamily="34" charset="0"/>
                <a:cs typeface="Calibri" panose="020F0502020204030204" pitchFamily="34" charset="0"/>
              </a:rPr>
              <a:t>Je ADHD způsobeno nesprávnou výživou?</a:t>
            </a:r>
          </a:p>
          <a:p>
            <a:r>
              <a:rPr lang="cs-CZ" sz="2500" dirty="0">
                <a:latin typeface="Calibri" panose="020F0502020204030204" pitchFamily="34" charset="0"/>
                <a:cs typeface="Calibri" panose="020F0502020204030204" pitchFamily="34" charset="0"/>
              </a:rPr>
              <a:t>Výskyt ADHD u dětí-procentuálně- kolik v populaci</a:t>
            </a:r>
          </a:p>
          <a:p>
            <a:r>
              <a:rPr lang="cs-CZ" sz="2500" dirty="0">
                <a:latin typeface="Calibri" panose="020F0502020204030204" pitchFamily="34" charset="0"/>
                <a:cs typeface="Calibri" panose="020F0502020204030204" pitchFamily="34" charset="0"/>
              </a:rPr>
              <a:t>Jakou paměť krátkodobou nebo dlouhodobou budou mít děti s ADHD lepší?</a:t>
            </a:r>
          </a:p>
          <a:p>
            <a:endParaRPr lang="cs-CZ" sz="1800" dirty="0"/>
          </a:p>
        </p:txBody>
      </p:sp>
      <p:pic>
        <p:nvPicPr>
          <p:cNvPr id="4" name="Picture 3">
            <a:extLst>
              <a:ext uri="{FF2B5EF4-FFF2-40B4-BE49-F238E27FC236}">
                <a16:creationId xmlns:a16="http://schemas.microsoft.com/office/drawing/2014/main" id="{CCA35977-65D9-CC43-A717-8D3EF3FCB23F}"/>
              </a:ext>
            </a:extLst>
          </p:cNvPr>
          <p:cNvPicPr>
            <a:picLocks noChangeAspect="1"/>
          </p:cNvPicPr>
          <p:nvPr/>
        </p:nvPicPr>
        <p:blipFill rotWithShape="1">
          <a:blip r:embed="rId4"/>
          <a:srcRect l="15915" r="2696"/>
          <a:stretch/>
        </p:blipFill>
        <p:spPr>
          <a:xfrm>
            <a:off x="7545274" y="10"/>
            <a:ext cx="4646726" cy="6857990"/>
          </a:xfrm>
          <a:prstGeom prst="rect">
            <a:avLst/>
          </a:prstGeom>
        </p:spPr>
      </p:pic>
      <p:grpSp>
        <p:nvGrpSpPr>
          <p:cNvPr id="11" name="Group 10">
            <a:extLst>
              <a:ext uri="{FF2B5EF4-FFF2-40B4-BE49-F238E27FC236}">
                <a16:creationId xmlns:a16="http://schemas.microsoft.com/office/drawing/2014/main" id="{B55DE4E1-F219-45A4-96D9-9A86D0E4DBD2}"/>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id="{3601C3FF-4A5D-437C-B3DB-A53B99D3080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3" name="Oval 12">
              <a:extLst>
                <a:ext uri="{FF2B5EF4-FFF2-40B4-BE49-F238E27FC236}">
                  <a16:creationId xmlns:a16="http://schemas.microsoft.com/office/drawing/2014/main" id="{61B1BDC9-B583-4F65-8FE9-E2CBE71D93E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2178427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D71CA-D311-E74D-8454-7278965982B3}"/>
              </a:ext>
            </a:extLst>
          </p:cNvPr>
          <p:cNvSpPr>
            <a:spLocks noGrp="1"/>
          </p:cNvSpPr>
          <p:nvPr>
            <p:ph type="title"/>
          </p:nvPr>
        </p:nvSpPr>
        <p:spPr/>
        <p:txBody>
          <a:bodyPr/>
          <a:lstStyle/>
          <a:p>
            <a:endParaRPr lang="cs-CZ"/>
          </a:p>
        </p:txBody>
      </p:sp>
      <p:pic>
        <p:nvPicPr>
          <p:cNvPr id="5" name="Content Placeholder 4">
            <a:extLst>
              <a:ext uri="{FF2B5EF4-FFF2-40B4-BE49-F238E27FC236}">
                <a16:creationId xmlns:a16="http://schemas.microsoft.com/office/drawing/2014/main" id="{42539608-9DE4-C54E-986E-BF30A284E2E1}"/>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796077" y="796615"/>
            <a:ext cx="10599845" cy="4889810"/>
          </a:xfrm>
        </p:spPr>
      </p:pic>
    </p:spTree>
    <p:extLst>
      <p:ext uri="{BB962C8B-B14F-4D97-AF65-F5344CB8AC3E}">
        <p14:creationId xmlns:p14="http://schemas.microsoft.com/office/powerpoint/2010/main" val="5062276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FB808-C962-FD40-87B7-2C586FB6D80C}"/>
              </a:ext>
            </a:extLst>
          </p:cNvPr>
          <p:cNvSpPr>
            <a:spLocks noGrp="1"/>
          </p:cNvSpPr>
          <p:nvPr>
            <p:ph type="title"/>
          </p:nvPr>
        </p:nvSpPr>
        <p:spPr>
          <a:xfrm>
            <a:off x="448959" y="187960"/>
            <a:ext cx="10058400" cy="1609344"/>
          </a:xfrm>
        </p:spPr>
        <p:txBody>
          <a:bodyPr>
            <a:normAutofit/>
          </a:bodyPr>
          <a:lstStyle/>
          <a:p>
            <a:r>
              <a:rPr lang="cs-CZ" sz="5400" dirty="0"/>
              <a:t>Prognóza</a:t>
            </a:r>
          </a:p>
        </p:txBody>
      </p:sp>
      <p:sp>
        <p:nvSpPr>
          <p:cNvPr id="3" name="Content Placeholder 2">
            <a:extLst>
              <a:ext uri="{FF2B5EF4-FFF2-40B4-BE49-F238E27FC236}">
                <a16:creationId xmlns:a16="http://schemas.microsoft.com/office/drawing/2014/main" id="{035748C5-C9BC-2444-8F17-E897D0C404D1}"/>
              </a:ext>
            </a:extLst>
          </p:cNvPr>
          <p:cNvSpPr>
            <a:spLocks noGrp="1"/>
          </p:cNvSpPr>
          <p:nvPr>
            <p:ph idx="1"/>
          </p:nvPr>
        </p:nvSpPr>
        <p:spPr>
          <a:xfrm>
            <a:off x="257048" y="1568253"/>
            <a:ext cx="6493708" cy="4251960"/>
          </a:xfrm>
        </p:spPr>
        <p:txBody>
          <a:bodyPr>
            <a:noAutofit/>
          </a:bodyPr>
          <a:lstStyle/>
          <a:p>
            <a:r>
              <a:rPr lang="cs-CZ" sz="2200" dirty="0">
                <a:latin typeface="Calibri" panose="020F0502020204030204" pitchFamily="34" charset="0"/>
                <a:cs typeface="Calibri" panose="020F0502020204030204" pitchFamily="34" charset="0"/>
              </a:rPr>
              <a:t>Okolo 85-90 % případů je schopno se svých příznaků zbavit, někdy zcela, jindy s částečným oslabením sociálního fungování či mírným výskytem symptomů, které však neblokují nemocného v jeho běžném životě</a:t>
            </a:r>
          </a:p>
          <a:p>
            <a:r>
              <a:rPr lang="cs-CZ" sz="2200" dirty="0">
                <a:latin typeface="Calibri" panose="020F0502020204030204" pitchFamily="34" charset="0"/>
                <a:cs typeface="Calibri" panose="020F0502020204030204" pitchFamily="34" charset="0"/>
              </a:rPr>
              <a:t>Zbývajících 10-15 % případů má chronický průběh s výrazným zhoršením v oblasti sociálních vztahů, začlenění se do běžné společnosti, s celkovým zhoršením kvality života a možnosti začlenění se (studium, zaměstnání, volný čas…)</a:t>
            </a:r>
          </a:p>
          <a:p>
            <a:r>
              <a:rPr lang="cs-CZ" sz="2200" dirty="0">
                <a:latin typeface="Calibri" panose="020F0502020204030204" pitchFamily="34" charset="0"/>
                <a:cs typeface="Calibri" panose="020F0502020204030204" pitchFamily="34" charset="0"/>
              </a:rPr>
              <a:t>Faktorem, který zhoršuje prognózu, je výskyt OCD v rodině</a:t>
            </a:r>
          </a:p>
          <a:p>
            <a:r>
              <a:rPr lang="cs-CZ" sz="2200" dirty="0">
                <a:latin typeface="Calibri" panose="020F0502020204030204" pitchFamily="34" charset="0"/>
                <a:cs typeface="Calibri" panose="020F0502020204030204" pitchFamily="34" charset="0"/>
              </a:rPr>
              <a:t>Příznaky OCD rovněž zhoršuje stres a přítomnost deprese</a:t>
            </a:r>
          </a:p>
        </p:txBody>
      </p:sp>
      <p:pic>
        <p:nvPicPr>
          <p:cNvPr id="4" name="Picture 3">
            <a:extLst>
              <a:ext uri="{FF2B5EF4-FFF2-40B4-BE49-F238E27FC236}">
                <a16:creationId xmlns:a16="http://schemas.microsoft.com/office/drawing/2014/main" id="{B9C94A3E-7BEC-6141-81CF-98F927710915}"/>
              </a:ext>
            </a:extLst>
          </p:cNvPr>
          <p:cNvPicPr>
            <a:picLocks noChangeAspect="1"/>
          </p:cNvPicPr>
          <p:nvPr/>
        </p:nvPicPr>
        <p:blipFill rotWithShape="1">
          <a:blip r:embed="rId2"/>
          <a:srcRect l="10069"/>
          <a:stretch/>
        </p:blipFill>
        <p:spPr>
          <a:xfrm>
            <a:off x="7161784" y="2249480"/>
            <a:ext cx="4773168" cy="3980688"/>
          </a:xfrm>
          <a:prstGeom prst="rect">
            <a:avLst/>
          </a:prstGeom>
        </p:spPr>
      </p:pic>
    </p:spTree>
    <p:extLst>
      <p:ext uri="{BB962C8B-B14F-4D97-AF65-F5344CB8AC3E}">
        <p14:creationId xmlns:p14="http://schemas.microsoft.com/office/powerpoint/2010/main" val="19481722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A8CD0-1587-2D48-B304-B7A284A4D917}"/>
              </a:ext>
            </a:extLst>
          </p:cNvPr>
          <p:cNvSpPr>
            <a:spLocks noGrp="1"/>
          </p:cNvSpPr>
          <p:nvPr>
            <p:ph type="title"/>
          </p:nvPr>
        </p:nvSpPr>
        <p:spPr/>
        <p:txBody>
          <a:bodyPr/>
          <a:lstStyle/>
          <a:p>
            <a:endParaRPr lang="cs-CZ"/>
          </a:p>
        </p:txBody>
      </p:sp>
      <p:sp>
        <p:nvSpPr>
          <p:cNvPr id="3" name="Content Placeholder 2">
            <a:extLst>
              <a:ext uri="{FF2B5EF4-FFF2-40B4-BE49-F238E27FC236}">
                <a16:creationId xmlns:a16="http://schemas.microsoft.com/office/drawing/2014/main" id="{C17D6EE9-E67C-CD45-B429-F2B6F6C583D4}"/>
              </a:ext>
            </a:extLst>
          </p:cNvPr>
          <p:cNvSpPr>
            <a:spLocks noGrp="1"/>
          </p:cNvSpPr>
          <p:nvPr>
            <p:ph idx="1"/>
          </p:nvPr>
        </p:nvSpPr>
        <p:spPr/>
        <p:txBody>
          <a:bodyPr/>
          <a:lstStyle/>
          <a:p>
            <a:endParaRPr lang="cs-CZ"/>
          </a:p>
        </p:txBody>
      </p:sp>
      <p:pic>
        <p:nvPicPr>
          <p:cNvPr id="4" name="Picture 3">
            <a:extLst>
              <a:ext uri="{FF2B5EF4-FFF2-40B4-BE49-F238E27FC236}">
                <a16:creationId xmlns:a16="http://schemas.microsoft.com/office/drawing/2014/main" id="{59583949-C801-AA41-855A-244FD55642A5}"/>
              </a:ext>
            </a:extLst>
          </p:cNvPr>
          <p:cNvPicPr>
            <a:picLocks noChangeAspect="1"/>
          </p:cNvPicPr>
          <p:nvPr/>
        </p:nvPicPr>
        <p:blipFill>
          <a:blip r:embed="rId2"/>
          <a:stretch>
            <a:fillRect/>
          </a:stretch>
        </p:blipFill>
        <p:spPr>
          <a:xfrm>
            <a:off x="4200526" y="1103681"/>
            <a:ext cx="3132137" cy="4435106"/>
          </a:xfrm>
          <a:prstGeom prst="rect">
            <a:avLst/>
          </a:prstGeom>
        </p:spPr>
      </p:pic>
    </p:spTree>
    <p:extLst>
      <p:ext uri="{BB962C8B-B14F-4D97-AF65-F5344CB8AC3E}">
        <p14:creationId xmlns:p14="http://schemas.microsoft.com/office/powerpoint/2010/main" val="1105597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82EB64D-411E-DF4B-B7BA-7E7EC2592759}"/>
              </a:ext>
            </a:extLst>
          </p:cNvPr>
          <p:cNvPicPr>
            <a:picLocks noChangeAspect="1"/>
          </p:cNvPicPr>
          <p:nvPr/>
        </p:nvPicPr>
        <p:blipFill rotWithShape="1">
          <a:blip r:embed="rId2"/>
          <a:srcRect t="4110" b="11621"/>
          <a:stretch/>
        </p:blipFill>
        <p:spPr>
          <a:xfrm>
            <a:off x="20" y="10"/>
            <a:ext cx="12191980" cy="6857989"/>
          </a:xfrm>
          <a:prstGeom prst="rect">
            <a:avLst/>
          </a:prstGeom>
        </p:spPr>
      </p:pic>
      <p:sp>
        <p:nvSpPr>
          <p:cNvPr id="11" name="Rectangle 10">
            <a:extLst>
              <a:ext uri="{FF2B5EF4-FFF2-40B4-BE49-F238E27FC236}">
                <a16:creationId xmlns:a16="http://schemas.microsoft.com/office/drawing/2014/main" id="{F79FF99C-BAA9-404F-9C96-6DD456B4F79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9C44AFD-C72D-4D9C-84C6-73E615CED8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ACECE3-C28E-D740-9543-FEEC9AA6A1CE}"/>
              </a:ext>
            </a:extLst>
          </p:cNvPr>
          <p:cNvSpPr>
            <a:spLocks noGrp="1"/>
          </p:cNvSpPr>
          <p:nvPr>
            <p:ph type="title"/>
          </p:nvPr>
        </p:nvSpPr>
        <p:spPr>
          <a:xfrm>
            <a:off x="1069848" y="484632"/>
            <a:ext cx="10058400" cy="1609344"/>
          </a:xfrm>
        </p:spPr>
        <p:txBody>
          <a:bodyPr anchor="ctr">
            <a:normAutofit/>
          </a:bodyPr>
          <a:lstStyle/>
          <a:p>
            <a:r>
              <a:rPr lang="cs-CZ" sz="5400">
                <a:solidFill>
                  <a:schemeClr val="tx1"/>
                </a:solidFill>
              </a:rPr>
              <a:t>Deprese u dětí</a:t>
            </a:r>
          </a:p>
        </p:txBody>
      </p:sp>
      <p:grpSp>
        <p:nvGrpSpPr>
          <p:cNvPr id="15" name="Group 14">
            <a:extLst>
              <a:ext uri="{FF2B5EF4-FFF2-40B4-BE49-F238E27FC236}">
                <a16:creationId xmlns:a16="http://schemas.microsoft.com/office/drawing/2014/main" id="{1D25B14F-36E0-41E8-956F-CABEF1ADD65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6" name="Oval 15">
              <a:extLst>
                <a:ext uri="{FF2B5EF4-FFF2-40B4-BE49-F238E27FC236}">
                  <a16:creationId xmlns:a16="http://schemas.microsoft.com/office/drawing/2014/main" id="{4AFB9EA5-DE4D-4E6B-A302-F55174E4B19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7" name="Oval 16">
              <a:extLst>
                <a:ext uri="{FF2B5EF4-FFF2-40B4-BE49-F238E27FC236}">
                  <a16:creationId xmlns:a16="http://schemas.microsoft.com/office/drawing/2014/main" id="{E44092F4-4D9B-4D0A-8832-C29E786F8F0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019264001"/>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642A1-9B6E-874D-9FCE-0A805F7C6508}"/>
              </a:ext>
            </a:extLst>
          </p:cNvPr>
          <p:cNvSpPr>
            <a:spLocks noGrp="1"/>
          </p:cNvSpPr>
          <p:nvPr>
            <p:ph type="title"/>
          </p:nvPr>
        </p:nvSpPr>
        <p:spPr/>
        <p:txBody>
          <a:bodyPr/>
          <a:lstStyle/>
          <a:p>
            <a:endParaRPr lang="cs-CZ" dirty="0"/>
          </a:p>
        </p:txBody>
      </p:sp>
      <p:sp>
        <p:nvSpPr>
          <p:cNvPr id="3" name="Content Placeholder 2">
            <a:extLst>
              <a:ext uri="{FF2B5EF4-FFF2-40B4-BE49-F238E27FC236}">
                <a16:creationId xmlns:a16="http://schemas.microsoft.com/office/drawing/2014/main" id="{09157E6A-D8AD-5D42-8817-1F51D69B7DB3}"/>
              </a:ext>
            </a:extLst>
          </p:cNvPr>
          <p:cNvSpPr>
            <a:spLocks noGrp="1"/>
          </p:cNvSpPr>
          <p:nvPr>
            <p:ph idx="1"/>
          </p:nvPr>
        </p:nvSpPr>
        <p:spPr/>
        <p:txBody>
          <a:bodyPr/>
          <a:lstStyle/>
          <a:p>
            <a:r>
              <a:rPr lang="cs-CZ" dirty="0">
                <a:hlinkClick r:id="rId2"/>
              </a:rPr>
              <a:t>https://www.ted.com/talks/helen_m_farrell_what_is_depression#t-10769</a:t>
            </a:r>
            <a:endParaRPr lang="cs-CZ" dirty="0"/>
          </a:p>
          <a:p>
            <a:endParaRPr lang="cs-CZ" dirty="0"/>
          </a:p>
        </p:txBody>
      </p:sp>
    </p:spTree>
    <p:extLst>
      <p:ext uri="{BB962C8B-B14F-4D97-AF65-F5344CB8AC3E}">
        <p14:creationId xmlns:p14="http://schemas.microsoft.com/office/powerpoint/2010/main" val="31093646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48A58-D764-C545-91A0-2188E29ACA1A}"/>
              </a:ext>
            </a:extLst>
          </p:cNvPr>
          <p:cNvSpPr>
            <a:spLocks noGrp="1"/>
          </p:cNvSpPr>
          <p:nvPr>
            <p:ph type="title"/>
          </p:nvPr>
        </p:nvSpPr>
        <p:spPr/>
        <p:txBody>
          <a:bodyPr/>
          <a:lstStyle/>
          <a:p>
            <a:endParaRPr lang="cs-CZ"/>
          </a:p>
        </p:txBody>
      </p:sp>
      <p:sp>
        <p:nvSpPr>
          <p:cNvPr id="3" name="Content Placeholder 2">
            <a:extLst>
              <a:ext uri="{FF2B5EF4-FFF2-40B4-BE49-F238E27FC236}">
                <a16:creationId xmlns:a16="http://schemas.microsoft.com/office/drawing/2014/main" id="{723267B8-66E7-BC46-9E8A-B2694B754578}"/>
              </a:ext>
            </a:extLst>
          </p:cNvPr>
          <p:cNvSpPr>
            <a:spLocks noGrp="1"/>
          </p:cNvSpPr>
          <p:nvPr>
            <p:ph idx="1"/>
          </p:nvPr>
        </p:nvSpPr>
        <p:spPr/>
        <p:txBody>
          <a:bodyPr>
            <a:normAutofit lnSpcReduction="10000"/>
          </a:bodyPr>
          <a:lstStyle/>
          <a:p>
            <a:r>
              <a:rPr lang="cs-CZ" dirty="0">
                <a:latin typeface="Calibri" panose="020F0502020204030204" pitchFamily="34" charset="0"/>
                <a:cs typeface="Calibri" panose="020F0502020204030204" pitchFamily="34" charset="0"/>
              </a:rPr>
              <a:t>Deprese a úzkost se projevují somatickými problémy. Depresivní dítě si může často stěžovat na bolesti hlavy nebo žaludku. Jestliže vynechává školu a stěžuje si na různé bolesti, může to být signál, který nelze podceňovat.</a:t>
            </a:r>
          </a:p>
          <a:p>
            <a:r>
              <a:rPr lang="cs-CZ" dirty="0" err="1">
                <a:latin typeface="Calibri" panose="020F0502020204030204" pitchFamily="34" charset="0"/>
                <a:cs typeface="Calibri" panose="020F0502020204030204" pitchFamily="34" charset="0"/>
              </a:rPr>
              <a:t>Odklonitelnost</a:t>
            </a:r>
            <a:endParaRPr lang="cs-CZ" dirty="0">
              <a:latin typeface="Calibri" panose="020F0502020204030204" pitchFamily="34" charset="0"/>
              <a:cs typeface="Calibri" panose="020F0502020204030204" pitchFamily="34" charset="0"/>
            </a:endParaRPr>
          </a:p>
          <a:p>
            <a:r>
              <a:rPr lang="cs-CZ" dirty="0">
                <a:latin typeface="Calibri" panose="020F0502020204030204" pitchFamily="34" charset="0"/>
                <a:cs typeface="Calibri" panose="020F0502020204030204" pitchFamily="34" charset="0"/>
              </a:rPr>
              <a:t>nadměrně vznětlivé, agresivní nebo úzkostné</a:t>
            </a:r>
          </a:p>
          <a:p>
            <a:r>
              <a:rPr lang="cs-CZ" dirty="0" err="1">
                <a:latin typeface="Calibri" panose="020F0502020204030204" pitchFamily="34" charset="0"/>
                <a:cs typeface="Calibri" panose="020F0502020204030204" pitchFamily="34" charset="0"/>
              </a:rPr>
              <a:t>Depresivni</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nálada</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předškolních</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děti</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může</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být</a:t>
            </a:r>
            <a:r>
              <a:rPr lang="cs-CZ" dirty="0">
                <a:latin typeface="Calibri" panose="020F0502020204030204" pitchFamily="34" charset="0"/>
                <a:cs typeface="Calibri" panose="020F0502020204030204" pitchFamily="34" charset="0"/>
              </a:rPr>
              <a:t> smutná nebo </a:t>
            </a:r>
            <a:r>
              <a:rPr lang="cs-CZ" dirty="0" err="1">
                <a:latin typeface="Calibri" panose="020F0502020204030204" pitchFamily="34" charset="0"/>
                <a:cs typeface="Calibri" panose="020F0502020204030204" pitchFamily="34" charset="0"/>
              </a:rPr>
              <a:t>podrážděna</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celkove</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proměnliva</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Podrážděna</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nálada</a:t>
            </a:r>
            <a:r>
              <a:rPr lang="cs-CZ" dirty="0">
                <a:latin typeface="Calibri" panose="020F0502020204030204" pitchFamily="34" charset="0"/>
                <a:cs typeface="Calibri" panose="020F0502020204030204" pitchFamily="34" charset="0"/>
              </a:rPr>
              <a:t> se </a:t>
            </a:r>
            <a:r>
              <a:rPr lang="cs-CZ" dirty="0" err="1">
                <a:latin typeface="Calibri" panose="020F0502020204030204" pitchFamily="34" charset="0"/>
                <a:cs typeface="Calibri" panose="020F0502020204030204" pitchFamily="34" charset="0"/>
              </a:rPr>
              <a:t>může</a:t>
            </a:r>
            <a:r>
              <a:rPr lang="cs-CZ" dirty="0">
                <a:latin typeface="Calibri" panose="020F0502020204030204" pitchFamily="34" charset="0"/>
                <a:cs typeface="Calibri" panose="020F0502020204030204" pitchFamily="34" charset="0"/>
              </a:rPr>
              <a:t> manifestovat </a:t>
            </a:r>
            <a:r>
              <a:rPr lang="cs-CZ" dirty="0" err="1">
                <a:latin typeface="Calibri" panose="020F0502020204030204" pitchFamily="34" charset="0"/>
                <a:cs typeface="Calibri" panose="020F0502020204030204" pitchFamily="34" charset="0"/>
              </a:rPr>
              <a:t>opozičnictvím</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neutišitelným</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pláčem</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rozbíjením</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hraček</a:t>
            </a:r>
            <a:r>
              <a:rPr lang="cs-CZ" dirty="0">
                <a:latin typeface="Calibri" panose="020F0502020204030204" pitchFamily="34" charset="0"/>
                <a:cs typeface="Calibri" panose="020F0502020204030204" pitchFamily="34" charset="0"/>
              </a:rPr>
              <a:t>. Manifestací </a:t>
            </a:r>
            <a:r>
              <a:rPr lang="cs-CZ" dirty="0" err="1">
                <a:latin typeface="Calibri" panose="020F0502020204030204" pitchFamily="34" charset="0"/>
                <a:cs typeface="Calibri" panose="020F0502020204030204" pitchFamily="34" charset="0"/>
              </a:rPr>
              <a:t>anhedonie</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nejspecifičtějšího</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symptomu,je</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napr</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ztráta</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zájmu</a:t>
            </a:r>
            <a:r>
              <a:rPr lang="cs-CZ" dirty="0">
                <a:latin typeface="Calibri" panose="020F0502020204030204" pitchFamily="34" charset="0"/>
                <a:cs typeface="Calibri" panose="020F0502020204030204" pitchFamily="34" charset="0"/>
              </a:rPr>
              <a:t> o hru, o nové </a:t>
            </a:r>
            <a:r>
              <a:rPr lang="cs-CZ" dirty="0" err="1">
                <a:latin typeface="Calibri" panose="020F0502020204030204" pitchFamily="34" charset="0"/>
                <a:cs typeface="Calibri" panose="020F0502020204030204" pitchFamily="34" charset="0"/>
              </a:rPr>
              <a:t>hračky</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případne</a:t>
            </a:r>
            <a:r>
              <a:rPr lang="cs-CZ" dirty="0">
                <a:latin typeface="Calibri" panose="020F0502020204030204" pitchFamily="34" charset="0"/>
                <a:cs typeface="Calibri" panose="020F0502020204030204" pitchFamily="34" charset="0"/>
              </a:rPr>
              <a:t>̌ rychlé </a:t>
            </a:r>
            <a:r>
              <a:rPr lang="cs-CZ" dirty="0" err="1">
                <a:latin typeface="Calibri" panose="020F0502020204030204" pitchFamily="34" charset="0"/>
                <a:cs typeface="Calibri" panose="020F0502020204030204" pitchFamily="34" charset="0"/>
              </a:rPr>
              <a:t>ukončováni</a:t>
            </a:r>
            <a:r>
              <a:rPr lang="cs-CZ" dirty="0">
                <a:latin typeface="Calibri" panose="020F0502020204030204" pitchFamily="34" charset="0"/>
                <a:cs typeface="Calibri" panose="020F0502020204030204" pitchFamily="34" charset="0"/>
              </a:rPr>
              <a:t>́ hry. </a:t>
            </a:r>
            <a:r>
              <a:rPr lang="cs-CZ" dirty="0" err="1">
                <a:latin typeface="Calibri" panose="020F0502020204030204" pitchFamily="34" charset="0"/>
                <a:cs typeface="Calibri" panose="020F0502020204030204" pitchFamily="34" charset="0"/>
              </a:rPr>
              <a:t>Rodiče</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při</a:t>
            </a:r>
            <a:r>
              <a:rPr lang="cs-CZ" dirty="0">
                <a:latin typeface="Calibri" panose="020F0502020204030204" pitchFamily="34" charset="0"/>
                <a:cs typeface="Calibri" panose="020F0502020204030204" pitchFamily="34" charset="0"/>
              </a:rPr>
              <a:t> pokusu </a:t>
            </a:r>
            <a:r>
              <a:rPr lang="cs-CZ" dirty="0" err="1">
                <a:latin typeface="Calibri" panose="020F0502020204030204" pitchFamily="34" charset="0"/>
                <a:cs typeface="Calibri" panose="020F0502020204030204" pitchFamily="34" charset="0"/>
              </a:rPr>
              <a:t>díte</a:t>
            </a:r>
            <a:r>
              <a:rPr lang="cs-CZ" dirty="0">
                <a:latin typeface="Calibri" panose="020F0502020204030204" pitchFamily="34" charset="0"/>
                <a:cs typeface="Calibri" panose="020F0502020204030204" pitchFamily="34" charset="0"/>
              </a:rPr>
              <a:t>̌ zabavit </a:t>
            </a:r>
            <a:r>
              <a:rPr lang="cs-CZ" dirty="0" err="1">
                <a:latin typeface="Calibri" panose="020F0502020204030204" pitchFamily="34" charset="0"/>
                <a:cs typeface="Calibri" panose="020F0502020204030204" pitchFamily="34" charset="0"/>
              </a:rPr>
              <a:t>narážeji</a:t>
            </a:r>
            <a:r>
              <a:rPr lang="cs-CZ" dirty="0">
                <a:latin typeface="Calibri" panose="020F0502020204030204" pitchFamily="34" charset="0"/>
                <a:cs typeface="Calibri" panose="020F0502020204030204" pitchFamily="34" charset="0"/>
              </a:rPr>
              <a:t>́ na jeho </a:t>
            </a:r>
            <a:r>
              <a:rPr lang="cs-CZ" dirty="0" err="1">
                <a:latin typeface="Calibri" panose="020F0502020204030204" pitchFamily="34" charset="0"/>
                <a:cs typeface="Calibri" panose="020F0502020204030204" pitchFamily="34" charset="0"/>
              </a:rPr>
              <a:t>nesoustředěni</a:t>
            </a:r>
            <a:r>
              <a:rPr lang="cs-CZ" dirty="0">
                <a:latin typeface="Calibri" panose="020F0502020204030204" pitchFamily="34" charset="0"/>
                <a:cs typeface="Calibri" panose="020F0502020204030204" pitchFamily="34" charset="0"/>
              </a:rPr>
              <a:t>́ nebo </a:t>
            </a:r>
            <a:r>
              <a:rPr lang="cs-CZ" dirty="0" err="1">
                <a:latin typeface="Calibri" panose="020F0502020204030204" pitchFamily="34" charset="0"/>
                <a:cs typeface="Calibri" panose="020F0502020204030204" pitchFamily="34" charset="0"/>
              </a:rPr>
              <a:t>odmítavost</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Dále</a:t>
            </a:r>
            <a:r>
              <a:rPr lang="cs-CZ" dirty="0">
                <a:latin typeface="Calibri" panose="020F0502020204030204" pitchFamily="34" charset="0"/>
                <a:cs typeface="Calibri" panose="020F0502020204030204" pitchFamily="34" charset="0"/>
              </a:rPr>
              <a:t> se objevují </a:t>
            </a:r>
            <a:r>
              <a:rPr lang="cs-CZ" dirty="0" err="1">
                <a:latin typeface="Calibri" panose="020F0502020204030204" pitchFamily="34" charset="0"/>
                <a:cs typeface="Calibri" panose="020F0502020204030204" pitchFamily="34" charset="0"/>
              </a:rPr>
              <a:t>různe</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separačni</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obtíže</a:t>
            </a:r>
            <a:r>
              <a:rPr lang="cs-CZ" dirty="0">
                <a:latin typeface="Calibri" panose="020F0502020204030204" pitchFamily="34" charset="0"/>
                <a:cs typeface="Calibri" panose="020F0502020204030204" pitchFamily="34" charset="0"/>
              </a:rPr>
              <a:t>. V kolektivu pozorujeme </a:t>
            </a:r>
            <a:r>
              <a:rPr lang="cs-CZ" dirty="0" err="1">
                <a:latin typeface="Calibri" panose="020F0502020204030204" pitchFamily="34" charset="0"/>
                <a:cs typeface="Calibri" panose="020F0502020204030204" pitchFamily="34" charset="0"/>
              </a:rPr>
              <a:t>straněni</a:t>
            </a:r>
            <a:r>
              <a:rPr lang="cs-CZ" dirty="0">
                <a:latin typeface="Calibri" panose="020F0502020204030204" pitchFamily="34" charset="0"/>
                <a:cs typeface="Calibri" panose="020F0502020204030204" pitchFamily="34" charset="0"/>
              </a:rPr>
              <a:t>́ se </a:t>
            </a:r>
            <a:r>
              <a:rPr lang="cs-CZ" dirty="0" err="1">
                <a:latin typeface="Calibri" panose="020F0502020204030204" pitchFamily="34" charset="0"/>
                <a:cs typeface="Calibri" panose="020F0502020204030204" pitchFamily="34" charset="0"/>
              </a:rPr>
              <a:t>ostatních</a:t>
            </a:r>
            <a:r>
              <a:rPr lang="cs-CZ" dirty="0">
                <a:latin typeface="Calibri" panose="020F0502020204030204" pitchFamily="34" charset="0"/>
                <a:cs typeface="Calibri" panose="020F0502020204030204" pitchFamily="34" charset="0"/>
              </a:rPr>
              <a:t>, v </a:t>
            </a:r>
            <a:r>
              <a:rPr lang="cs-CZ" dirty="0" err="1">
                <a:latin typeface="Calibri" panose="020F0502020204030204" pitchFamily="34" charset="0"/>
                <a:cs typeface="Calibri" panose="020F0502020204030204" pitchFamily="34" charset="0"/>
              </a:rPr>
              <a:t>předškolních</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zařízeních</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může</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být</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díte</a:t>
            </a:r>
            <a:r>
              <a:rPr lang="cs-CZ" dirty="0">
                <a:latin typeface="Calibri" panose="020F0502020204030204" pitchFamily="34" charset="0"/>
                <a:cs typeface="Calibri" panose="020F0502020204030204" pitchFamily="34" charset="0"/>
              </a:rPr>
              <a:t>̌ po- </a:t>
            </a:r>
            <a:r>
              <a:rPr lang="cs-CZ" dirty="0" err="1">
                <a:latin typeface="Calibri" panose="020F0502020204030204" pitchFamily="34" charset="0"/>
                <a:cs typeface="Calibri" panose="020F0502020204030204" pitchFamily="34" charset="0"/>
              </a:rPr>
              <a:t>važováno</a:t>
            </a:r>
            <a:r>
              <a:rPr lang="cs-CZ" dirty="0">
                <a:latin typeface="Calibri" panose="020F0502020204030204" pitchFamily="34" charset="0"/>
                <a:cs typeface="Calibri" panose="020F0502020204030204" pitchFamily="34" charset="0"/>
              </a:rPr>
              <a:t> za </a:t>
            </a:r>
            <a:r>
              <a:rPr lang="cs-CZ" dirty="0" err="1">
                <a:latin typeface="Calibri" panose="020F0502020204030204" pitchFamily="34" charset="0"/>
                <a:cs typeface="Calibri" panose="020F0502020204030204" pitchFamily="34" charset="0"/>
              </a:rPr>
              <a:t>samotářske</a:t>
            </a:r>
            <a:r>
              <a:rPr lang="cs-CZ" dirty="0">
                <a:latin typeface="Calibri" panose="020F0502020204030204" pitchFamily="34" charset="0"/>
                <a:cs typeface="Calibri" panose="020F0502020204030204" pitchFamily="34" charset="0"/>
              </a:rPr>
              <a:t>́. Poruchy </a:t>
            </a:r>
            <a:r>
              <a:rPr lang="cs-CZ" dirty="0" err="1">
                <a:latin typeface="Calibri" panose="020F0502020204030204" pitchFamily="34" charset="0"/>
                <a:cs typeface="Calibri" panose="020F0502020204030204" pitchFamily="34" charset="0"/>
              </a:rPr>
              <a:t>spánku</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změny</a:t>
            </a:r>
            <a:r>
              <a:rPr lang="cs-CZ" dirty="0">
                <a:latin typeface="Calibri" panose="020F0502020204030204" pitchFamily="34" charset="0"/>
                <a:cs typeface="Calibri" panose="020F0502020204030204" pitchFamily="34" charset="0"/>
              </a:rPr>
              <a:t> chuti k </a:t>
            </a:r>
            <a:r>
              <a:rPr lang="cs-CZ" dirty="0" err="1">
                <a:latin typeface="Calibri" panose="020F0502020204030204" pitchFamily="34" charset="0"/>
                <a:cs typeface="Calibri" panose="020F0502020204030204" pitchFamily="34" charset="0"/>
              </a:rPr>
              <a:t>jídlu</a:t>
            </a:r>
            <a:r>
              <a:rPr lang="cs-CZ" dirty="0">
                <a:latin typeface="Calibri" panose="020F0502020204030204" pitchFamily="34" charset="0"/>
                <a:cs typeface="Calibri" panose="020F0502020204030204" pitchFamily="34" charset="0"/>
              </a:rPr>
              <a:t> a </a:t>
            </a:r>
            <a:r>
              <a:rPr lang="cs-CZ" dirty="0" err="1">
                <a:latin typeface="Calibri" panose="020F0502020204030204" pitchFamily="34" charset="0"/>
                <a:cs typeface="Calibri" panose="020F0502020204030204" pitchFamily="34" charset="0"/>
              </a:rPr>
              <a:t>různe</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somaticke</a:t>
            </a:r>
            <a:r>
              <a:rPr lang="cs-CZ" dirty="0">
                <a:latin typeface="Calibri" panose="020F0502020204030204" pitchFamily="34" charset="0"/>
                <a:cs typeface="Calibri" panose="020F0502020204030204" pitchFamily="34" charset="0"/>
              </a:rPr>
              <a:t>́ stesky jsou v </a:t>
            </a:r>
            <a:r>
              <a:rPr lang="cs-CZ" dirty="0" err="1">
                <a:latin typeface="Calibri" panose="020F0502020204030204" pitchFamily="34" charset="0"/>
                <a:cs typeface="Calibri" panose="020F0502020204030204" pitchFamily="34" charset="0"/>
              </a:rPr>
              <a:t>této</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věkove</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skupine</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časte</a:t>
            </a:r>
            <a:r>
              <a:rPr lang="cs-CZ" dirty="0">
                <a:latin typeface="Calibri" panose="020F0502020204030204" pitchFamily="34" charset="0"/>
                <a:cs typeface="Calibri" panose="020F0502020204030204" pitchFamily="34" charset="0"/>
              </a:rPr>
              <a:t>́. </a:t>
            </a:r>
          </a:p>
          <a:p>
            <a:endParaRPr lang="cs-CZ" dirty="0"/>
          </a:p>
        </p:txBody>
      </p:sp>
    </p:spTree>
    <p:extLst>
      <p:ext uri="{BB962C8B-B14F-4D97-AF65-F5344CB8AC3E}">
        <p14:creationId xmlns:p14="http://schemas.microsoft.com/office/powerpoint/2010/main" val="9781036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65D93-99B0-B94C-A31C-0D9283C5D077}"/>
              </a:ext>
            </a:extLst>
          </p:cNvPr>
          <p:cNvSpPr>
            <a:spLocks noGrp="1"/>
          </p:cNvSpPr>
          <p:nvPr>
            <p:ph type="title"/>
          </p:nvPr>
        </p:nvSpPr>
        <p:spPr/>
        <p:txBody>
          <a:bodyPr/>
          <a:lstStyle/>
          <a:p>
            <a:pPr algn="ctr"/>
            <a:r>
              <a:rPr lang="cs-CZ" dirty="0"/>
              <a:t>Deprese</a:t>
            </a:r>
          </a:p>
        </p:txBody>
      </p:sp>
      <p:sp>
        <p:nvSpPr>
          <p:cNvPr id="3" name="Content Placeholder 2">
            <a:extLst>
              <a:ext uri="{FF2B5EF4-FFF2-40B4-BE49-F238E27FC236}">
                <a16:creationId xmlns:a16="http://schemas.microsoft.com/office/drawing/2014/main" id="{E68C4B16-EF50-4049-B267-819B4E7FE6E8}"/>
              </a:ext>
            </a:extLst>
          </p:cNvPr>
          <p:cNvSpPr>
            <a:spLocks noGrp="1"/>
          </p:cNvSpPr>
          <p:nvPr>
            <p:ph idx="1"/>
          </p:nvPr>
        </p:nvSpPr>
        <p:spPr/>
        <p:txBody>
          <a:bodyPr/>
          <a:lstStyle/>
          <a:p>
            <a:r>
              <a:rPr lang="cs-CZ" dirty="0" err="1">
                <a:latin typeface="Calibri" panose="020F0502020204030204" pitchFamily="34" charset="0"/>
                <a:cs typeface="Calibri" panose="020F0502020204030204" pitchFamily="34" charset="0"/>
              </a:rPr>
              <a:t>Depresivni</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nálada</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předškolních</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děti</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může</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být</a:t>
            </a:r>
            <a:r>
              <a:rPr lang="cs-CZ" dirty="0">
                <a:latin typeface="Calibri" panose="020F0502020204030204" pitchFamily="34" charset="0"/>
                <a:cs typeface="Calibri" panose="020F0502020204030204" pitchFamily="34" charset="0"/>
              </a:rPr>
              <a:t> smutná nebo </a:t>
            </a:r>
            <a:r>
              <a:rPr lang="cs-CZ" dirty="0" err="1">
                <a:latin typeface="Calibri" panose="020F0502020204030204" pitchFamily="34" charset="0"/>
                <a:cs typeface="Calibri" panose="020F0502020204030204" pitchFamily="34" charset="0"/>
              </a:rPr>
              <a:t>podrážděna</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celkove</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proměnliva</a:t>
            </a:r>
            <a:r>
              <a:rPr lang="cs-CZ" dirty="0">
                <a:latin typeface="Calibri" panose="020F0502020204030204" pitchFamily="34" charset="0"/>
                <a:cs typeface="Calibri" panose="020F0502020204030204" pitchFamily="34" charset="0"/>
              </a:rPr>
              <a:t>́.</a:t>
            </a:r>
          </a:p>
          <a:p>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Podrážděna</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nálada</a:t>
            </a:r>
            <a:r>
              <a:rPr lang="cs-CZ" dirty="0">
                <a:latin typeface="Calibri" panose="020F0502020204030204" pitchFamily="34" charset="0"/>
                <a:cs typeface="Calibri" panose="020F0502020204030204" pitchFamily="34" charset="0"/>
              </a:rPr>
              <a:t> se </a:t>
            </a:r>
            <a:r>
              <a:rPr lang="cs-CZ" dirty="0" err="1">
                <a:latin typeface="Calibri" panose="020F0502020204030204" pitchFamily="34" charset="0"/>
                <a:cs typeface="Calibri" panose="020F0502020204030204" pitchFamily="34" charset="0"/>
              </a:rPr>
              <a:t>může</a:t>
            </a:r>
            <a:r>
              <a:rPr lang="cs-CZ" dirty="0">
                <a:latin typeface="Calibri" panose="020F0502020204030204" pitchFamily="34" charset="0"/>
                <a:cs typeface="Calibri" panose="020F0502020204030204" pitchFamily="34" charset="0"/>
              </a:rPr>
              <a:t> manifestovat </a:t>
            </a:r>
            <a:r>
              <a:rPr lang="cs-CZ" dirty="0" err="1">
                <a:latin typeface="Calibri" panose="020F0502020204030204" pitchFamily="34" charset="0"/>
                <a:cs typeface="Calibri" panose="020F0502020204030204" pitchFamily="34" charset="0"/>
              </a:rPr>
              <a:t>opozičnictvím</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neutišitelným</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pláčem</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rozbíjením</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hraček</a:t>
            </a:r>
            <a:r>
              <a:rPr lang="cs-CZ" dirty="0">
                <a:latin typeface="Calibri" panose="020F0502020204030204" pitchFamily="34" charset="0"/>
                <a:cs typeface="Calibri" panose="020F0502020204030204" pitchFamily="34" charset="0"/>
              </a:rPr>
              <a:t>. </a:t>
            </a:r>
          </a:p>
          <a:p>
            <a:r>
              <a:rPr lang="cs-CZ" dirty="0">
                <a:latin typeface="Calibri" panose="020F0502020204030204" pitchFamily="34" charset="0"/>
                <a:cs typeface="Calibri" panose="020F0502020204030204" pitchFamily="34" charset="0"/>
              </a:rPr>
              <a:t>Manifestací </a:t>
            </a:r>
            <a:r>
              <a:rPr lang="cs-CZ" dirty="0" err="1">
                <a:latin typeface="Calibri" panose="020F0502020204030204" pitchFamily="34" charset="0"/>
                <a:cs typeface="Calibri" panose="020F0502020204030204" pitchFamily="34" charset="0"/>
              </a:rPr>
              <a:t>anhedonie</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nejspecifičtějšího</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symptomu,je</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napr</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ztráta</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zájmu</a:t>
            </a:r>
            <a:r>
              <a:rPr lang="cs-CZ" dirty="0">
                <a:latin typeface="Calibri" panose="020F0502020204030204" pitchFamily="34" charset="0"/>
                <a:cs typeface="Calibri" panose="020F0502020204030204" pitchFamily="34" charset="0"/>
              </a:rPr>
              <a:t> o hru, o nové </a:t>
            </a:r>
            <a:r>
              <a:rPr lang="cs-CZ" dirty="0" err="1">
                <a:latin typeface="Calibri" panose="020F0502020204030204" pitchFamily="34" charset="0"/>
                <a:cs typeface="Calibri" panose="020F0502020204030204" pitchFamily="34" charset="0"/>
              </a:rPr>
              <a:t>hračky</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případne</a:t>
            </a:r>
            <a:r>
              <a:rPr lang="cs-CZ" dirty="0">
                <a:latin typeface="Calibri" panose="020F0502020204030204" pitchFamily="34" charset="0"/>
                <a:cs typeface="Calibri" panose="020F0502020204030204" pitchFamily="34" charset="0"/>
              </a:rPr>
              <a:t>̌ rychlé </a:t>
            </a:r>
            <a:r>
              <a:rPr lang="cs-CZ" dirty="0" err="1">
                <a:latin typeface="Calibri" panose="020F0502020204030204" pitchFamily="34" charset="0"/>
                <a:cs typeface="Calibri" panose="020F0502020204030204" pitchFamily="34" charset="0"/>
              </a:rPr>
              <a:t>ukončováni</a:t>
            </a:r>
            <a:r>
              <a:rPr lang="cs-CZ" dirty="0">
                <a:latin typeface="Calibri" panose="020F0502020204030204" pitchFamily="34" charset="0"/>
                <a:cs typeface="Calibri" panose="020F0502020204030204" pitchFamily="34" charset="0"/>
              </a:rPr>
              <a:t>́ hry. </a:t>
            </a:r>
          </a:p>
          <a:p>
            <a:r>
              <a:rPr lang="cs-CZ" dirty="0" err="1">
                <a:latin typeface="Calibri" panose="020F0502020204030204" pitchFamily="34" charset="0"/>
                <a:cs typeface="Calibri" panose="020F0502020204030204" pitchFamily="34" charset="0"/>
              </a:rPr>
              <a:t>Rodiče</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při</a:t>
            </a:r>
            <a:r>
              <a:rPr lang="cs-CZ" dirty="0">
                <a:latin typeface="Calibri" panose="020F0502020204030204" pitchFamily="34" charset="0"/>
                <a:cs typeface="Calibri" panose="020F0502020204030204" pitchFamily="34" charset="0"/>
              </a:rPr>
              <a:t> pokusu </a:t>
            </a:r>
            <a:r>
              <a:rPr lang="cs-CZ" dirty="0" err="1">
                <a:latin typeface="Calibri" panose="020F0502020204030204" pitchFamily="34" charset="0"/>
                <a:cs typeface="Calibri" panose="020F0502020204030204" pitchFamily="34" charset="0"/>
              </a:rPr>
              <a:t>díte</a:t>
            </a:r>
            <a:r>
              <a:rPr lang="cs-CZ" dirty="0">
                <a:latin typeface="Calibri" panose="020F0502020204030204" pitchFamily="34" charset="0"/>
                <a:cs typeface="Calibri" panose="020F0502020204030204" pitchFamily="34" charset="0"/>
              </a:rPr>
              <a:t>̌ zabavit </a:t>
            </a:r>
            <a:r>
              <a:rPr lang="cs-CZ" dirty="0" err="1">
                <a:latin typeface="Calibri" panose="020F0502020204030204" pitchFamily="34" charset="0"/>
                <a:cs typeface="Calibri" panose="020F0502020204030204" pitchFamily="34" charset="0"/>
              </a:rPr>
              <a:t>narážeji</a:t>
            </a:r>
            <a:r>
              <a:rPr lang="cs-CZ" dirty="0">
                <a:latin typeface="Calibri" panose="020F0502020204030204" pitchFamily="34" charset="0"/>
                <a:cs typeface="Calibri" panose="020F0502020204030204" pitchFamily="34" charset="0"/>
              </a:rPr>
              <a:t>́ na jeho </a:t>
            </a:r>
            <a:r>
              <a:rPr lang="cs-CZ" dirty="0" err="1">
                <a:latin typeface="Calibri" panose="020F0502020204030204" pitchFamily="34" charset="0"/>
                <a:cs typeface="Calibri" panose="020F0502020204030204" pitchFamily="34" charset="0"/>
              </a:rPr>
              <a:t>nesoustředěni</a:t>
            </a:r>
            <a:r>
              <a:rPr lang="cs-CZ" dirty="0">
                <a:latin typeface="Calibri" panose="020F0502020204030204" pitchFamily="34" charset="0"/>
                <a:cs typeface="Calibri" panose="020F0502020204030204" pitchFamily="34" charset="0"/>
              </a:rPr>
              <a:t>́ nebo </a:t>
            </a:r>
            <a:r>
              <a:rPr lang="cs-CZ" dirty="0" err="1">
                <a:latin typeface="Calibri" panose="020F0502020204030204" pitchFamily="34" charset="0"/>
                <a:cs typeface="Calibri" panose="020F0502020204030204" pitchFamily="34" charset="0"/>
              </a:rPr>
              <a:t>odmítavost</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Dále</a:t>
            </a:r>
            <a:r>
              <a:rPr lang="cs-CZ" dirty="0">
                <a:latin typeface="Calibri" panose="020F0502020204030204" pitchFamily="34" charset="0"/>
                <a:cs typeface="Calibri" panose="020F0502020204030204" pitchFamily="34" charset="0"/>
              </a:rPr>
              <a:t> se objevují </a:t>
            </a:r>
            <a:r>
              <a:rPr lang="cs-CZ" dirty="0" err="1">
                <a:latin typeface="Calibri" panose="020F0502020204030204" pitchFamily="34" charset="0"/>
                <a:cs typeface="Calibri" panose="020F0502020204030204" pitchFamily="34" charset="0"/>
              </a:rPr>
              <a:t>různe</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separačni</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obtíže</a:t>
            </a:r>
            <a:r>
              <a:rPr lang="cs-CZ" dirty="0">
                <a:latin typeface="Calibri" panose="020F0502020204030204" pitchFamily="34" charset="0"/>
                <a:cs typeface="Calibri" panose="020F0502020204030204" pitchFamily="34" charset="0"/>
              </a:rPr>
              <a:t>. </a:t>
            </a:r>
          </a:p>
          <a:p>
            <a:r>
              <a:rPr lang="cs-CZ" dirty="0">
                <a:latin typeface="Calibri" panose="020F0502020204030204" pitchFamily="34" charset="0"/>
                <a:cs typeface="Calibri" panose="020F0502020204030204" pitchFamily="34" charset="0"/>
              </a:rPr>
              <a:t>V kolektivu pozorujeme </a:t>
            </a:r>
            <a:r>
              <a:rPr lang="cs-CZ" dirty="0" err="1">
                <a:latin typeface="Calibri" panose="020F0502020204030204" pitchFamily="34" charset="0"/>
                <a:cs typeface="Calibri" panose="020F0502020204030204" pitchFamily="34" charset="0"/>
              </a:rPr>
              <a:t>straněni</a:t>
            </a:r>
            <a:r>
              <a:rPr lang="cs-CZ" dirty="0">
                <a:latin typeface="Calibri" panose="020F0502020204030204" pitchFamily="34" charset="0"/>
                <a:cs typeface="Calibri" panose="020F0502020204030204" pitchFamily="34" charset="0"/>
              </a:rPr>
              <a:t>́ se </a:t>
            </a:r>
            <a:r>
              <a:rPr lang="cs-CZ" dirty="0" err="1">
                <a:latin typeface="Calibri" panose="020F0502020204030204" pitchFamily="34" charset="0"/>
                <a:cs typeface="Calibri" panose="020F0502020204030204" pitchFamily="34" charset="0"/>
              </a:rPr>
              <a:t>ostatních</a:t>
            </a:r>
            <a:r>
              <a:rPr lang="cs-CZ" dirty="0">
                <a:latin typeface="Calibri" panose="020F0502020204030204" pitchFamily="34" charset="0"/>
                <a:cs typeface="Calibri" panose="020F0502020204030204" pitchFamily="34" charset="0"/>
              </a:rPr>
              <a:t>, v </a:t>
            </a:r>
            <a:r>
              <a:rPr lang="cs-CZ" dirty="0" err="1">
                <a:latin typeface="Calibri" panose="020F0502020204030204" pitchFamily="34" charset="0"/>
                <a:cs typeface="Calibri" panose="020F0502020204030204" pitchFamily="34" charset="0"/>
              </a:rPr>
              <a:t>předškolních</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zařízeních</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může</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být</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díte</a:t>
            </a:r>
            <a:r>
              <a:rPr lang="cs-CZ" dirty="0">
                <a:latin typeface="Calibri" panose="020F0502020204030204" pitchFamily="34" charset="0"/>
                <a:cs typeface="Calibri" panose="020F0502020204030204" pitchFamily="34" charset="0"/>
              </a:rPr>
              <a:t>̌ po- </a:t>
            </a:r>
            <a:r>
              <a:rPr lang="cs-CZ" dirty="0" err="1">
                <a:latin typeface="Calibri" panose="020F0502020204030204" pitchFamily="34" charset="0"/>
                <a:cs typeface="Calibri" panose="020F0502020204030204" pitchFamily="34" charset="0"/>
              </a:rPr>
              <a:t>važováno</a:t>
            </a:r>
            <a:r>
              <a:rPr lang="cs-CZ" dirty="0">
                <a:latin typeface="Calibri" panose="020F0502020204030204" pitchFamily="34" charset="0"/>
                <a:cs typeface="Calibri" panose="020F0502020204030204" pitchFamily="34" charset="0"/>
              </a:rPr>
              <a:t> za </a:t>
            </a:r>
            <a:r>
              <a:rPr lang="cs-CZ" dirty="0" err="1">
                <a:latin typeface="Calibri" panose="020F0502020204030204" pitchFamily="34" charset="0"/>
                <a:cs typeface="Calibri" panose="020F0502020204030204" pitchFamily="34" charset="0"/>
              </a:rPr>
              <a:t>samotářske</a:t>
            </a:r>
            <a:r>
              <a:rPr lang="cs-CZ" dirty="0">
                <a:latin typeface="Calibri" panose="020F0502020204030204" pitchFamily="34" charset="0"/>
                <a:cs typeface="Calibri" panose="020F0502020204030204" pitchFamily="34" charset="0"/>
              </a:rPr>
              <a:t>́. </a:t>
            </a:r>
          </a:p>
          <a:p>
            <a:r>
              <a:rPr lang="cs-CZ" dirty="0">
                <a:latin typeface="Calibri" panose="020F0502020204030204" pitchFamily="34" charset="0"/>
                <a:cs typeface="Calibri" panose="020F0502020204030204" pitchFamily="34" charset="0"/>
              </a:rPr>
              <a:t>Poruchy </a:t>
            </a:r>
            <a:r>
              <a:rPr lang="cs-CZ" dirty="0" err="1">
                <a:latin typeface="Calibri" panose="020F0502020204030204" pitchFamily="34" charset="0"/>
                <a:cs typeface="Calibri" panose="020F0502020204030204" pitchFamily="34" charset="0"/>
              </a:rPr>
              <a:t>spánku</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změny</a:t>
            </a:r>
            <a:r>
              <a:rPr lang="cs-CZ" dirty="0">
                <a:latin typeface="Calibri" panose="020F0502020204030204" pitchFamily="34" charset="0"/>
                <a:cs typeface="Calibri" panose="020F0502020204030204" pitchFamily="34" charset="0"/>
              </a:rPr>
              <a:t> chuti k </a:t>
            </a:r>
            <a:r>
              <a:rPr lang="cs-CZ" dirty="0" err="1">
                <a:latin typeface="Calibri" panose="020F0502020204030204" pitchFamily="34" charset="0"/>
                <a:cs typeface="Calibri" panose="020F0502020204030204" pitchFamily="34" charset="0"/>
              </a:rPr>
              <a:t>jídlu</a:t>
            </a:r>
            <a:r>
              <a:rPr lang="cs-CZ" dirty="0">
                <a:latin typeface="Calibri" panose="020F0502020204030204" pitchFamily="34" charset="0"/>
                <a:cs typeface="Calibri" panose="020F0502020204030204" pitchFamily="34" charset="0"/>
              </a:rPr>
              <a:t> a </a:t>
            </a:r>
            <a:r>
              <a:rPr lang="cs-CZ" dirty="0" err="1">
                <a:latin typeface="Calibri" panose="020F0502020204030204" pitchFamily="34" charset="0"/>
                <a:cs typeface="Calibri" panose="020F0502020204030204" pitchFamily="34" charset="0"/>
              </a:rPr>
              <a:t>různe</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somaticke</a:t>
            </a:r>
            <a:r>
              <a:rPr lang="cs-CZ" dirty="0">
                <a:latin typeface="Calibri" panose="020F0502020204030204" pitchFamily="34" charset="0"/>
                <a:cs typeface="Calibri" panose="020F0502020204030204" pitchFamily="34" charset="0"/>
              </a:rPr>
              <a:t>́ stesky jsou v </a:t>
            </a:r>
            <a:r>
              <a:rPr lang="cs-CZ" dirty="0" err="1">
                <a:latin typeface="Calibri" panose="020F0502020204030204" pitchFamily="34" charset="0"/>
                <a:cs typeface="Calibri" panose="020F0502020204030204" pitchFamily="34" charset="0"/>
              </a:rPr>
              <a:t>této</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věkove</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skupine</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časte</a:t>
            </a:r>
            <a:r>
              <a:rPr lang="cs-CZ" dirty="0">
                <a:latin typeface="Calibri" panose="020F0502020204030204" pitchFamily="34" charset="0"/>
                <a:cs typeface="Calibri" panose="020F0502020204030204" pitchFamily="34" charset="0"/>
              </a:rPr>
              <a:t>́. </a:t>
            </a:r>
          </a:p>
          <a:p>
            <a:endParaRPr lang="cs-CZ" dirty="0"/>
          </a:p>
        </p:txBody>
      </p:sp>
    </p:spTree>
    <p:extLst>
      <p:ext uri="{BB962C8B-B14F-4D97-AF65-F5344CB8AC3E}">
        <p14:creationId xmlns:p14="http://schemas.microsoft.com/office/powerpoint/2010/main" val="5790137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98D1C-D575-1242-9936-F48DAB26991C}"/>
              </a:ext>
            </a:extLst>
          </p:cNvPr>
          <p:cNvSpPr>
            <a:spLocks noGrp="1"/>
          </p:cNvSpPr>
          <p:nvPr>
            <p:ph type="title"/>
          </p:nvPr>
        </p:nvSpPr>
        <p:spPr/>
        <p:txBody>
          <a:bodyPr/>
          <a:lstStyle/>
          <a:p>
            <a:pPr algn="ctr"/>
            <a:r>
              <a:rPr lang="cs-CZ" dirty="0"/>
              <a:t>Kazuistiky</a:t>
            </a:r>
          </a:p>
        </p:txBody>
      </p:sp>
      <p:sp>
        <p:nvSpPr>
          <p:cNvPr id="3" name="Content Placeholder 2">
            <a:extLst>
              <a:ext uri="{FF2B5EF4-FFF2-40B4-BE49-F238E27FC236}">
                <a16:creationId xmlns:a16="http://schemas.microsoft.com/office/drawing/2014/main" id="{CE8A085F-EBC0-574B-86F2-F8DDC95F691C}"/>
              </a:ext>
            </a:extLst>
          </p:cNvPr>
          <p:cNvSpPr>
            <a:spLocks noGrp="1"/>
          </p:cNvSpPr>
          <p:nvPr>
            <p:ph idx="1"/>
          </p:nvPr>
        </p:nvSpPr>
        <p:spPr/>
        <p:txBody>
          <a:bodyPr>
            <a:normAutofit/>
          </a:bodyPr>
          <a:lstStyle/>
          <a:p>
            <a:pPr marL="0" indent="0" fontAlgn="base">
              <a:buNone/>
            </a:pPr>
            <a:r>
              <a:rPr lang="cs-CZ" b="1" dirty="0">
                <a:latin typeface="Calibri" panose="020F0502020204030204" pitchFamily="34" charset="0"/>
                <a:cs typeface="Calibri" panose="020F0502020204030204" pitchFamily="34" charset="0"/>
              </a:rPr>
              <a:t>Pavlík (4,5 roku), po rozvodu zůstal s matkou, rodiče dále ve vyhrocené konfliktní situaci</a:t>
            </a:r>
            <a:endParaRPr lang="cs-CZ" dirty="0">
              <a:latin typeface="Calibri" panose="020F0502020204030204" pitchFamily="34" charset="0"/>
              <a:cs typeface="Calibri" panose="020F0502020204030204" pitchFamily="34" charset="0"/>
            </a:endParaRPr>
          </a:p>
          <a:p>
            <a:pPr fontAlgn="base"/>
            <a:r>
              <a:rPr lang="cs-CZ" dirty="0">
                <a:latin typeface="Calibri" panose="020F0502020204030204" pitchFamily="34" charset="0"/>
                <a:cs typeface="Calibri" panose="020F0502020204030204" pitchFamily="34" charset="0"/>
              </a:rPr>
              <a:t>Otec odešel od rodiny za partnerem, když „zjistil“, že je homosexuál. Z veselého, šikovného a bezstarostného dítěte se stal zadumaný, smutný kluk, stranící se ostatních dětí. Často si stěžuje na bolesti bříška, „že se mu dělá na zvracení“. Je sám v pokojíku a jen tak kouká, hra ho moc nezaujme. Na druhé straně se stále ujišťuje o matčině přítomnosti, nechce zůstat v bytě ani na chvilku samotný. V noci se občas pomočí, mívá děsivé sny. Často se matky ptá, jestli si taky najde nějakého pána a odejde.</a:t>
            </a:r>
          </a:p>
          <a:p>
            <a:pPr marL="0" indent="0" fontAlgn="base">
              <a:buNone/>
            </a:pPr>
            <a:r>
              <a:rPr lang="cs-CZ" b="1" dirty="0">
                <a:latin typeface="Calibri" panose="020F0502020204030204" pitchFamily="34" charset="0"/>
                <a:cs typeface="Calibri" panose="020F0502020204030204" pitchFamily="34" charset="0"/>
              </a:rPr>
              <a:t>Honza (10 let), před půl rokem mu náhle zemřel otec</a:t>
            </a:r>
            <a:endParaRPr lang="cs-CZ" dirty="0">
              <a:latin typeface="Calibri" panose="020F0502020204030204" pitchFamily="34" charset="0"/>
              <a:cs typeface="Calibri" panose="020F0502020204030204" pitchFamily="34" charset="0"/>
            </a:endParaRPr>
          </a:p>
          <a:p>
            <a:pPr fontAlgn="base"/>
            <a:r>
              <a:rPr lang="cs-CZ" dirty="0">
                <a:latin typeface="Calibri" panose="020F0502020204030204" pitchFamily="34" charset="0"/>
                <a:cs typeface="Calibri" panose="020F0502020204030204" pitchFamily="34" charset="0"/>
              </a:rPr>
              <a:t>Nejprve se objevily bolesti hlavy. Honza se zhoršil ve škole, je drzý, pere se. Závodně plaval, přestal na plavání chodit. Vyhledává společnost starších kluků, pojí ho s nimi pokuřování a povídání. Doma sebral peníze, přinesl je klukům. Trpí nespavostí a výkyvy nálad.</a:t>
            </a:r>
          </a:p>
          <a:p>
            <a:pPr marL="0" indent="0">
              <a:buNone/>
            </a:pPr>
            <a:endParaRPr lang="cs-CZ" dirty="0"/>
          </a:p>
        </p:txBody>
      </p:sp>
    </p:spTree>
    <p:extLst>
      <p:ext uri="{BB962C8B-B14F-4D97-AF65-F5344CB8AC3E}">
        <p14:creationId xmlns:p14="http://schemas.microsoft.com/office/powerpoint/2010/main" val="9534467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6EAE2-3781-454C-9697-E8A2E53CFDEB}"/>
              </a:ext>
            </a:extLst>
          </p:cNvPr>
          <p:cNvSpPr>
            <a:spLocks noGrp="1"/>
          </p:cNvSpPr>
          <p:nvPr>
            <p:ph type="title"/>
          </p:nvPr>
        </p:nvSpPr>
        <p:spPr/>
        <p:txBody>
          <a:bodyPr/>
          <a:lstStyle/>
          <a:p>
            <a:endParaRPr lang="cs-CZ"/>
          </a:p>
        </p:txBody>
      </p:sp>
      <p:sp>
        <p:nvSpPr>
          <p:cNvPr id="3" name="Content Placeholder 2">
            <a:extLst>
              <a:ext uri="{FF2B5EF4-FFF2-40B4-BE49-F238E27FC236}">
                <a16:creationId xmlns:a16="http://schemas.microsoft.com/office/drawing/2014/main" id="{48D0995D-61E3-CF4B-AF7B-242A37AF35F9}"/>
              </a:ext>
            </a:extLst>
          </p:cNvPr>
          <p:cNvSpPr>
            <a:spLocks noGrp="1"/>
          </p:cNvSpPr>
          <p:nvPr>
            <p:ph idx="1"/>
          </p:nvPr>
        </p:nvSpPr>
        <p:spPr/>
        <p:txBody>
          <a:bodyPr/>
          <a:lstStyle/>
          <a:p>
            <a:r>
              <a:rPr lang="cs-CZ" dirty="0"/>
              <a:t>https://</a:t>
            </a:r>
            <a:r>
              <a:rPr lang="cs-CZ" dirty="0" err="1"/>
              <a:t>www.solen.cz</a:t>
            </a:r>
            <a:r>
              <a:rPr lang="cs-CZ" dirty="0"/>
              <a:t>/</a:t>
            </a:r>
            <a:r>
              <a:rPr lang="cs-CZ" dirty="0" err="1"/>
              <a:t>pdfs</a:t>
            </a:r>
            <a:r>
              <a:rPr lang="cs-CZ" dirty="0"/>
              <a:t>/</a:t>
            </a:r>
            <a:r>
              <a:rPr lang="cs-CZ" dirty="0" err="1"/>
              <a:t>ped</a:t>
            </a:r>
            <a:r>
              <a:rPr lang="cs-CZ"/>
              <a:t>/2005/06/03.pdf</a:t>
            </a:r>
          </a:p>
        </p:txBody>
      </p:sp>
    </p:spTree>
    <p:extLst>
      <p:ext uri="{BB962C8B-B14F-4D97-AF65-F5344CB8AC3E}">
        <p14:creationId xmlns:p14="http://schemas.microsoft.com/office/powerpoint/2010/main" val="1157113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7C814-06E5-CC49-9DFF-AEEB161F6CC7}"/>
              </a:ext>
            </a:extLst>
          </p:cNvPr>
          <p:cNvSpPr>
            <a:spLocks noGrp="1"/>
          </p:cNvSpPr>
          <p:nvPr>
            <p:ph type="title"/>
          </p:nvPr>
        </p:nvSpPr>
        <p:spPr/>
        <p:txBody>
          <a:bodyPr/>
          <a:lstStyle/>
          <a:p>
            <a:r>
              <a:rPr lang="cs-CZ" dirty="0"/>
              <a:t>TYPY</a:t>
            </a:r>
          </a:p>
        </p:txBody>
      </p:sp>
      <p:sp>
        <p:nvSpPr>
          <p:cNvPr id="3" name="Content Placeholder 2">
            <a:extLst>
              <a:ext uri="{FF2B5EF4-FFF2-40B4-BE49-F238E27FC236}">
                <a16:creationId xmlns:a16="http://schemas.microsoft.com/office/drawing/2014/main" id="{FD9D4B39-8A99-C840-A09C-F3A538161C52}"/>
              </a:ext>
            </a:extLst>
          </p:cNvPr>
          <p:cNvSpPr>
            <a:spLocks noGrp="1"/>
          </p:cNvSpPr>
          <p:nvPr>
            <p:ph idx="1"/>
          </p:nvPr>
        </p:nvSpPr>
        <p:spPr/>
        <p:txBody>
          <a:bodyPr/>
          <a:lstStyle/>
          <a:p>
            <a:r>
              <a:rPr lang="cs-CZ" dirty="0"/>
              <a:t>ADHD s převažující poruchou pozornosti</a:t>
            </a:r>
          </a:p>
          <a:p>
            <a:r>
              <a:rPr lang="cs-CZ" dirty="0"/>
              <a:t>ADHD s převažující motorickou hyperaktivitou a impulzivitou</a:t>
            </a:r>
          </a:p>
          <a:p>
            <a:r>
              <a:rPr lang="cs-CZ" dirty="0"/>
              <a:t>Kombinovaný typ</a:t>
            </a:r>
          </a:p>
          <a:p>
            <a:endParaRPr lang="cs-CZ" dirty="0"/>
          </a:p>
        </p:txBody>
      </p:sp>
      <p:pic>
        <p:nvPicPr>
          <p:cNvPr id="4" name="Picture 3">
            <a:extLst>
              <a:ext uri="{FF2B5EF4-FFF2-40B4-BE49-F238E27FC236}">
                <a16:creationId xmlns:a16="http://schemas.microsoft.com/office/drawing/2014/main" id="{8B481BF9-E58D-3047-95F0-EF12481E2A70}"/>
              </a:ext>
            </a:extLst>
          </p:cNvPr>
          <p:cNvPicPr>
            <a:picLocks noChangeAspect="1"/>
          </p:cNvPicPr>
          <p:nvPr/>
        </p:nvPicPr>
        <p:blipFill>
          <a:blip r:embed="rId2"/>
          <a:stretch>
            <a:fillRect/>
          </a:stretch>
        </p:blipFill>
        <p:spPr>
          <a:xfrm>
            <a:off x="5887720" y="3223260"/>
            <a:ext cx="4587240" cy="2948940"/>
          </a:xfrm>
          <a:prstGeom prst="rect">
            <a:avLst/>
          </a:prstGeom>
        </p:spPr>
      </p:pic>
    </p:spTree>
    <p:extLst>
      <p:ext uri="{BB962C8B-B14F-4D97-AF65-F5344CB8AC3E}">
        <p14:creationId xmlns:p14="http://schemas.microsoft.com/office/powerpoint/2010/main" val="8214951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9C8D586-1ECD-4981-BED2-97336112C0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blipFill dpi="0" rotWithShape="1">
            <a:blip r:embed="rId2">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45DA04-204F-274B-9B08-9E9A05B2AFE3}"/>
              </a:ext>
            </a:extLst>
          </p:cNvPr>
          <p:cNvSpPr>
            <a:spLocks noGrp="1"/>
          </p:cNvSpPr>
          <p:nvPr>
            <p:ph type="title"/>
          </p:nvPr>
        </p:nvSpPr>
        <p:spPr>
          <a:xfrm>
            <a:off x="6330738" y="171119"/>
            <a:ext cx="5299586" cy="1609344"/>
          </a:xfrm>
          <a:ln>
            <a:noFill/>
          </a:ln>
        </p:spPr>
        <p:txBody>
          <a:bodyPr>
            <a:normAutofit/>
          </a:bodyPr>
          <a:lstStyle/>
          <a:p>
            <a:pPr algn="ctr"/>
            <a:r>
              <a:rPr lang="cs-CZ" sz="4000" dirty="0"/>
              <a:t>VZNIK</a:t>
            </a:r>
          </a:p>
        </p:txBody>
      </p:sp>
      <p:pic>
        <p:nvPicPr>
          <p:cNvPr id="4" name="Picture 3">
            <a:extLst>
              <a:ext uri="{FF2B5EF4-FFF2-40B4-BE49-F238E27FC236}">
                <a16:creationId xmlns:a16="http://schemas.microsoft.com/office/drawing/2014/main" id="{E695BFC5-AA39-2B4C-AFDC-4234622B88EB}"/>
              </a:ext>
            </a:extLst>
          </p:cNvPr>
          <p:cNvPicPr>
            <a:picLocks noChangeAspect="1"/>
          </p:cNvPicPr>
          <p:nvPr/>
        </p:nvPicPr>
        <p:blipFill rotWithShape="1">
          <a:blip r:embed="rId3"/>
          <a:srcRect r="2" b="1933"/>
          <a:stretch/>
        </p:blipFill>
        <p:spPr>
          <a:xfrm>
            <a:off x="1" y="10"/>
            <a:ext cx="6066502" cy="6857989"/>
          </a:xfrm>
          <a:prstGeom prst="rect">
            <a:avLst/>
          </a:prstGeom>
        </p:spPr>
      </p:pic>
      <p:sp>
        <p:nvSpPr>
          <p:cNvPr id="3" name="Content Placeholder 2">
            <a:extLst>
              <a:ext uri="{FF2B5EF4-FFF2-40B4-BE49-F238E27FC236}">
                <a16:creationId xmlns:a16="http://schemas.microsoft.com/office/drawing/2014/main" id="{909772FB-655E-CB40-BD77-74ED935104F4}"/>
              </a:ext>
            </a:extLst>
          </p:cNvPr>
          <p:cNvSpPr>
            <a:spLocks noGrp="1"/>
          </p:cNvSpPr>
          <p:nvPr>
            <p:ph idx="1"/>
          </p:nvPr>
        </p:nvSpPr>
        <p:spPr>
          <a:xfrm>
            <a:off x="6400799" y="2121408"/>
            <a:ext cx="5299585" cy="4050792"/>
          </a:xfrm>
        </p:spPr>
        <p:txBody>
          <a:bodyPr>
            <a:normAutofit/>
          </a:bodyPr>
          <a:lstStyle/>
          <a:p>
            <a:r>
              <a:rPr lang="cs-CZ" sz="2300" dirty="0">
                <a:latin typeface="Calibri" panose="020F0502020204030204" pitchFamily="34" charset="0"/>
                <a:cs typeface="Calibri" panose="020F0502020204030204" pitchFamily="34" charset="0"/>
              </a:rPr>
              <a:t>Vrozený </a:t>
            </a:r>
            <a:r>
              <a:rPr lang="cs-CZ" sz="2300" dirty="0" err="1">
                <a:latin typeface="Calibri" panose="020F0502020204030204" pitchFamily="34" charset="0"/>
                <a:cs typeface="Calibri" panose="020F0502020204030204" pitchFamily="34" charset="0"/>
              </a:rPr>
              <a:t>neurovývojový</a:t>
            </a:r>
            <a:r>
              <a:rPr lang="cs-CZ" sz="2300" dirty="0">
                <a:latin typeface="Calibri" panose="020F0502020204030204" pitchFamily="34" charset="0"/>
                <a:cs typeface="Calibri" panose="020F0502020204030204" pitchFamily="34" charset="0"/>
              </a:rPr>
              <a:t> syndrom</a:t>
            </a:r>
          </a:p>
          <a:p>
            <a:r>
              <a:rPr lang="cs-CZ" sz="2300" dirty="0">
                <a:latin typeface="Calibri" panose="020F0502020204030204" pitchFamily="34" charset="0"/>
                <a:cs typeface="Calibri" panose="020F0502020204030204" pitchFamily="34" charset="0"/>
              </a:rPr>
              <a:t>Drobné difuzní poškození CNS vznikající v období vývoje a zrání CNS</a:t>
            </a:r>
          </a:p>
          <a:p>
            <a:pPr lvl="1"/>
            <a:r>
              <a:rPr lang="cs-CZ" sz="2300" dirty="0">
                <a:latin typeface="Calibri" panose="020F0502020204030204" pitchFamily="34" charset="0"/>
                <a:cs typeface="Calibri" panose="020F0502020204030204" pitchFamily="34" charset="0"/>
              </a:rPr>
              <a:t>Způsobeno nedostatkem kyslíku</a:t>
            </a:r>
          </a:p>
          <a:p>
            <a:r>
              <a:rPr lang="cs-CZ" sz="2300" dirty="0">
                <a:latin typeface="Calibri" panose="020F0502020204030204" pitchFamily="34" charset="0"/>
                <a:cs typeface="Calibri" panose="020F0502020204030204" pitchFamily="34" charset="0"/>
              </a:rPr>
              <a:t>Velký podíl genetických faktorů</a:t>
            </a:r>
          </a:p>
          <a:p>
            <a:r>
              <a:rPr lang="cs-CZ" sz="2300" dirty="0">
                <a:latin typeface="Calibri" panose="020F0502020204030204" pitchFamily="34" charset="0"/>
                <a:cs typeface="Calibri" panose="020F0502020204030204" pitchFamily="34" charset="0"/>
              </a:rPr>
              <a:t>Snížená aktivita dopaminu, noradrenalinu a z části i serotoninu</a:t>
            </a:r>
          </a:p>
          <a:p>
            <a:r>
              <a:rPr lang="cs-CZ" sz="2300" dirty="0">
                <a:latin typeface="Calibri" panose="020F0502020204030204" pitchFamily="34" charset="0"/>
                <a:cs typeface="Calibri" panose="020F0502020204030204" pitchFamily="34" charset="0"/>
              </a:rPr>
              <a:t>4-19 % výskyt v populaci</a:t>
            </a:r>
          </a:p>
          <a:p>
            <a:r>
              <a:rPr lang="cs-CZ" sz="2300" dirty="0">
                <a:latin typeface="Calibri" panose="020F0502020204030204" pitchFamily="34" charset="0"/>
                <a:cs typeface="Calibri" panose="020F0502020204030204" pitchFamily="34" charset="0"/>
              </a:rPr>
              <a:t>Ve 40-50 % přetrvává do dospělosti</a:t>
            </a:r>
          </a:p>
        </p:txBody>
      </p:sp>
      <p:grpSp>
        <p:nvGrpSpPr>
          <p:cNvPr id="11" name="Group 10">
            <a:extLst>
              <a:ext uri="{FF2B5EF4-FFF2-40B4-BE49-F238E27FC236}">
                <a16:creationId xmlns:a16="http://schemas.microsoft.com/office/drawing/2014/main" id="{AF001A23-2767-4A31-BD30-56112DE9527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id="{C6BD30CE-7C6B-4C5B-8206-2A912062D66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3" name="Oval 12">
              <a:extLst>
                <a:ext uri="{FF2B5EF4-FFF2-40B4-BE49-F238E27FC236}">
                  <a16:creationId xmlns:a16="http://schemas.microsoft.com/office/drawing/2014/main" id="{7FA45EC6-AD58-4CAF-846D-46D82B614DD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1932077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AF35CD-DA30-4E34-B0F3-32C27766DA0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D35368-FF2F-6F41-A971-3E8C3DB7E85A}"/>
              </a:ext>
            </a:extLst>
          </p:cNvPr>
          <p:cNvSpPr>
            <a:spLocks noGrp="1"/>
          </p:cNvSpPr>
          <p:nvPr>
            <p:ph type="title"/>
          </p:nvPr>
        </p:nvSpPr>
        <p:spPr>
          <a:xfrm>
            <a:off x="8156350" y="484632"/>
            <a:ext cx="3544035" cy="1609344"/>
          </a:xfrm>
          <a:ln>
            <a:noFill/>
          </a:ln>
        </p:spPr>
        <p:txBody>
          <a:bodyPr>
            <a:normAutofit/>
          </a:bodyPr>
          <a:lstStyle/>
          <a:p>
            <a:endParaRPr lang="cs-CZ" sz="3200"/>
          </a:p>
        </p:txBody>
      </p:sp>
      <p:pic>
        <p:nvPicPr>
          <p:cNvPr id="4" name="Picture 3">
            <a:extLst>
              <a:ext uri="{FF2B5EF4-FFF2-40B4-BE49-F238E27FC236}">
                <a16:creationId xmlns:a16="http://schemas.microsoft.com/office/drawing/2014/main" id="{453F7331-068B-6C45-9994-755FDD830598}"/>
              </a:ext>
            </a:extLst>
          </p:cNvPr>
          <p:cNvPicPr>
            <a:picLocks noChangeAspect="1"/>
          </p:cNvPicPr>
          <p:nvPr/>
        </p:nvPicPr>
        <p:blipFill>
          <a:blip r:embed="rId4"/>
          <a:stretch>
            <a:fillRect/>
          </a:stretch>
        </p:blipFill>
        <p:spPr>
          <a:xfrm>
            <a:off x="1144045" y="640080"/>
            <a:ext cx="5862176" cy="5588101"/>
          </a:xfrm>
          <a:prstGeom prst="rect">
            <a:avLst/>
          </a:prstGeom>
        </p:spPr>
      </p:pic>
      <p:sp>
        <p:nvSpPr>
          <p:cNvPr id="3" name="Content Placeholder 2">
            <a:extLst>
              <a:ext uri="{FF2B5EF4-FFF2-40B4-BE49-F238E27FC236}">
                <a16:creationId xmlns:a16="http://schemas.microsoft.com/office/drawing/2014/main" id="{C6EDB37D-00E1-6A45-9EB2-12EB1E5BAAA3}"/>
              </a:ext>
            </a:extLst>
          </p:cNvPr>
          <p:cNvSpPr>
            <a:spLocks noGrp="1"/>
          </p:cNvSpPr>
          <p:nvPr>
            <p:ph idx="1"/>
          </p:nvPr>
        </p:nvSpPr>
        <p:spPr>
          <a:xfrm>
            <a:off x="8156351" y="2121408"/>
            <a:ext cx="3544034" cy="4050792"/>
          </a:xfrm>
        </p:spPr>
        <p:txBody>
          <a:bodyPr>
            <a:normAutofit/>
          </a:bodyPr>
          <a:lstStyle/>
          <a:p>
            <a:r>
              <a:rPr lang="cs-CZ" sz="1500"/>
              <a:t>Pozornost</a:t>
            </a:r>
          </a:p>
          <a:p>
            <a:pPr lvl="1"/>
            <a:r>
              <a:rPr lang="cs-CZ" sz="1500"/>
              <a:t>Rotěkanost, nesoustředěnost, nepozornost</a:t>
            </a:r>
          </a:p>
          <a:p>
            <a:pPr lvl="1"/>
            <a:r>
              <a:rPr lang="cs-CZ" sz="1500"/>
              <a:t>Nevýběrová pozornost</a:t>
            </a:r>
          </a:p>
          <a:p>
            <a:r>
              <a:rPr lang="cs-CZ" sz="1500"/>
              <a:t>Hyperaktivita</a:t>
            </a:r>
          </a:p>
          <a:p>
            <a:r>
              <a:rPr lang="cs-CZ" sz="1500"/>
              <a:t>Impulzivita</a:t>
            </a:r>
          </a:p>
          <a:p>
            <a:endParaRPr lang="cs-CZ" sz="1500"/>
          </a:p>
          <a:p>
            <a:r>
              <a:rPr lang="cs-CZ" sz="1500"/>
              <a:t>Poruchy motoriky</a:t>
            </a:r>
          </a:p>
          <a:p>
            <a:r>
              <a:rPr lang="cs-CZ" sz="1500"/>
              <a:t>Poruchy percepčních funkcí</a:t>
            </a:r>
          </a:p>
          <a:p>
            <a:r>
              <a:rPr lang="cs-CZ" sz="1500"/>
              <a:t>Poruchy v oblasti myšlení a řeči</a:t>
            </a:r>
          </a:p>
          <a:p>
            <a:r>
              <a:rPr lang="cs-CZ" sz="1500"/>
              <a:t>Emoční poruchy</a:t>
            </a:r>
          </a:p>
          <a:p>
            <a:r>
              <a:rPr lang="cs-CZ" sz="1500"/>
              <a:t>Poruchy chování</a:t>
            </a:r>
          </a:p>
          <a:p>
            <a:pPr marL="0" indent="0">
              <a:buNone/>
            </a:pPr>
            <a:endParaRPr lang="cs-CZ" sz="1500"/>
          </a:p>
        </p:txBody>
      </p:sp>
      <p:grpSp>
        <p:nvGrpSpPr>
          <p:cNvPr id="11" name="Group 10">
            <a:extLst>
              <a:ext uri="{FF2B5EF4-FFF2-40B4-BE49-F238E27FC236}">
                <a16:creationId xmlns:a16="http://schemas.microsoft.com/office/drawing/2014/main" id="{BCFC42DC-2C46-47C4-BC61-530557385DBD}"/>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id="{54B91A37-AA1F-4966-8ACF-93023547DA9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3" name="Oval 12">
              <a:extLst>
                <a:ext uri="{FF2B5EF4-FFF2-40B4-BE49-F238E27FC236}">
                  <a16:creationId xmlns:a16="http://schemas.microsoft.com/office/drawing/2014/main" id="{17B17AC5-0931-432F-9A4A-DDCFAA010AB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7726589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E0C184-6E81-2144-BF19-026059C16502}"/>
              </a:ext>
            </a:extLst>
          </p:cNvPr>
          <p:cNvPicPr>
            <a:picLocks noChangeAspect="1"/>
          </p:cNvPicPr>
          <p:nvPr/>
        </p:nvPicPr>
        <p:blipFill>
          <a:blip r:embed="rId2"/>
          <a:stretch>
            <a:fillRect/>
          </a:stretch>
        </p:blipFill>
        <p:spPr>
          <a:xfrm>
            <a:off x="4283855" y="1895006"/>
            <a:ext cx="3624289" cy="3624289"/>
          </a:xfrm>
          <a:prstGeom prst="rect">
            <a:avLst/>
          </a:prstGeom>
        </p:spPr>
      </p:pic>
    </p:spTree>
    <p:extLst>
      <p:ext uri="{BB962C8B-B14F-4D97-AF65-F5344CB8AC3E}">
        <p14:creationId xmlns:p14="http://schemas.microsoft.com/office/powerpoint/2010/main" val="6882924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9F0A2-9670-EC49-A3EC-A62A89C59D1D}"/>
              </a:ext>
            </a:extLst>
          </p:cNvPr>
          <p:cNvSpPr>
            <a:spLocks noGrp="1"/>
          </p:cNvSpPr>
          <p:nvPr>
            <p:ph type="title"/>
          </p:nvPr>
        </p:nvSpPr>
        <p:spPr/>
        <p:txBody>
          <a:bodyPr/>
          <a:lstStyle/>
          <a:p>
            <a:endParaRPr lang="cs-CZ"/>
          </a:p>
        </p:txBody>
      </p:sp>
      <p:pic>
        <p:nvPicPr>
          <p:cNvPr id="5" name="Content Placeholder 4">
            <a:extLst>
              <a:ext uri="{FF2B5EF4-FFF2-40B4-BE49-F238E27FC236}">
                <a16:creationId xmlns:a16="http://schemas.microsoft.com/office/drawing/2014/main" id="{0FBEC8B7-5CF8-4B4C-AC2E-1606DB9BD4CF}"/>
              </a:ext>
            </a:extLst>
          </p:cNvPr>
          <p:cNvPicPr>
            <a:picLocks noGrp="1" noChangeAspect="1"/>
          </p:cNvPicPr>
          <p:nvPr>
            <p:ph idx="1"/>
          </p:nvPr>
        </p:nvPicPr>
        <p:blipFill>
          <a:blip r:embed="rId2"/>
          <a:stretch>
            <a:fillRect/>
          </a:stretch>
        </p:blipFill>
        <p:spPr>
          <a:xfrm>
            <a:off x="2557463" y="712317"/>
            <a:ext cx="7515225" cy="5984346"/>
          </a:xfrm>
          <a:prstGeom prst="rect">
            <a:avLst/>
          </a:prstGeom>
        </p:spPr>
      </p:pic>
    </p:spTree>
    <p:extLst>
      <p:ext uri="{BB962C8B-B14F-4D97-AF65-F5344CB8AC3E}">
        <p14:creationId xmlns:p14="http://schemas.microsoft.com/office/powerpoint/2010/main" val="35196100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162EF-0DB9-6E41-99ED-9ED80BEFF170}"/>
              </a:ext>
            </a:extLst>
          </p:cNvPr>
          <p:cNvSpPr>
            <a:spLocks noGrp="1"/>
          </p:cNvSpPr>
          <p:nvPr>
            <p:ph type="title"/>
          </p:nvPr>
        </p:nvSpPr>
        <p:spPr/>
        <p:txBody>
          <a:bodyPr/>
          <a:lstStyle/>
          <a:p>
            <a:r>
              <a:rPr lang="cs-CZ" dirty="0"/>
              <a:t>Otázky</a:t>
            </a:r>
          </a:p>
        </p:txBody>
      </p:sp>
      <p:sp>
        <p:nvSpPr>
          <p:cNvPr id="3" name="Content Placeholder 2">
            <a:extLst>
              <a:ext uri="{FF2B5EF4-FFF2-40B4-BE49-F238E27FC236}">
                <a16:creationId xmlns:a16="http://schemas.microsoft.com/office/drawing/2014/main" id="{F337454E-16A8-134B-85D9-324A04B814CF}"/>
              </a:ext>
            </a:extLst>
          </p:cNvPr>
          <p:cNvSpPr>
            <a:spLocks noGrp="1"/>
          </p:cNvSpPr>
          <p:nvPr>
            <p:ph idx="1"/>
          </p:nvPr>
        </p:nvSpPr>
        <p:spPr/>
        <p:txBody>
          <a:bodyPr/>
          <a:lstStyle/>
          <a:p>
            <a:r>
              <a:rPr lang="cs-CZ" dirty="0">
                <a:latin typeface="Calibri" panose="020F0502020204030204" pitchFamily="34" charset="0"/>
                <a:cs typeface="Calibri" panose="020F0502020204030204" pitchFamily="34" charset="0"/>
              </a:rPr>
              <a:t>Příčiny OCD?</a:t>
            </a:r>
          </a:p>
          <a:p>
            <a:r>
              <a:rPr lang="cs-CZ" dirty="0">
                <a:latin typeface="Calibri" panose="020F0502020204030204" pitchFamily="34" charset="0"/>
                <a:cs typeface="Calibri" panose="020F0502020204030204" pitchFamily="34" charset="0"/>
              </a:rPr>
              <a:t>Výskyt OCD?</a:t>
            </a:r>
          </a:p>
          <a:p>
            <a:r>
              <a:rPr lang="cs-CZ" dirty="0">
                <a:latin typeface="Calibri" panose="020F0502020204030204" pitchFamily="34" charset="0"/>
                <a:cs typeface="Calibri" panose="020F0502020204030204" pitchFamily="34" charset="0"/>
              </a:rPr>
              <a:t>Kdy je nejčastější nástup v dětském věku?</a:t>
            </a:r>
          </a:p>
          <a:p>
            <a:endParaRPr lang="cs-CZ" dirty="0"/>
          </a:p>
        </p:txBody>
      </p:sp>
      <p:pic>
        <p:nvPicPr>
          <p:cNvPr id="4" name="Picture 3">
            <a:extLst>
              <a:ext uri="{FF2B5EF4-FFF2-40B4-BE49-F238E27FC236}">
                <a16:creationId xmlns:a16="http://schemas.microsoft.com/office/drawing/2014/main" id="{BEE90AD9-86FB-1944-AB50-DE6B5FADC336}"/>
              </a:ext>
            </a:extLst>
          </p:cNvPr>
          <p:cNvPicPr>
            <a:picLocks noChangeAspect="1"/>
          </p:cNvPicPr>
          <p:nvPr/>
        </p:nvPicPr>
        <p:blipFill rotWithShape="1">
          <a:blip r:embed="rId2"/>
          <a:srcRect l="15915" r="2696"/>
          <a:stretch/>
        </p:blipFill>
        <p:spPr>
          <a:xfrm>
            <a:off x="7545274" y="10"/>
            <a:ext cx="4646726" cy="6857990"/>
          </a:xfrm>
          <a:prstGeom prst="rect">
            <a:avLst/>
          </a:prstGeom>
        </p:spPr>
      </p:pic>
    </p:spTree>
    <p:extLst>
      <p:ext uri="{BB962C8B-B14F-4D97-AF65-F5344CB8AC3E}">
        <p14:creationId xmlns:p14="http://schemas.microsoft.com/office/powerpoint/2010/main" val="1103277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8">
            <a:extLst>
              <a:ext uri="{FF2B5EF4-FFF2-40B4-BE49-F238E27FC236}">
                <a16:creationId xmlns:a16="http://schemas.microsoft.com/office/drawing/2014/main" id="{E009DD9B-5EE2-4C0D-8B2B-351C8C10220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0">
            <a:extLst>
              <a:ext uri="{FF2B5EF4-FFF2-40B4-BE49-F238E27FC236}">
                <a16:creationId xmlns:a16="http://schemas.microsoft.com/office/drawing/2014/main" id="{E720DB99-7745-4E75-9D96-AAB6D55C531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D68803C4-E159-4360-B7BB-74205C8F782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504B0465-3B07-49BF-BEA7-D8147624629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AD4AACC-39A8-EE42-9304-434298BE26DE}"/>
              </a:ext>
            </a:extLst>
          </p:cNvPr>
          <p:cNvSpPr>
            <a:spLocks noGrp="1"/>
          </p:cNvSpPr>
          <p:nvPr>
            <p:ph type="title"/>
          </p:nvPr>
        </p:nvSpPr>
        <p:spPr>
          <a:xfrm>
            <a:off x="1069848" y="484632"/>
            <a:ext cx="10058400" cy="1609344"/>
          </a:xfrm>
        </p:spPr>
        <p:txBody>
          <a:bodyPr>
            <a:normAutofit/>
          </a:bodyPr>
          <a:lstStyle/>
          <a:p>
            <a:r>
              <a:rPr lang="cs-CZ" sz="5400"/>
              <a:t>Příčiny OCD</a:t>
            </a:r>
          </a:p>
        </p:txBody>
      </p:sp>
      <p:pic>
        <p:nvPicPr>
          <p:cNvPr id="4" name="Picture 3">
            <a:extLst>
              <a:ext uri="{FF2B5EF4-FFF2-40B4-BE49-F238E27FC236}">
                <a16:creationId xmlns:a16="http://schemas.microsoft.com/office/drawing/2014/main" id="{9240D47A-8295-244F-9E11-DE9EE138ADD5}"/>
              </a:ext>
            </a:extLst>
          </p:cNvPr>
          <p:cNvPicPr>
            <a:picLocks noChangeAspect="1"/>
          </p:cNvPicPr>
          <p:nvPr/>
        </p:nvPicPr>
        <p:blipFill rotWithShape="1">
          <a:blip r:embed="rId4"/>
          <a:srcRect l="16527" r="10211" b="-1"/>
          <a:stretch/>
        </p:blipFill>
        <p:spPr>
          <a:xfrm>
            <a:off x="1007196" y="2265037"/>
            <a:ext cx="5088800" cy="3907158"/>
          </a:xfrm>
          <a:prstGeom prst="rect">
            <a:avLst/>
          </a:prstGeom>
        </p:spPr>
      </p:pic>
      <p:sp>
        <p:nvSpPr>
          <p:cNvPr id="3" name="Content Placeholder 2">
            <a:extLst>
              <a:ext uri="{FF2B5EF4-FFF2-40B4-BE49-F238E27FC236}">
                <a16:creationId xmlns:a16="http://schemas.microsoft.com/office/drawing/2014/main" id="{FA4D29D2-8872-4B4F-876C-894B30CD2AF5}"/>
              </a:ext>
            </a:extLst>
          </p:cNvPr>
          <p:cNvSpPr>
            <a:spLocks noGrp="1"/>
          </p:cNvSpPr>
          <p:nvPr>
            <p:ph idx="1"/>
          </p:nvPr>
        </p:nvSpPr>
        <p:spPr>
          <a:xfrm>
            <a:off x="6496216" y="2320412"/>
            <a:ext cx="4632031" cy="3851787"/>
          </a:xfrm>
        </p:spPr>
        <p:txBody>
          <a:bodyPr anchor="ctr">
            <a:normAutofit/>
          </a:bodyPr>
          <a:lstStyle/>
          <a:p>
            <a:r>
              <a:rPr lang="cs-CZ"/>
              <a:t>Multifaktoriální příčina</a:t>
            </a:r>
          </a:p>
          <a:p>
            <a:pPr lvl="1"/>
            <a:r>
              <a:rPr lang="cs-CZ">
                <a:latin typeface="Calibri" panose="020F0502020204030204" pitchFamily="34" charset="0"/>
                <a:cs typeface="Calibri" panose="020F0502020204030204" pitchFamily="34" charset="0"/>
              </a:rPr>
              <a:t>Způsob výchovy v rodině- přílišný důraz na čistotu, pořádek, uspořádání</a:t>
            </a:r>
          </a:p>
          <a:p>
            <a:pPr lvl="1"/>
            <a:r>
              <a:rPr lang="cs-CZ">
                <a:latin typeface="Calibri" panose="020F0502020204030204" pitchFamily="34" charset="0"/>
                <a:cs typeface="Calibri" panose="020F0502020204030204" pitchFamily="34" charset="0"/>
              </a:rPr>
              <a:t>Úzkostné ladění rodičů</a:t>
            </a:r>
          </a:p>
          <a:p>
            <a:pPr lvl="1"/>
            <a:r>
              <a:rPr lang="cs-CZ">
                <a:latin typeface="Calibri" panose="020F0502020204030204" pitchFamily="34" charset="0"/>
                <a:cs typeface="Calibri" panose="020F0502020204030204" pitchFamily="34" charset="0"/>
              </a:rPr>
              <a:t>Nerovnováha serotoninu</a:t>
            </a:r>
          </a:p>
          <a:p>
            <a:pPr lvl="1"/>
            <a:r>
              <a:rPr lang="cs-CZ">
                <a:latin typeface="Calibri" panose="020F0502020204030204" pitchFamily="34" charset="0"/>
                <a:cs typeface="Calibri" panose="020F0502020204030204" pitchFamily="34" charset="0"/>
              </a:rPr>
              <a:t>Vliv genetiky</a:t>
            </a:r>
          </a:p>
          <a:p>
            <a:pPr lvl="2"/>
            <a:r>
              <a:rPr lang="cs-CZ">
                <a:latin typeface="Calibri" panose="020F0502020204030204" pitchFamily="34" charset="0"/>
                <a:cs typeface="Calibri" panose="020F0502020204030204" pitchFamily="34" charset="0"/>
              </a:rPr>
              <a:t>Dědičná emocionální přecitlivělost, neurotické ladění</a:t>
            </a:r>
          </a:p>
        </p:txBody>
      </p:sp>
      <p:sp>
        <p:nvSpPr>
          <p:cNvPr id="17" name="Oval 16">
            <a:extLst>
              <a:ext uri="{FF2B5EF4-FFF2-40B4-BE49-F238E27FC236}">
                <a16:creationId xmlns:a16="http://schemas.microsoft.com/office/drawing/2014/main" id="{49B7FFA5-14CB-4A4F-9BCC-CA3AA5D9D2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8">
            <a:extLst>
              <a:ext uri="{FF2B5EF4-FFF2-40B4-BE49-F238E27FC236}">
                <a16:creationId xmlns:a16="http://schemas.microsoft.com/office/drawing/2014/main" id="{04E48745-7512-4EC2-9E20-9092D12150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8511213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otalTime>1</TotalTime>
  <Words>1136</Words>
  <Application>Microsoft Office PowerPoint</Application>
  <PresentationFormat>Širokoúhlá obrazovka</PresentationFormat>
  <Paragraphs>104</Paragraphs>
  <Slides>28</Slides>
  <Notes>0</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28</vt:i4>
      </vt:variant>
    </vt:vector>
  </HeadingPairs>
  <TitlesOfParts>
    <vt:vector size="34" baseType="lpstr">
      <vt:lpstr>Calibri</vt:lpstr>
      <vt:lpstr>Rockwell</vt:lpstr>
      <vt:lpstr>Rockwell Condensed</vt:lpstr>
      <vt:lpstr>Rockwell Extra Bold</vt:lpstr>
      <vt:lpstr>Wingdings</vt:lpstr>
      <vt:lpstr>Wood Type</vt:lpstr>
      <vt:lpstr>Vývojová psychologie</vt:lpstr>
      <vt:lpstr>Otázky </vt:lpstr>
      <vt:lpstr>TYPY</vt:lpstr>
      <vt:lpstr>VZNIK</vt:lpstr>
      <vt:lpstr>Prezentace aplikace PowerPoint</vt:lpstr>
      <vt:lpstr>Prezentace aplikace PowerPoint</vt:lpstr>
      <vt:lpstr>Prezentace aplikace PowerPoint</vt:lpstr>
      <vt:lpstr>Otázky</vt:lpstr>
      <vt:lpstr>Příčiny OCD</vt:lpstr>
      <vt:lpstr>Výskyt</vt:lpstr>
      <vt:lpstr>Kazustiky</vt:lpstr>
      <vt:lpstr>Kazuistika</vt:lpstr>
      <vt:lpstr>Ujištění</vt:lpstr>
      <vt:lpstr>Podoby ocd</vt:lpstr>
      <vt:lpstr>Prezentace aplikace PowerPoint</vt:lpstr>
      <vt:lpstr>Prezentace aplikace PowerPoint</vt:lpstr>
      <vt:lpstr>Vyhýbavé a zabezpečovací chování</vt:lpstr>
      <vt:lpstr>Úzkost v těle</vt:lpstr>
      <vt:lpstr>Prezentace aplikace PowerPoint</vt:lpstr>
      <vt:lpstr>Prezentace aplikace PowerPoint</vt:lpstr>
      <vt:lpstr>Prognóza</vt:lpstr>
      <vt:lpstr>Prezentace aplikace PowerPoint</vt:lpstr>
      <vt:lpstr>Deprese u dětí</vt:lpstr>
      <vt:lpstr>Prezentace aplikace PowerPoint</vt:lpstr>
      <vt:lpstr>Prezentace aplikace PowerPoint</vt:lpstr>
      <vt:lpstr>Deprese</vt:lpstr>
      <vt:lpstr>Kazuistiky</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Vývojová psychologie</dc:title>
  <dc:creator>Veronika Dacerová</dc:creator>
  <cp:lastModifiedBy>Lektor</cp:lastModifiedBy>
  <cp:revision>1</cp:revision>
  <dcterms:created xsi:type="dcterms:W3CDTF">2019-10-23T05:31:16Z</dcterms:created>
  <dcterms:modified xsi:type="dcterms:W3CDTF">2019-10-30T14:53:26Z</dcterms:modified>
</cp:coreProperties>
</file>