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 b="def" i="def"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názvu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Text názvu</a:t>
            </a:r>
          </a:p>
        </p:txBody>
      </p:sp>
      <p:sp>
        <p:nvSpPr>
          <p:cNvPr id="12" name="Text úrovně 1…"/>
          <p:cNvSpPr txBox="1"/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21" name="Text úrovně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2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názvu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Text názvu</a:t>
            </a:r>
          </a:p>
        </p:txBody>
      </p:sp>
      <p:sp>
        <p:nvSpPr>
          <p:cNvPr id="30" name="Text úrovně 1…"/>
          <p:cNvSpPr txBox="1"/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31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39" name="Text úrovně 1…"/>
          <p:cNvSpPr txBox="1"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0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 názvu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48" name="Text úrovně 1…"/>
          <p:cNvSpPr txBox="1"/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457200">
              <a:buSzTx/>
              <a:buFontTx/>
              <a:buNone/>
              <a:defRPr b="1" sz="2400"/>
            </a:lvl2pPr>
            <a:lvl3pPr marL="0" indent="914400">
              <a:buSzTx/>
              <a:buFontTx/>
              <a:buNone/>
              <a:defRPr b="1" sz="2400"/>
            </a:lvl3pPr>
            <a:lvl4pPr marL="0" indent="1371600">
              <a:buSzTx/>
              <a:buFontTx/>
              <a:buNone/>
              <a:defRPr b="1" sz="2400"/>
            </a:lvl4pPr>
            <a:lvl5pPr marL="0" indent="1828800">
              <a:buSzTx/>
              <a:buFontTx/>
              <a:buNone/>
              <a:defRPr b="1" sz="24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9" name="Zástupný symbol pro text 4"/>
          <p:cNvSpPr/>
          <p:nvPr>
            <p:ph type="body" sz="quarter" idx="13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b="1" sz="2400"/>
            </a:pPr>
          </a:p>
        </p:txBody>
      </p:sp>
      <p:sp>
        <p:nvSpPr>
          <p:cNvPr id="50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5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 názvu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Text názvu</a:t>
            </a:r>
          </a:p>
        </p:txBody>
      </p:sp>
      <p:sp>
        <p:nvSpPr>
          <p:cNvPr id="73" name="Text úrovně 1…"/>
          <p:cNvSpPr txBox="1"/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74" name="Zástupný symbol pro text 3"/>
          <p:cNvSpPr/>
          <p:nvPr>
            <p:ph type="body" sz="quarter" idx="13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</a:p>
        </p:txBody>
      </p:sp>
      <p:sp>
        <p:nvSpPr>
          <p:cNvPr id="75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 názvu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Text názvu</a:t>
            </a:r>
          </a:p>
        </p:txBody>
      </p:sp>
      <p:sp>
        <p:nvSpPr>
          <p:cNvPr id="83" name="Zástupný symbol pro obrázek 2"/>
          <p:cNvSpPr/>
          <p:nvPr>
            <p:ph type="pic" sz="half" idx="13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Text úrovně 1…"/>
          <p:cNvSpPr txBox="1"/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85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názvu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Text názvu</a:t>
            </a:r>
          </a:p>
        </p:txBody>
      </p:sp>
      <p:sp>
        <p:nvSpPr>
          <p:cNvPr id="3" name="Text úrovně 1…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" name="Číslo snímku"/>
          <p:cNvSpPr txBox="1"/>
          <p:nvPr>
            <p:ph type="sldNum" sz="quarter" idx="2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Nadpis 1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5" name="Podnadpis 2"/>
          <p:cNvSpPr txBox="1"/>
          <p:nvPr>
            <p:ph type="subTitle" sz="quarter" idx="1"/>
          </p:nvPr>
        </p:nvSpPr>
        <p:spPr>
          <a:xfrm>
            <a:off x="1524000" y="3602037"/>
            <a:ext cx="9144000" cy="1655762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Nadpis 1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XVVp01 Tvorba a dítě předškolního věku</a:t>
            </a:r>
          </a:p>
        </p:txBody>
      </p:sp>
      <p:sp>
        <p:nvSpPr>
          <p:cNvPr id="98" name="Podnadpis 2"/>
          <p:cNvSpPr txBox="1"/>
          <p:nvPr>
            <p:ph type="subTitle" sz="quarter" idx="1"/>
          </p:nvPr>
        </p:nvSpPr>
        <p:spPr>
          <a:xfrm>
            <a:off x="2895600" y="3886200"/>
            <a:ext cx="6400800" cy="2279650"/>
          </a:xfrm>
          <a:prstGeom prst="rect">
            <a:avLst/>
          </a:prstGeom>
        </p:spPr>
        <p:txBody>
          <a:bodyPr/>
          <a:lstStyle/>
          <a:p>
            <a:pPr defTabSz="804672">
              <a:spcBef>
                <a:spcPts val="800"/>
              </a:spcBef>
              <a:defRPr b="1" sz="2464">
                <a:solidFill>
                  <a:srgbClr val="0070C0"/>
                </a:solidFill>
              </a:defRPr>
            </a:pPr>
            <a:r>
              <a:t>Mgr. Bc. Pavla Novotná Ph.D</a:t>
            </a:r>
          </a:p>
          <a:p>
            <a:pPr defTabSz="804672">
              <a:spcBef>
                <a:spcPts val="800"/>
              </a:spcBef>
              <a:defRPr b="1" sz="2112"/>
            </a:pPr>
          </a:p>
          <a:p>
            <a:pPr defTabSz="804672">
              <a:spcBef>
                <a:spcPts val="800"/>
              </a:spcBef>
              <a:defRPr sz="2112"/>
            </a:pPr>
            <a:r>
              <a:t>Poříčí 7, 4. patro, kabinet spol. s doc. Stadlerovou :</a:t>
            </a:r>
          </a:p>
          <a:p>
            <a:pPr defTabSz="804672">
              <a:spcBef>
                <a:spcPts val="800"/>
              </a:spcBef>
              <a:defRPr sz="2112"/>
            </a:pPr>
            <a:r>
              <a:t> - konzultace úterý 12-14 hod</a:t>
            </a:r>
          </a:p>
          <a:p>
            <a:pPr defTabSz="804672">
              <a:spcBef>
                <a:spcPts val="800"/>
              </a:spcBef>
              <a:defRPr sz="2112"/>
            </a:pPr>
            <a:r>
              <a:rPr>
                <a:solidFill>
                  <a:srgbClr val="0070C0"/>
                </a:solidFill>
              </a:rPr>
              <a:t>20806@mail.muni.cz</a:t>
            </a:r>
          </a:p>
        </p:txBody>
      </p:sp>
      <p:sp>
        <p:nvSpPr>
          <p:cNvPr id="99" name="Rectangle 1"/>
          <p:cNvSpPr/>
          <p:nvPr/>
        </p:nvSpPr>
        <p:spPr>
          <a:xfrm>
            <a:off x="0" y="152399"/>
            <a:ext cx="2120969" cy="152401"/>
          </a:xfrm>
          <a:prstGeom prst="rect">
            <a:avLst/>
          </a:prstGeom>
          <a:solidFill>
            <a:srgbClr val="FDFDFE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 sz="900">
                <a:solidFill>
                  <a:srgbClr val="0A0A0A"/>
                </a:solidFill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t>XVVk01 Tvorba a dítě předškolního věku</a:t>
            </a:r>
            <a:r>
              <a:rPr sz="80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Nadpis 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pPr/>
            <a:r>
              <a:t>Seminární práce</a:t>
            </a:r>
          </a:p>
        </p:txBody>
      </p:sp>
      <p:sp>
        <p:nvSpPr>
          <p:cNvPr id="102" name="Zástupný symbol pro obsah 2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/>
            <a:r>
              <a:t>Vypracujte seminární práci (PŘÍPADOVOU STUDII) vztahující se ke spontánnímu  vývoji výtvarného projevu předškolních dětí (cca 0-7 let). Na základě prostudované odborné literatury zpracujte vývoj dětského výtvarného projevu s příklady tvorby konkrétních dětí. </a:t>
            </a:r>
          </a:p>
          <a:p>
            <a:pPr/>
            <a:r>
              <a:t>Pokuste se díla popsat, interpretovat, doplnit o komentář dítěte, vlastní zkušenost apod. Můžete pracovat s tvorbou jednoho dítěte (i vlastními obrázky z dětství apod.), ale také interpretovat díla více dětí.</a:t>
            </a:r>
          </a:p>
          <a:p>
            <a:pPr/>
            <a:r>
              <a:t>(min. 5 obrázků dětí 0-7 let)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Nadpis 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5" name="Zástupný symbol pro obsah 2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/>
            <a:r>
              <a:t>Výtvory - výsledkem volné (nikoliv řízené) činnosti – </a:t>
            </a:r>
            <a:r>
              <a:rPr>
                <a:solidFill>
                  <a:srgbClr val="0070C0"/>
                </a:solidFill>
              </a:rPr>
              <a:t>spontánní tvorby dítěte </a:t>
            </a:r>
            <a:r>
              <a:t>(např. volná kresba oblíbeného tématu dítěte). </a:t>
            </a:r>
            <a:r>
              <a:rPr sz="2000"/>
              <a:t>Pokud dospělý nějak zasahoval či něco z obrázku vzniklo na popud dospělého, zdůrazněte to ve svém popisu.</a:t>
            </a:r>
            <a:endParaRPr sz="2000"/>
          </a:p>
          <a:p>
            <a:pPr marL="163285" indent="-163285"/>
            <a:r>
              <a:rPr sz="2000"/>
              <a:t>CO JE TO PŘÍPADOVÁ STUDIE?  - nastudovat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Nadpis 1"/>
          <p:cNvSpPr txBox="1"/>
          <p:nvPr>
            <p:ph type="title"/>
          </p:nvPr>
        </p:nvSpPr>
        <p:spPr>
          <a:xfrm>
            <a:off x="1981200" y="765175"/>
            <a:ext cx="8229600" cy="647700"/>
          </a:xfrm>
          <a:prstGeom prst="rect">
            <a:avLst/>
          </a:prstGeom>
        </p:spPr>
        <p:txBody>
          <a:bodyPr/>
          <a:lstStyle/>
          <a:p>
            <a:pPr defTabSz="457200">
              <a:defRPr sz="1950"/>
            </a:pPr>
            <a:r>
              <a:t>Při popisu obrázku si všímejte především těchto oblasti:</a:t>
            </a:r>
            <a:br/>
          </a:p>
        </p:txBody>
      </p:sp>
      <p:sp>
        <p:nvSpPr>
          <p:cNvPr id="108" name="Zástupný symbol pro obsah 2"/>
          <p:cNvSpPr txBox="1"/>
          <p:nvPr>
            <p:ph type="body" sz="half" idx="1"/>
          </p:nvPr>
        </p:nvSpPr>
        <p:spPr>
          <a:xfrm>
            <a:off x="1981200" y="2565401"/>
            <a:ext cx="8229600" cy="3560763"/>
          </a:xfrm>
          <a:prstGeom prst="rect">
            <a:avLst/>
          </a:prstGeom>
        </p:spPr>
        <p:txBody>
          <a:bodyPr/>
          <a:lstStyle/>
          <a:p>
            <a:pPr marL="374315" indent="-374315">
              <a:buFontTx/>
              <a:buAutoNum type="arabicPeriod" startAt="1"/>
            </a:pPr>
            <a:r>
              <a:t>Jak je tvořen </a:t>
            </a:r>
            <a:r>
              <a:rPr b="1">
                <a:solidFill>
                  <a:srgbClr val="0070C0"/>
                </a:solidFill>
              </a:rPr>
              <a:t>prostor</a:t>
            </a:r>
            <a:r>
              <a:t> (postavení objektů, vytvoření horizontu, překrývání atd.) </a:t>
            </a:r>
          </a:p>
          <a:p>
            <a:pPr marL="374315" indent="-374315">
              <a:buFontTx/>
              <a:buAutoNum type="arabicPeriod" startAt="1"/>
            </a:pPr>
            <a:r>
              <a:t>Jak jsou vytvořeny </a:t>
            </a:r>
            <a:r>
              <a:rPr b="1">
                <a:solidFill>
                  <a:srgbClr val="C00000"/>
                </a:solidFill>
              </a:rPr>
              <a:t>objekty</a:t>
            </a:r>
            <a:r>
              <a:t> (jak je vytvořena figura, pohyb, umístění, kompozice apod.)</a:t>
            </a:r>
          </a:p>
          <a:p>
            <a:pPr marL="374315" indent="-374315">
              <a:buFontTx/>
              <a:buAutoNum type="arabicPeriod" startAt="1"/>
            </a:pPr>
            <a:r>
              <a:t>Jaké jsou použity </a:t>
            </a:r>
            <a:r>
              <a:rPr b="1">
                <a:solidFill>
                  <a:srgbClr val="00B050"/>
                </a:solidFill>
              </a:rPr>
              <a:t>barvy</a:t>
            </a:r>
            <a:r>
              <a:rPr>
                <a:solidFill>
                  <a:srgbClr val="00B050"/>
                </a:solidFill>
              </a:rPr>
              <a:t> </a:t>
            </a:r>
            <a:r>
              <a:t>(transponované, výběrová barevnost apod.)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adpis 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pPr defTabSz="868680">
              <a:defRPr sz="4180"/>
            </a:pPr>
            <a:r>
              <a:t>Doporučená literatura:</a:t>
            </a:r>
            <a:br/>
          </a:p>
        </p:txBody>
      </p:sp>
      <p:sp>
        <p:nvSpPr>
          <p:cNvPr id="111" name="Zástupný symbol pro obsah 2"/>
          <p:cNvSpPr txBox="1"/>
          <p:nvPr>
            <p:ph type="body" idx="1"/>
          </p:nvPr>
        </p:nvSpPr>
        <p:spPr>
          <a:xfrm>
            <a:off x="838200" y="1090863"/>
            <a:ext cx="10515600" cy="5342021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72000"/>
              </a:lnSpc>
              <a:defRPr sz="1700">
                <a:solidFill>
                  <a:srgbClr val="FF0000"/>
                </a:solidFill>
              </a:defRPr>
            </a:pPr>
            <a:r>
              <a:t>POO: Východiska a inspirace pro výtvarnou tvorbu dětí v předškolním vzdělávání. (2011) STADLEROVÁ, Hana, Pavla NOVOTNÁ, Kateřina PLESNÍKOVÁ, Jana FRANCOVÁ, Marta SVOBODOVÁ a Katarína TUĽAKOVÁ (předškolní výtvarný projev)</a:t>
            </a:r>
          </a:p>
          <a:p>
            <a:pPr>
              <a:lnSpc>
                <a:spcPct val="72000"/>
              </a:lnSpc>
              <a:defRPr sz="1700"/>
            </a:pPr>
            <a:r>
              <a:t>Babyrádová, H.(1999). Symbol v dětském výtvarném projevu. Brno: MU.</a:t>
            </a:r>
          </a:p>
          <a:p>
            <a:pPr>
              <a:lnSpc>
                <a:spcPct val="72000"/>
              </a:lnSpc>
              <a:defRPr sz="1700">
                <a:solidFill>
                  <a:srgbClr val="FF0000"/>
                </a:solidFill>
              </a:defRPr>
            </a:pPr>
            <a:r>
              <a:t>Babyrádová, H. (2014). Výtvarný projev dítěte předškolního věku v jednadvacátém století. Olomouc: UP. (online)</a:t>
            </a:r>
          </a:p>
          <a:p>
            <a:pPr>
              <a:lnSpc>
                <a:spcPct val="72000"/>
              </a:lnSpc>
              <a:defRPr sz="1700"/>
            </a:pPr>
            <a:r>
              <a:t>Bajnarová, M. (2015). Rozvíjení tvořivosti v předškolním věku. Brno: MU.</a:t>
            </a:r>
          </a:p>
          <a:p>
            <a:pPr>
              <a:lnSpc>
                <a:spcPct val="72000"/>
              </a:lnSpc>
              <a:defRPr sz="1700"/>
            </a:pPr>
            <a:r>
              <a:t>Diplomová práce.</a:t>
            </a:r>
          </a:p>
          <a:p>
            <a:pPr>
              <a:lnSpc>
                <a:spcPct val="72000"/>
              </a:lnSpc>
              <a:defRPr sz="1700"/>
            </a:pPr>
            <a:r>
              <a:t>Hazuková, H. a P. Šamšula. (2005). Didaktika výtvarné výchovy I. Praha: UK.</a:t>
            </a:r>
          </a:p>
          <a:p>
            <a:pPr>
              <a:lnSpc>
                <a:spcPct val="72000"/>
              </a:lnSpc>
              <a:defRPr sz="1700"/>
            </a:pPr>
            <a:r>
              <a:t>Read, H. (1967). Výchova uměním. Praha: Odeon.</a:t>
            </a:r>
          </a:p>
          <a:p>
            <a:pPr>
              <a:lnSpc>
                <a:spcPct val="72000"/>
              </a:lnSpc>
              <a:defRPr sz="1700"/>
            </a:pPr>
            <a:r>
              <a:t>Šupšáková, B., Detský výtvarný prejav. Bratislava: DIGIT.</a:t>
            </a:r>
          </a:p>
          <a:p>
            <a:pPr>
              <a:lnSpc>
                <a:spcPct val="72000"/>
              </a:lnSpc>
              <a:defRPr sz="1700"/>
            </a:pPr>
            <a:r>
              <a:t>Šupšáková, B., Detský výtvarný prejav. Od čmáraníc k obrazom a ich významom, Dolis 2013</a:t>
            </a:r>
          </a:p>
          <a:p>
            <a:pPr>
              <a:lnSpc>
                <a:spcPct val="72000"/>
              </a:lnSpc>
              <a:defRPr sz="1700"/>
            </a:pPr>
            <a:r>
              <a:t>Uždil, J. (1974). Výtvarný projev a výchova. Praha: SPN.</a:t>
            </a:r>
          </a:p>
          <a:p>
            <a:pPr>
              <a:lnSpc>
                <a:spcPct val="72000"/>
              </a:lnSpc>
              <a:defRPr sz="1700">
                <a:solidFill>
                  <a:srgbClr val="FF0000"/>
                </a:solidFill>
              </a:defRPr>
            </a:pPr>
            <a:r>
              <a:t>Uždil, J. (1974). Čáry, klikyháky, paňáci a auta. Praha: SPN.</a:t>
            </a:r>
          </a:p>
          <a:p>
            <a:pPr>
              <a:lnSpc>
                <a:spcPct val="72000"/>
              </a:lnSpc>
              <a:defRPr sz="1700"/>
            </a:pPr>
            <a:r>
              <a:t>Davido, R. Dětská kresba jako nástroj poznání dítěte: Dětská kresba z pohledu psychologa, Portál, ISBN 978-80-7367-415-1</a:t>
            </a:r>
          </a:p>
          <a:p>
            <a:pPr>
              <a:lnSpc>
                <a:spcPct val="72000"/>
              </a:lnSpc>
              <a:defRPr sz="1700"/>
            </a:pPr>
            <a:r>
              <a:t>Stadlerová, H., Novotná, P., Kaličínská, E.: Děti pro Lidice. (2017) kapitola Dětské výtvarné vidění a prožívání světa (s.63-97). (2017)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Nadpis 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4" name="Zástupný symbol pro obsah 2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</a:pPr>
            <a:r>
              <a:t>Ke stažení stručný přehled jednotlivých období ve studijních materiálech v ISu</a:t>
            </a:r>
          </a:p>
          <a:p>
            <a:pPr>
              <a:lnSpc>
                <a:spcPct val="80000"/>
              </a:lnSpc>
              <a:buSzTx/>
              <a:buNone/>
            </a:pPr>
          </a:p>
          <a:p>
            <a:pPr>
              <a:lnSpc>
                <a:spcPct val="80000"/>
              </a:lnSpc>
            </a:pPr>
            <a:r>
              <a:t>Výsledky práce formou prezentace 4.12., 11.12, 18.12.</a:t>
            </a:r>
          </a:p>
          <a:p>
            <a:pPr>
              <a:lnSpc>
                <a:spcPct val="80000"/>
              </a:lnSpc>
            </a:pPr>
            <a:r>
              <a:t>Práce a prezentace je doporučeno konzultovat v KH, nejlépe po emailové domluvě.</a:t>
            </a:r>
          </a:p>
          <a:p>
            <a:pPr>
              <a:lnSpc>
                <a:spcPct val="80000"/>
              </a:lnSpc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Nadpis 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pPr/>
            <a:r>
              <a:t>Tvorba a dítě předškolního věku </a:t>
            </a:r>
          </a:p>
        </p:txBody>
      </p:sp>
      <p:sp>
        <p:nvSpPr>
          <p:cNvPr id="117" name="Zástupný symbol pro obsah 2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marL="164592" indent="-164592" defTabSz="658368">
              <a:spcBef>
                <a:spcPts val="700"/>
              </a:spcBef>
              <a:defRPr sz="2016"/>
            </a:pPr>
            <a:r>
              <a:t>18.9. úvod</a:t>
            </a:r>
          </a:p>
          <a:p>
            <a:pPr marL="164592" indent="-164592" defTabSz="658368">
              <a:spcBef>
                <a:spcPts val="700"/>
              </a:spcBef>
              <a:defRPr sz="2016"/>
            </a:pPr>
            <a:r>
              <a:t>25.9. - Dětský výtvarný spontánní projev a jeho vývoj</a:t>
            </a:r>
          </a:p>
          <a:p>
            <a:pPr marL="164592" indent="-164592" defTabSz="658368">
              <a:spcBef>
                <a:spcPts val="700"/>
              </a:spcBef>
              <a:defRPr sz="2016"/>
            </a:pPr>
            <a:r>
              <a:t>2.10. -  DVP  a příprava na praxi</a:t>
            </a:r>
          </a:p>
          <a:p>
            <a:pPr marL="164592" indent="-164592" defTabSz="658368">
              <a:spcBef>
                <a:spcPts val="700"/>
              </a:spcBef>
              <a:defRPr sz="2016"/>
            </a:pPr>
            <a:r>
              <a:t>9.10. - praxe - není výuka</a:t>
            </a:r>
          </a:p>
          <a:p>
            <a:pPr marL="164592" indent="-164592" defTabSz="658368">
              <a:spcBef>
                <a:spcPts val="700"/>
              </a:spcBef>
              <a:defRPr sz="2016"/>
            </a:pPr>
            <a:r>
              <a:t>16.10. - rozbor praxe, získané obrázky a artefakty</a:t>
            </a:r>
          </a:p>
          <a:p>
            <a:pPr marL="164592" indent="-164592" defTabSz="658368">
              <a:spcBef>
                <a:spcPts val="700"/>
              </a:spcBef>
              <a:defRPr sz="2016"/>
            </a:pPr>
            <a:r>
              <a:t>23.10. - Dětský výtvarný projev a typologie</a:t>
            </a:r>
          </a:p>
          <a:p>
            <a:pPr marL="164592" indent="-164592" defTabSz="658368">
              <a:spcBef>
                <a:spcPts val="700"/>
              </a:spcBef>
              <a:defRPr sz="2016"/>
            </a:pPr>
            <a:r>
              <a:t>30.10. - galerijní animace</a:t>
            </a:r>
          </a:p>
          <a:p>
            <a:pPr marL="164592" indent="-164592" defTabSz="658368">
              <a:spcBef>
                <a:spcPts val="700"/>
              </a:spcBef>
              <a:defRPr sz="2016"/>
            </a:pPr>
            <a:r>
              <a:t>6.11. - hra a tvořivost, experiment</a:t>
            </a:r>
          </a:p>
          <a:p>
            <a:pPr marL="164592" indent="-164592" defTabSz="658368">
              <a:spcBef>
                <a:spcPts val="700"/>
              </a:spcBef>
              <a:defRPr sz="2016"/>
            </a:pPr>
            <a:r>
              <a:t>13.11. - Interpretace dětského výtvarného projevu</a:t>
            </a:r>
          </a:p>
          <a:p>
            <a:pPr marL="164592" indent="-164592" defTabSz="658368">
              <a:spcBef>
                <a:spcPts val="700"/>
              </a:spcBef>
              <a:defRPr sz="2016"/>
            </a:pPr>
            <a:r>
              <a:t>20.11. - Hodnocení dětského výtvarného projevu</a:t>
            </a:r>
          </a:p>
          <a:p>
            <a:pPr marL="164592" indent="-164592" defTabSz="658368">
              <a:spcBef>
                <a:spcPts val="700"/>
              </a:spcBef>
              <a:defRPr sz="2016"/>
            </a:pPr>
            <a:r>
              <a:t>27.11. - galerijní animace</a:t>
            </a:r>
          </a:p>
          <a:p>
            <a:pPr marL="164592" indent="-164592" defTabSz="658368">
              <a:spcBef>
                <a:spcPts val="700"/>
              </a:spcBef>
              <a:defRPr sz="2016"/>
            </a:pPr>
            <a:r>
              <a:t>od 4.12 - 18.12 - prezentace dětských artefaktů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Motiv Office">
  <a:themeElements>
    <a:clrScheme name="Motiv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Motiv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Motiv Office">
  <a:themeElements>
    <a:clrScheme name="Motiv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Motiv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