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6" r:id="rId3"/>
    <p:sldId id="341" r:id="rId4"/>
    <p:sldId id="342" r:id="rId5"/>
    <p:sldId id="343" r:id="rId6"/>
    <p:sldId id="356" r:id="rId7"/>
    <p:sldId id="344" r:id="rId8"/>
    <p:sldId id="351" r:id="rId9"/>
    <p:sldId id="355" r:id="rId10"/>
    <p:sldId id="358" r:id="rId11"/>
    <p:sldId id="372" r:id="rId12"/>
    <p:sldId id="373" r:id="rId13"/>
    <p:sldId id="374" r:id="rId14"/>
    <p:sldId id="375" r:id="rId15"/>
    <p:sldId id="345" r:id="rId16"/>
    <p:sldId id="359" r:id="rId17"/>
    <p:sldId id="352" r:id="rId18"/>
    <p:sldId id="361" r:id="rId19"/>
    <p:sldId id="362" r:id="rId20"/>
    <p:sldId id="363" r:id="rId21"/>
    <p:sldId id="346" r:id="rId22"/>
    <p:sldId id="353" r:id="rId23"/>
    <p:sldId id="364" r:id="rId24"/>
    <p:sldId id="377" r:id="rId25"/>
    <p:sldId id="347" r:id="rId26"/>
    <p:sldId id="354" r:id="rId27"/>
    <p:sldId id="365" r:id="rId28"/>
    <p:sldId id="366" r:id="rId29"/>
    <p:sldId id="335" r:id="rId30"/>
    <p:sldId id="301" r:id="rId31"/>
    <p:sldId id="357" r:id="rId32"/>
    <p:sldId id="302" r:id="rId33"/>
    <p:sldId id="304" r:id="rId34"/>
    <p:sldId id="305" r:id="rId35"/>
    <p:sldId id="307" r:id="rId36"/>
    <p:sldId id="309" r:id="rId37"/>
    <p:sldId id="311" r:id="rId38"/>
    <p:sldId id="360" r:id="rId39"/>
    <p:sldId id="312" r:id="rId40"/>
    <p:sldId id="313" r:id="rId41"/>
    <p:sldId id="320" r:id="rId42"/>
    <p:sldId id="321" r:id="rId43"/>
    <p:sldId id="322" r:id="rId44"/>
    <p:sldId id="323" r:id="rId45"/>
    <p:sldId id="324" r:id="rId46"/>
    <p:sldId id="367" r:id="rId47"/>
    <p:sldId id="326" r:id="rId48"/>
    <p:sldId id="327" r:id="rId49"/>
    <p:sldId id="328" r:id="rId50"/>
    <p:sldId id="329" r:id="rId51"/>
    <p:sldId id="330" r:id="rId52"/>
    <p:sldId id="257" r:id="rId53"/>
    <p:sldId id="258" r:id="rId54"/>
    <p:sldId id="259" r:id="rId55"/>
    <p:sldId id="260" r:id="rId56"/>
    <p:sldId id="262" r:id="rId57"/>
    <p:sldId id="261" r:id="rId58"/>
    <p:sldId id="263" r:id="rId59"/>
    <p:sldId id="264" r:id="rId60"/>
    <p:sldId id="265" r:id="rId61"/>
    <p:sldId id="266" r:id="rId62"/>
    <p:sldId id="278" r:id="rId63"/>
    <p:sldId id="280" r:id="rId64"/>
    <p:sldId id="281" r:id="rId65"/>
    <p:sldId id="348" r:id="rId66"/>
    <p:sldId id="376" r:id="rId67"/>
    <p:sldId id="349" r:id="rId68"/>
    <p:sldId id="350" r:id="rId69"/>
    <p:sldId id="370" r:id="rId70"/>
    <p:sldId id="368" r:id="rId71"/>
    <p:sldId id="369" r:id="rId72"/>
    <p:sldId id="274" r:id="rId73"/>
    <p:sldId id="275" r:id="rId74"/>
    <p:sldId id="286" r:id="rId75"/>
    <p:sldId id="287" r:id="rId76"/>
    <p:sldId id="288" r:id="rId77"/>
    <p:sldId id="289" r:id="rId78"/>
    <p:sldId id="371" r:id="rId7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52" autoAdjust="0"/>
    <p:restoredTop sz="94660"/>
  </p:normalViewPr>
  <p:slideViewPr>
    <p:cSldViewPr snapToGrid="0">
      <p:cViewPr varScale="1">
        <p:scale>
          <a:sx n="69" d="100"/>
          <a:sy n="69" d="100"/>
        </p:scale>
        <p:origin x="4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05796-FED1-4C68-ACA9-F14A83F78F9E}" type="datetimeFigureOut">
              <a:rPr lang="cs-CZ" smtClean="0"/>
              <a:t>12.09.2019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219C6-AF9B-41A2-B5DF-6AEF1021E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8280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05796-FED1-4C68-ACA9-F14A83F78F9E}" type="datetimeFigureOut">
              <a:rPr lang="cs-CZ" smtClean="0"/>
              <a:t>12.09.2019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219C6-AF9B-41A2-B5DF-6AEF1021E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1314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05796-FED1-4C68-ACA9-F14A83F78F9E}" type="datetimeFigureOut">
              <a:rPr lang="cs-CZ" smtClean="0"/>
              <a:t>12.09.2019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219C6-AF9B-41A2-B5DF-6AEF1021E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5289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05796-FED1-4C68-ACA9-F14A83F78F9E}" type="datetimeFigureOut">
              <a:rPr lang="cs-CZ" smtClean="0"/>
              <a:t>12.09.2019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219C6-AF9B-41A2-B5DF-6AEF1021E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2996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05796-FED1-4C68-ACA9-F14A83F78F9E}" type="datetimeFigureOut">
              <a:rPr lang="cs-CZ" smtClean="0"/>
              <a:t>12.09.2019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219C6-AF9B-41A2-B5DF-6AEF1021E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9679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05796-FED1-4C68-ACA9-F14A83F78F9E}" type="datetimeFigureOut">
              <a:rPr lang="cs-CZ" smtClean="0"/>
              <a:t>12.09.2019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219C6-AF9B-41A2-B5DF-6AEF1021E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6223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05796-FED1-4C68-ACA9-F14A83F78F9E}" type="datetimeFigureOut">
              <a:rPr lang="cs-CZ" smtClean="0"/>
              <a:t>12.09.2019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219C6-AF9B-41A2-B5DF-6AEF1021E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336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05796-FED1-4C68-ACA9-F14A83F78F9E}" type="datetimeFigureOut">
              <a:rPr lang="cs-CZ" smtClean="0"/>
              <a:t>12.09.2019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219C6-AF9B-41A2-B5DF-6AEF1021E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041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05796-FED1-4C68-ACA9-F14A83F78F9E}" type="datetimeFigureOut">
              <a:rPr lang="cs-CZ" smtClean="0"/>
              <a:t>12.09.2019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219C6-AF9B-41A2-B5DF-6AEF1021E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1121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05796-FED1-4C68-ACA9-F14A83F78F9E}" type="datetimeFigureOut">
              <a:rPr lang="cs-CZ" smtClean="0"/>
              <a:t>12.09.2019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219C6-AF9B-41A2-B5DF-6AEF1021E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9706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05796-FED1-4C68-ACA9-F14A83F78F9E}" type="datetimeFigureOut">
              <a:rPr lang="cs-CZ" smtClean="0"/>
              <a:t>12.09.2019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219C6-AF9B-41A2-B5DF-6AEF1021E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5060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05796-FED1-4C68-ACA9-F14A83F78F9E}" type="datetimeFigureOut">
              <a:rPr lang="cs-CZ" smtClean="0"/>
              <a:t>12.09.2019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219C6-AF9B-41A2-B5DF-6AEF1021E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8139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terial-montessori.cz/www.montessori.material.cz/eshop/2-1-Matematika/2-2-Ostatni/5/50-Zlomkove-veze/related/" TargetMode="External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79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0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7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7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8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8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jpg"/><Relationship Id="rId4" Type="http://schemas.openxmlformats.org/officeDocument/2006/relationships/image" Target="../media/image11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44073" y="799090"/>
            <a:ext cx="9144000" cy="2387600"/>
          </a:xfrm>
        </p:spPr>
        <p:txBody>
          <a:bodyPr>
            <a:normAutofit/>
          </a:bodyPr>
          <a:lstStyle/>
          <a:p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Didaktické pomůcky</a:t>
            </a:r>
            <a:endParaRPr lang="cs-CZ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34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71055" y="347953"/>
            <a:ext cx="11185236" cy="170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Odčítání s přechodem přes základ deset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cs-CZ" sz="2000" b="1" u="sng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 – 8 </a:t>
            </a:r>
            <a:endParaRPr lang="cs-CZ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cs-CZ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5235672"/>
              </p:ext>
            </p:extLst>
          </p:nvPr>
        </p:nvGraphicFramePr>
        <p:xfrm>
          <a:off x="2821998" y="1820147"/>
          <a:ext cx="6483350" cy="1296670"/>
        </p:xfrm>
        <a:graphic>
          <a:graphicData uri="http://schemas.openxmlformats.org/drawingml/2006/table">
            <a:tbl>
              <a:tblPr firstRow="1" firstCol="1" bandRow="1"/>
              <a:tblGrid>
                <a:gridCol w="648335">
                  <a:extLst>
                    <a:ext uri="{9D8B030D-6E8A-4147-A177-3AD203B41FA5}">
                      <a16:colId xmlns:a16="http://schemas.microsoft.com/office/drawing/2014/main" val="1526996598"/>
                    </a:ext>
                  </a:extLst>
                </a:gridCol>
                <a:gridCol w="648335">
                  <a:extLst>
                    <a:ext uri="{9D8B030D-6E8A-4147-A177-3AD203B41FA5}">
                      <a16:colId xmlns:a16="http://schemas.microsoft.com/office/drawing/2014/main" val="2509947427"/>
                    </a:ext>
                  </a:extLst>
                </a:gridCol>
                <a:gridCol w="648335">
                  <a:extLst>
                    <a:ext uri="{9D8B030D-6E8A-4147-A177-3AD203B41FA5}">
                      <a16:colId xmlns:a16="http://schemas.microsoft.com/office/drawing/2014/main" val="1376699338"/>
                    </a:ext>
                  </a:extLst>
                </a:gridCol>
                <a:gridCol w="648335">
                  <a:extLst>
                    <a:ext uri="{9D8B030D-6E8A-4147-A177-3AD203B41FA5}">
                      <a16:colId xmlns:a16="http://schemas.microsoft.com/office/drawing/2014/main" val="2417839216"/>
                    </a:ext>
                  </a:extLst>
                </a:gridCol>
                <a:gridCol w="648335">
                  <a:extLst>
                    <a:ext uri="{9D8B030D-6E8A-4147-A177-3AD203B41FA5}">
                      <a16:colId xmlns:a16="http://schemas.microsoft.com/office/drawing/2014/main" val="3395282072"/>
                    </a:ext>
                  </a:extLst>
                </a:gridCol>
                <a:gridCol w="648335">
                  <a:extLst>
                    <a:ext uri="{9D8B030D-6E8A-4147-A177-3AD203B41FA5}">
                      <a16:colId xmlns:a16="http://schemas.microsoft.com/office/drawing/2014/main" val="1505684524"/>
                    </a:ext>
                  </a:extLst>
                </a:gridCol>
                <a:gridCol w="648335">
                  <a:extLst>
                    <a:ext uri="{9D8B030D-6E8A-4147-A177-3AD203B41FA5}">
                      <a16:colId xmlns:a16="http://schemas.microsoft.com/office/drawing/2014/main" val="587774229"/>
                    </a:ext>
                  </a:extLst>
                </a:gridCol>
                <a:gridCol w="648335">
                  <a:extLst>
                    <a:ext uri="{9D8B030D-6E8A-4147-A177-3AD203B41FA5}">
                      <a16:colId xmlns:a16="http://schemas.microsoft.com/office/drawing/2014/main" val="3255907532"/>
                    </a:ext>
                  </a:extLst>
                </a:gridCol>
                <a:gridCol w="648335">
                  <a:extLst>
                    <a:ext uri="{9D8B030D-6E8A-4147-A177-3AD203B41FA5}">
                      <a16:colId xmlns:a16="http://schemas.microsoft.com/office/drawing/2014/main" val="2971425983"/>
                    </a:ext>
                  </a:extLst>
                </a:gridCol>
                <a:gridCol w="648335">
                  <a:extLst>
                    <a:ext uri="{9D8B030D-6E8A-4147-A177-3AD203B41FA5}">
                      <a16:colId xmlns:a16="http://schemas.microsoft.com/office/drawing/2014/main" val="3051576899"/>
                    </a:ext>
                  </a:extLst>
                </a:gridCol>
              </a:tblGrid>
              <a:tr h="6483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7496111"/>
                  </a:ext>
                </a:extLst>
              </a:tr>
              <a:tr h="6483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4065973"/>
                  </a:ext>
                </a:extLst>
              </a:tr>
            </a:tbl>
          </a:graphicData>
        </a:graphic>
      </p:graphicFrame>
      <p:sp>
        <p:nvSpPr>
          <p:cNvPr id="6" name="Ovál 5"/>
          <p:cNvSpPr/>
          <p:nvPr/>
        </p:nvSpPr>
        <p:spPr>
          <a:xfrm>
            <a:off x="4215179" y="1915676"/>
            <a:ext cx="471869" cy="446466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3781" y="2508418"/>
            <a:ext cx="594663" cy="550614"/>
          </a:xfrm>
          <a:prstGeom prst="rect">
            <a:avLst/>
          </a:prstGeom>
        </p:spPr>
      </p:pic>
      <p:sp>
        <p:nvSpPr>
          <p:cNvPr id="17" name="Ovál 16"/>
          <p:cNvSpPr/>
          <p:nvPr/>
        </p:nvSpPr>
        <p:spPr>
          <a:xfrm>
            <a:off x="2917470" y="1915676"/>
            <a:ext cx="471869" cy="446466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8" name="Ovál 17"/>
          <p:cNvSpPr/>
          <p:nvPr/>
        </p:nvSpPr>
        <p:spPr>
          <a:xfrm>
            <a:off x="3566324" y="1937145"/>
            <a:ext cx="471869" cy="446466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9" name="Ovál 18"/>
          <p:cNvSpPr/>
          <p:nvPr/>
        </p:nvSpPr>
        <p:spPr>
          <a:xfrm>
            <a:off x="4865373" y="1937145"/>
            <a:ext cx="471869" cy="446466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20" name="Ovál 19"/>
          <p:cNvSpPr/>
          <p:nvPr/>
        </p:nvSpPr>
        <p:spPr>
          <a:xfrm>
            <a:off x="5504347" y="1923092"/>
            <a:ext cx="471869" cy="446466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pic>
        <p:nvPicPr>
          <p:cNvPr id="21" name="Obrázek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926" y="2500609"/>
            <a:ext cx="594663" cy="550614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046" y="2508418"/>
            <a:ext cx="594663" cy="550614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121" y="1885071"/>
            <a:ext cx="594663" cy="550614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528" y="1885071"/>
            <a:ext cx="594663" cy="550614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0853" y="1863602"/>
            <a:ext cx="594663" cy="550614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4178" y="1863602"/>
            <a:ext cx="594663" cy="550614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4763" y="1861496"/>
            <a:ext cx="594663" cy="55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01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314037" y="371379"/>
            <a:ext cx="11434618" cy="718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40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cs-CZ" sz="4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Červenomodré tyče</a:t>
            </a:r>
            <a:endParaRPr lang="cs-CZ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Obrázek 2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0" b="30776"/>
          <a:stretch/>
        </p:blipFill>
        <p:spPr bwMode="auto">
          <a:xfrm>
            <a:off x="2042622" y="1089845"/>
            <a:ext cx="8449888" cy="31493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6" name="Obrázek 4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816" y="3842183"/>
            <a:ext cx="3873500" cy="2905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551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83310" y="765917"/>
            <a:ext cx="11369962" cy="3253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Využití pomůcky při </a:t>
            </a:r>
            <a:r>
              <a:rPr lang="cs-CZ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výuce: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cs-CZ" sz="2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vytvoření pojmu přirozené číslo,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upevnění číselné řady (0 – 10),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rozklady přirozeného čísla (2 – 10) na dvě části,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příprava na početní operace,</a:t>
            </a:r>
            <a:endParaRPr lang="cs-CZ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cs-CZ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dhad délky.</a:t>
            </a:r>
            <a:endParaRPr lang="cs-CZ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00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71055" y="347953"/>
            <a:ext cx="11185236" cy="170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Rozklad čísel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cs-CZ" sz="2000" b="1" u="sng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cs-CZ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ozlož číslo 10 na dvě části   </a:t>
            </a:r>
            <a:endParaRPr lang="cs-CZ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cs-CZ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" t="10361" r="16501" b="12037"/>
          <a:stretch/>
        </p:blipFill>
        <p:spPr bwMode="auto">
          <a:xfrm>
            <a:off x="2824307" y="2053933"/>
            <a:ext cx="6478732" cy="40745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08546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71055" y="347953"/>
            <a:ext cx="11185236" cy="170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Příprava na početní operace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cs-CZ" sz="2000" b="1" u="sng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+ 4  </a:t>
            </a:r>
            <a:endParaRPr lang="cs-CZ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cs-CZ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" t="10362" r="19973" b="16887"/>
          <a:stretch/>
        </p:blipFill>
        <p:spPr bwMode="auto">
          <a:xfrm>
            <a:off x="3058030" y="2053933"/>
            <a:ext cx="6011286" cy="39522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76727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314037" y="371379"/>
            <a:ext cx="11434618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40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cs-CZ" sz="4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Barevné hranoly (proužkové počítadlo)</a:t>
            </a:r>
            <a:endParaRPr lang="cs-CZ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96356" y="905528"/>
            <a:ext cx="4080548" cy="558943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906" y="1122354"/>
            <a:ext cx="4803476" cy="248615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509437" y="2955876"/>
            <a:ext cx="3028414" cy="451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53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2716295"/>
              </p:ext>
            </p:extLst>
          </p:nvPr>
        </p:nvGraphicFramePr>
        <p:xfrm>
          <a:off x="6127735" y="366691"/>
          <a:ext cx="5669650" cy="2866035"/>
        </p:xfrm>
        <a:graphic>
          <a:graphicData uri="http://schemas.openxmlformats.org/drawingml/2006/table">
            <a:tbl>
              <a:tblPr firstRow="1" firstCol="1" bandRow="1"/>
              <a:tblGrid>
                <a:gridCol w="566965">
                  <a:extLst>
                    <a:ext uri="{9D8B030D-6E8A-4147-A177-3AD203B41FA5}">
                      <a16:colId xmlns:a16="http://schemas.microsoft.com/office/drawing/2014/main" val="1120473275"/>
                    </a:ext>
                  </a:extLst>
                </a:gridCol>
                <a:gridCol w="566965">
                  <a:extLst>
                    <a:ext uri="{9D8B030D-6E8A-4147-A177-3AD203B41FA5}">
                      <a16:colId xmlns:a16="http://schemas.microsoft.com/office/drawing/2014/main" val="2755741215"/>
                    </a:ext>
                  </a:extLst>
                </a:gridCol>
                <a:gridCol w="566965">
                  <a:extLst>
                    <a:ext uri="{9D8B030D-6E8A-4147-A177-3AD203B41FA5}">
                      <a16:colId xmlns:a16="http://schemas.microsoft.com/office/drawing/2014/main" val="1388198723"/>
                    </a:ext>
                  </a:extLst>
                </a:gridCol>
                <a:gridCol w="566965">
                  <a:extLst>
                    <a:ext uri="{9D8B030D-6E8A-4147-A177-3AD203B41FA5}">
                      <a16:colId xmlns:a16="http://schemas.microsoft.com/office/drawing/2014/main" val="630549093"/>
                    </a:ext>
                  </a:extLst>
                </a:gridCol>
                <a:gridCol w="566965">
                  <a:extLst>
                    <a:ext uri="{9D8B030D-6E8A-4147-A177-3AD203B41FA5}">
                      <a16:colId xmlns:a16="http://schemas.microsoft.com/office/drawing/2014/main" val="2093071960"/>
                    </a:ext>
                  </a:extLst>
                </a:gridCol>
                <a:gridCol w="566965">
                  <a:extLst>
                    <a:ext uri="{9D8B030D-6E8A-4147-A177-3AD203B41FA5}">
                      <a16:colId xmlns:a16="http://schemas.microsoft.com/office/drawing/2014/main" val="2309845923"/>
                    </a:ext>
                  </a:extLst>
                </a:gridCol>
                <a:gridCol w="566965">
                  <a:extLst>
                    <a:ext uri="{9D8B030D-6E8A-4147-A177-3AD203B41FA5}">
                      <a16:colId xmlns:a16="http://schemas.microsoft.com/office/drawing/2014/main" val="222860922"/>
                    </a:ext>
                  </a:extLst>
                </a:gridCol>
                <a:gridCol w="566965">
                  <a:extLst>
                    <a:ext uri="{9D8B030D-6E8A-4147-A177-3AD203B41FA5}">
                      <a16:colId xmlns:a16="http://schemas.microsoft.com/office/drawing/2014/main" val="3965266272"/>
                    </a:ext>
                  </a:extLst>
                </a:gridCol>
                <a:gridCol w="566965">
                  <a:extLst>
                    <a:ext uri="{9D8B030D-6E8A-4147-A177-3AD203B41FA5}">
                      <a16:colId xmlns:a16="http://schemas.microsoft.com/office/drawing/2014/main" val="991354676"/>
                    </a:ext>
                  </a:extLst>
                </a:gridCol>
                <a:gridCol w="566965">
                  <a:extLst>
                    <a:ext uri="{9D8B030D-6E8A-4147-A177-3AD203B41FA5}">
                      <a16:colId xmlns:a16="http://schemas.microsoft.com/office/drawing/2014/main" val="3848608673"/>
                    </a:ext>
                  </a:extLst>
                </a:gridCol>
              </a:tblGrid>
              <a:tr h="573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859722"/>
                  </a:ext>
                </a:extLst>
              </a:tr>
              <a:tr h="5732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53813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53813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53813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53813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53813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53813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53813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5381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8218077"/>
                  </a:ext>
                </a:extLst>
              </a:tr>
              <a:tr h="5732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7744321"/>
                  </a:ext>
                </a:extLst>
              </a:tr>
              <a:tr h="5732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76717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76717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76717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76717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76717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7671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825791"/>
                  </a:ext>
                </a:extLst>
              </a:tr>
              <a:tr h="5732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C4591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C4591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C4591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C4591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C4591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C4591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C4591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C4591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C4591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C4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4868683"/>
                  </a:ext>
                </a:extLst>
              </a:tr>
            </a:tbl>
          </a:graphicData>
        </a:graphic>
      </p:graphicFrame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2087556"/>
              </p:ext>
            </p:extLst>
          </p:nvPr>
        </p:nvGraphicFramePr>
        <p:xfrm>
          <a:off x="6127735" y="3232726"/>
          <a:ext cx="5669650" cy="535999"/>
        </p:xfrm>
        <a:graphic>
          <a:graphicData uri="http://schemas.openxmlformats.org/drawingml/2006/table">
            <a:tbl>
              <a:tblPr firstRow="1" firstCol="1" bandRow="1"/>
              <a:tblGrid>
                <a:gridCol w="566965">
                  <a:extLst>
                    <a:ext uri="{9D8B030D-6E8A-4147-A177-3AD203B41FA5}">
                      <a16:colId xmlns:a16="http://schemas.microsoft.com/office/drawing/2014/main" val="3149918525"/>
                    </a:ext>
                  </a:extLst>
                </a:gridCol>
                <a:gridCol w="566965">
                  <a:extLst>
                    <a:ext uri="{9D8B030D-6E8A-4147-A177-3AD203B41FA5}">
                      <a16:colId xmlns:a16="http://schemas.microsoft.com/office/drawing/2014/main" val="19181864"/>
                    </a:ext>
                  </a:extLst>
                </a:gridCol>
                <a:gridCol w="566965">
                  <a:extLst>
                    <a:ext uri="{9D8B030D-6E8A-4147-A177-3AD203B41FA5}">
                      <a16:colId xmlns:a16="http://schemas.microsoft.com/office/drawing/2014/main" val="733403576"/>
                    </a:ext>
                  </a:extLst>
                </a:gridCol>
                <a:gridCol w="566965">
                  <a:extLst>
                    <a:ext uri="{9D8B030D-6E8A-4147-A177-3AD203B41FA5}">
                      <a16:colId xmlns:a16="http://schemas.microsoft.com/office/drawing/2014/main" val="4015295562"/>
                    </a:ext>
                  </a:extLst>
                </a:gridCol>
                <a:gridCol w="566965">
                  <a:extLst>
                    <a:ext uri="{9D8B030D-6E8A-4147-A177-3AD203B41FA5}">
                      <a16:colId xmlns:a16="http://schemas.microsoft.com/office/drawing/2014/main" val="2286492356"/>
                    </a:ext>
                  </a:extLst>
                </a:gridCol>
                <a:gridCol w="566965">
                  <a:extLst>
                    <a:ext uri="{9D8B030D-6E8A-4147-A177-3AD203B41FA5}">
                      <a16:colId xmlns:a16="http://schemas.microsoft.com/office/drawing/2014/main" val="2295540616"/>
                    </a:ext>
                  </a:extLst>
                </a:gridCol>
                <a:gridCol w="566965">
                  <a:extLst>
                    <a:ext uri="{9D8B030D-6E8A-4147-A177-3AD203B41FA5}">
                      <a16:colId xmlns:a16="http://schemas.microsoft.com/office/drawing/2014/main" val="2034661240"/>
                    </a:ext>
                  </a:extLst>
                </a:gridCol>
                <a:gridCol w="566965">
                  <a:extLst>
                    <a:ext uri="{9D8B030D-6E8A-4147-A177-3AD203B41FA5}">
                      <a16:colId xmlns:a16="http://schemas.microsoft.com/office/drawing/2014/main" val="4210535535"/>
                    </a:ext>
                  </a:extLst>
                </a:gridCol>
                <a:gridCol w="566965">
                  <a:extLst>
                    <a:ext uri="{9D8B030D-6E8A-4147-A177-3AD203B41FA5}">
                      <a16:colId xmlns:a16="http://schemas.microsoft.com/office/drawing/2014/main" val="3849459394"/>
                    </a:ext>
                  </a:extLst>
                </a:gridCol>
                <a:gridCol w="566965">
                  <a:extLst>
                    <a:ext uri="{9D8B030D-6E8A-4147-A177-3AD203B41FA5}">
                      <a16:colId xmlns:a16="http://schemas.microsoft.com/office/drawing/2014/main" val="56399359"/>
                    </a:ext>
                  </a:extLst>
                </a:gridCol>
              </a:tblGrid>
              <a:tr h="5359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2713378"/>
                  </a:ext>
                </a:extLst>
              </a:tr>
            </a:tbl>
          </a:graphicData>
        </a:graphic>
      </p:graphicFrame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28" y="483550"/>
            <a:ext cx="5848207" cy="603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5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83310" y="765917"/>
            <a:ext cx="11369962" cy="6019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Využití pomůcky při </a:t>
            </a:r>
            <a:r>
              <a:rPr lang="cs-CZ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výuce: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cs-CZ" sz="2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rozklady přirozeného čísla (2 – 9) na dvě části,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rozklady přirozeného čísla (11 – </a:t>
            </a: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99) </a:t>
            </a: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 </a:t>
            </a: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desítky </a:t>
            </a: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jednotky,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sčítání přirozených čísel v oboru do </a:t>
            </a: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 </a:t>
            </a: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(především </a:t>
            </a: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sčítání násobků deseti, sčítání </a:t>
            </a: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dvojciferného čísla </a:t>
            </a: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čísla jednociferného, sčítání dvojciferných čísel),</a:t>
            </a:r>
            <a:endParaRPr lang="cs-CZ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odčítání přirozených čísel v oboru do </a:t>
            </a: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 </a:t>
            </a: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především odčítání </a:t>
            </a: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násobků deseti, </a:t>
            </a: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odčítání jednociferného čísla od dvojciferného, odčítání </a:t>
            </a: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dvojciferných čísel</a:t>
            </a: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násobení v oboru násobilek, násobení mimo obor násobilek do 100,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desetinná čísla.</a:t>
            </a:r>
            <a:endParaRPr lang="cs-CZ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Další využití: pro činnosti směřující k vytvoření pojmu přirozené číslo (třídění, přiřazování, uspořádání).</a:t>
            </a:r>
            <a:endParaRPr lang="cs-CZ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46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471055" y="347953"/>
            <a:ext cx="11185236" cy="170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Sčítání dvojciferných čísel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cs-CZ" sz="2000" b="1" u="sng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45 + 26 </a:t>
            </a:r>
            <a:r>
              <a:rPr lang="cs-CZ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cs-CZ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3440938"/>
              </p:ext>
            </p:extLst>
          </p:nvPr>
        </p:nvGraphicFramePr>
        <p:xfrm>
          <a:off x="1195602" y="1674667"/>
          <a:ext cx="4351340" cy="4351340"/>
        </p:xfrm>
        <a:graphic>
          <a:graphicData uri="http://schemas.openxmlformats.org/drawingml/2006/table">
            <a:tbl>
              <a:tblPr firstRow="1" firstCol="1" bandRow="1"/>
              <a:tblGrid>
                <a:gridCol w="435134">
                  <a:extLst>
                    <a:ext uri="{9D8B030D-6E8A-4147-A177-3AD203B41FA5}">
                      <a16:colId xmlns:a16="http://schemas.microsoft.com/office/drawing/2014/main" val="3367099337"/>
                    </a:ext>
                  </a:extLst>
                </a:gridCol>
                <a:gridCol w="435134">
                  <a:extLst>
                    <a:ext uri="{9D8B030D-6E8A-4147-A177-3AD203B41FA5}">
                      <a16:colId xmlns:a16="http://schemas.microsoft.com/office/drawing/2014/main" val="1394436395"/>
                    </a:ext>
                  </a:extLst>
                </a:gridCol>
                <a:gridCol w="435134">
                  <a:extLst>
                    <a:ext uri="{9D8B030D-6E8A-4147-A177-3AD203B41FA5}">
                      <a16:colId xmlns:a16="http://schemas.microsoft.com/office/drawing/2014/main" val="1164600425"/>
                    </a:ext>
                  </a:extLst>
                </a:gridCol>
                <a:gridCol w="435134">
                  <a:extLst>
                    <a:ext uri="{9D8B030D-6E8A-4147-A177-3AD203B41FA5}">
                      <a16:colId xmlns:a16="http://schemas.microsoft.com/office/drawing/2014/main" val="3657689115"/>
                    </a:ext>
                  </a:extLst>
                </a:gridCol>
                <a:gridCol w="435134">
                  <a:extLst>
                    <a:ext uri="{9D8B030D-6E8A-4147-A177-3AD203B41FA5}">
                      <a16:colId xmlns:a16="http://schemas.microsoft.com/office/drawing/2014/main" val="2481342120"/>
                    </a:ext>
                  </a:extLst>
                </a:gridCol>
                <a:gridCol w="435134">
                  <a:extLst>
                    <a:ext uri="{9D8B030D-6E8A-4147-A177-3AD203B41FA5}">
                      <a16:colId xmlns:a16="http://schemas.microsoft.com/office/drawing/2014/main" val="3107333147"/>
                    </a:ext>
                  </a:extLst>
                </a:gridCol>
                <a:gridCol w="435134">
                  <a:extLst>
                    <a:ext uri="{9D8B030D-6E8A-4147-A177-3AD203B41FA5}">
                      <a16:colId xmlns:a16="http://schemas.microsoft.com/office/drawing/2014/main" val="2379199504"/>
                    </a:ext>
                  </a:extLst>
                </a:gridCol>
                <a:gridCol w="435134">
                  <a:extLst>
                    <a:ext uri="{9D8B030D-6E8A-4147-A177-3AD203B41FA5}">
                      <a16:colId xmlns:a16="http://schemas.microsoft.com/office/drawing/2014/main" val="3703179219"/>
                    </a:ext>
                  </a:extLst>
                </a:gridCol>
                <a:gridCol w="435134">
                  <a:extLst>
                    <a:ext uri="{9D8B030D-6E8A-4147-A177-3AD203B41FA5}">
                      <a16:colId xmlns:a16="http://schemas.microsoft.com/office/drawing/2014/main" val="1136364853"/>
                    </a:ext>
                  </a:extLst>
                </a:gridCol>
                <a:gridCol w="435134">
                  <a:extLst>
                    <a:ext uri="{9D8B030D-6E8A-4147-A177-3AD203B41FA5}">
                      <a16:colId xmlns:a16="http://schemas.microsoft.com/office/drawing/2014/main" val="2239461278"/>
                    </a:ext>
                  </a:extLst>
                </a:gridCol>
              </a:tblGrid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263316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819908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427444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5277762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591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591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591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591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591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3459690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9305172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663343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4860137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338767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6940821"/>
                  </a:ext>
                </a:extLst>
              </a:tr>
            </a:tbl>
          </a:graphicData>
        </a:graphic>
      </p:graphicFrame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3062852"/>
              </p:ext>
            </p:extLst>
          </p:nvPr>
        </p:nvGraphicFramePr>
        <p:xfrm>
          <a:off x="6063673" y="1659370"/>
          <a:ext cx="4786045" cy="4351340"/>
        </p:xfrm>
        <a:graphic>
          <a:graphicData uri="http://schemas.openxmlformats.org/drawingml/2006/table">
            <a:tbl>
              <a:tblPr firstRow="1" firstCol="1" bandRow="1"/>
              <a:tblGrid>
                <a:gridCol w="435095">
                  <a:extLst>
                    <a:ext uri="{9D8B030D-6E8A-4147-A177-3AD203B41FA5}">
                      <a16:colId xmlns:a16="http://schemas.microsoft.com/office/drawing/2014/main" val="523307015"/>
                    </a:ext>
                  </a:extLst>
                </a:gridCol>
                <a:gridCol w="435095">
                  <a:extLst>
                    <a:ext uri="{9D8B030D-6E8A-4147-A177-3AD203B41FA5}">
                      <a16:colId xmlns:a16="http://schemas.microsoft.com/office/drawing/2014/main" val="925536689"/>
                    </a:ext>
                  </a:extLst>
                </a:gridCol>
                <a:gridCol w="435095">
                  <a:extLst>
                    <a:ext uri="{9D8B030D-6E8A-4147-A177-3AD203B41FA5}">
                      <a16:colId xmlns:a16="http://schemas.microsoft.com/office/drawing/2014/main" val="3245860223"/>
                    </a:ext>
                  </a:extLst>
                </a:gridCol>
                <a:gridCol w="435095">
                  <a:extLst>
                    <a:ext uri="{9D8B030D-6E8A-4147-A177-3AD203B41FA5}">
                      <a16:colId xmlns:a16="http://schemas.microsoft.com/office/drawing/2014/main" val="1249765472"/>
                    </a:ext>
                  </a:extLst>
                </a:gridCol>
                <a:gridCol w="435095">
                  <a:extLst>
                    <a:ext uri="{9D8B030D-6E8A-4147-A177-3AD203B41FA5}">
                      <a16:colId xmlns:a16="http://schemas.microsoft.com/office/drawing/2014/main" val="3230689185"/>
                    </a:ext>
                  </a:extLst>
                </a:gridCol>
                <a:gridCol w="435095">
                  <a:extLst>
                    <a:ext uri="{9D8B030D-6E8A-4147-A177-3AD203B41FA5}">
                      <a16:colId xmlns:a16="http://schemas.microsoft.com/office/drawing/2014/main" val="598362994"/>
                    </a:ext>
                  </a:extLst>
                </a:gridCol>
                <a:gridCol w="435095">
                  <a:extLst>
                    <a:ext uri="{9D8B030D-6E8A-4147-A177-3AD203B41FA5}">
                      <a16:colId xmlns:a16="http://schemas.microsoft.com/office/drawing/2014/main" val="2761509535"/>
                    </a:ext>
                  </a:extLst>
                </a:gridCol>
                <a:gridCol w="435095">
                  <a:extLst>
                    <a:ext uri="{9D8B030D-6E8A-4147-A177-3AD203B41FA5}">
                      <a16:colId xmlns:a16="http://schemas.microsoft.com/office/drawing/2014/main" val="3344043206"/>
                    </a:ext>
                  </a:extLst>
                </a:gridCol>
                <a:gridCol w="435095">
                  <a:extLst>
                    <a:ext uri="{9D8B030D-6E8A-4147-A177-3AD203B41FA5}">
                      <a16:colId xmlns:a16="http://schemas.microsoft.com/office/drawing/2014/main" val="2462257036"/>
                    </a:ext>
                  </a:extLst>
                </a:gridCol>
                <a:gridCol w="435095">
                  <a:extLst>
                    <a:ext uri="{9D8B030D-6E8A-4147-A177-3AD203B41FA5}">
                      <a16:colId xmlns:a16="http://schemas.microsoft.com/office/drawing/2014/main" val="4048923299"/>
                    </a:ext>
                  </a:extLst>
                </a:gridCol>
                <a:gridCol w="435095">
                  <a:extLst>
                    <a:ext uri="{9D8B030D-6E8A-4147-A177-3AD203B41FA5}">
                      <a16:colId xmlns:a16="http://schemas.microsoft.com/office/drawing/2014/main" val="1401975485"/>
                    </a:ext>
                  </a:extLst>
                </a:gridCol>
              </a:tblGrid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0616207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8705891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4450648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6104735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9644284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4943067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591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591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591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591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591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263241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924642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0267518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07064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9541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71055" y="347953"/>
            <a:ext cx="11185236" cy="170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Odčítání dvojciferných čísel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cs-CZ" sz="2000" b="1" u="sng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58 - 13 </a:t>
            </a:r>
            <a:endParaRPr lang="cs-CZ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cs-CZ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4932654"/>
              </p:ext>
            </p:extLst>
          </p:nvPr>
        </p:nvGraphicFramePr>
        <p:xfrm>
          <a:off x="1423950" y="1825624"/>
          <a:ext cx="4351340" cy="4351340"/>
        </p:xfrm>
        <a:graphic>
          <a:graphicData uri="http://schemas.openxmlformats.org/drawingml/2006/table">
            <a:tbl>
              <a:tblPr firstRow="1" firstCol="1" bandRow="1"/>
              <a:tblGrid>
                <a:gridCol w="435134">
                  <a:extLst>
                    <a:ext uri="{9D8B030D-6E8A-4147-A177-3AD203B41FA5}">
                      <a16:colId xmlns:a16="http://schemas.microsoft.com/office/drawing/2014/main" val="4116855018"/>
                    </a:ext>
                  </a:extLst>
                </a:gridCol>
                <a:gridCol w="435134">
                  <a:extLst>
                    <a:ext uri="{9D8B030D-6E8A-4147-A177-3AD203B41FA5}">
                      <a16:colId xmlns:a16="http://schemas.microsoft.com/office/drawing/2014/main" val="3732050568"/>
                    </a:ext>
                  </a:extLst>
                </a:gridCol>
                <a:gridCol w="435134">
                  <a:extLst>
                    <a:ext uri="{9D8B030D-6E8A-4147-A177-3AD203B41FA5}">
                      <a16:colId xmlns:a16="http://schemas.microsoft.com/office/drawing/2014/main" val="1944795526"/>
                    </a:ext>
                  </a:extLst>
                </a:gridCol>
                <a:gridCol w="435134">
                  <a:extLst>
                    <a:ext uri="{9D8B030D-6E8A-4147-A177-3AD203B41FA5}">
                      <a16:colId xmlns:a16="http://schemas.microsoft.com/office/drawing/2014/main" val="1228161511"/>
                    </a:ext>
                  </a:extLst>
                </a:gridCol>
                <a:gridCol w="435134">
                  <a:extLst>
                    <a:ext uri="{9D8B030D-6E8A-4147-A177-3AD203B41FA5}">
                      <a16:colId xmlns:a16="http://schemas.microsoft.com/office/drawing/2014/main" val="2895131962"/>
                    </a:ext>
                  </a:extLst>
                </a:gridCol>
                <a:gridCol w="435134">
                  <a:extLst>
                    <a:ext uri="{9D8B030D-6E8A-4147-A177-3AD203B41FA5}">
                      <a16:colId xmlns:a16="http://schemas.microsoft.com/office/drawing/2014/main" val="2201813525"/>
                    </a:ext>
                  </a:extLst>
                </a:gridCol>
                <a:gridCol w="435134">
                  <a:extLst>
                    <a:ext uri="{9D8B030D-6E8A-4147-A177-3AD203B41FA5}">
                      <a16:colId xmlns:a16="http://schemas.microsoft.com/office/drawing/2014/main" val="3502372673"/>
                    </a:ext>
                  </a:extLst>
                </a:gridCol>
                <a:gridCol w="435134">
                  <a:extLst>
                    <a:ext uri="{9D8B030D-6E8A-4147-A177-3AD203B41FA5}">
                      <a16:colId xmlns:a16="http://schemas.microsoft.com/office/drawing/2014/main" val="3888210583"/>
                    </a:ext>
                  </a:extLst>
                </a:gridCol>
                <a:gridCol w="435134">
                  <a:extLst>
                    <a:ext uri="{9D8B030D-6E8A-4147-A177-3AD203B41FA5}">
                      <a16:colId xmlns:a16="http://schemas.microsoft.com/office/drawing/2014/main" val="1196561264"/>
                    </a:ext>
                  </a:extLst>
                </a:gridCol>
                <a:gridCol w="435134">
                  <a:extLst>
                    <a:ext uri="{9D8B030D-6E8A-4147-A177-3AD203B41FA5}">
                      <a16:colId xmlns:a16="http://schemas.microsoft.com/office/drawing/2014/main" val="2776201041"/>
                    </a:ext>
                  </a:extLst>
                </a:gridCol>
              </a:tblGrid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723338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2710344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715690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4743207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331817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13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13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13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13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13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13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13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13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1052935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8890217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6983485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7057412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1109224"/>
                  </a:ext>
                </a:extLst>
              </a:tr>
            </a:tbl>
          </a:graphicData>
        </a:graphic>
      </p:graphicFrame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188848"/>
              </p:ext>
            </p:extLst>
          </p:nvPr>
        </p:nvGraphicFramePr>
        <p:xfrm>
          <a:off x="6728185" y="1825624"/>
          <a:ext cx="4351340" cy="4351340"/>
        </p:xfrm>
        <a:graphic>
          <a:graphicData uri="http://schemas.openxmlformats.org/drawingml/2006/table">
            <a:tbl>
              <a:tblPr firstRow="1" firstCol="1" bandRow="1"/>
              <a:tblGrid>
                <a:gridCol w="435134">
                  <a:extLst>
                    <a:ext uri="{9D8B030D-6E8A-4147-A177-3AD203B41FA5}">
                      <a16:colId xmlns:a16="http://schemas.microsoft.com/office/drawing/2014/main" val="898664727"/>
                    </a:ext>
                  </a:extLst>
                </a:gridCol>
                <a:gridCol w="435134">
                  <a:extLst>
                    <a:ext uri="{9D8B030D-6E8A-4147-A177-3AD203B41FA5}">
                      <a16:colId xmlns:a16="http://schemas.microsoft.com/office/drawing/2014/main" val="1050597775"/>
                    </a:ext>
                  </a:extLst>
                </a:gridCol>
                <a:gridCol w="435134">
                  <a:extLst>
                    <a:ext uri="{9D8B030D-6E8A-4147-A177-3AD203B41FA5}">
                      <a16:colId xmlns:a16="http://schemas.microsoft.com/office/drawing/2014/main" val="3564422312"/>
                    </a:ext>
                  </a:extLst>
                </a:gridCol>
                <a:gridCol w="435134">
                  <a:extLst>
                    <a:ext uri="{9D8B030D-6E8A-4147-A177-3AD203B41FA5}">
                      <a16:colId xmlns:a16="http://schemas.microsoft.com/office/drawing/2014/main" val="306413714"/>
                    </a:ext>
                  </a:extLst>
                </a:gridCol>
                <a:gridCol w="435134">
                  <a:extLst>
                    <a:ext uri="{9D8B030D-6E8A-4147-A177-3AD203B41FA5}">
                      <a16:colId xmlns:a16="http://schemas.microsoft.com/office/drawing/2014/main" val="145021952"/>
                    </a:ext>
                  </a:extLst>
                </a:gridCol>
                <a:gridCol w="435134">
                  <a:extLst>
                    <a:ext uri="{9D8B030D-6E8A-4147-A177-3AD203B41FA5}">
                      <a16:colId xmlns:a16="http://schemas.microsoft.com/office/drawing/2014/main" val="1987812221"/>
                    </a:ext>
                  </a:extLst>
                </a:gridCol>
                <a:gridCol w="435134">
                  <a:extLst>
                    <a:ext uri="{9D8B030D-6E8A-4147-A177-3AD203B41FA5}">
                      <a16:colId xmlns:a16="http://schemas.microsoft.com/office/drawing/2014/main" val="3749584178"/>
                    </a:ext>
                  </a:extLst>
                </a:gridCol>
                <a:gridCol w="435134">
                  <a:extLst>
                    <a:ext uri="{9D8B030D-6E8A-4147-A177-3AD203B41FA5}">
                      <a16:colId xmlns:a16="http://schemas.microsoft.com/office/drawing/2014/main" val="3066117076"/>
                    </a:ext>
                  </a:extLst>
                </a:gridCol>
                <a:gridCol w="435134">
                  <a:extLst>
                    <a:ext uri="{9D8B030D-6E8A-4147-A177-3AD203B41FA5}">
                      <a16:colId xmlns:a16="http://schemas.microsoft.com/office/drawing/2014/main" val="1524962468"/>
                    </a:ext>
                  </a:extLst>
                </a:gridCol>
                <a:gridCol w="435134">
                  <a:extLst>
                    <a:ext uri="{9D8B030D-6E8A-4147-A177-3AD203B41FA5}">
                      <a16:colId xmlns:a16="http://schemas.microsoft.com/office/drawing/2014/main" val="2237538846"/>
                    </a:ext>
                  </a:extLst>
                </a:gridCol>
              </a:tblGrid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040396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7748391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5637935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434251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591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591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591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591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591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11070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3369247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1153843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7690745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2735655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84189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4386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671978" y="750516"/>
            <a:ext cx="10688749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Didaktické pomůcky:</a:t>
            </a:r>
          </a:p>
          <a:p>
            <a:endParaRPr lang="cs-CZ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Zlatý perlový materiál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Dvacítková tabulka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Červenomodré tyče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Barevné hranoly (proužkové počítadlo)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Tabulka k násobení 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Tabulka k dělení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Banka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Známková hra pro přirozená čísla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Tabulka pro desetinná čísla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Známková hra pro desetinná čísla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Zlomková věž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Zlomkovnice</a:t>
            </a:r>
            <a:endParaRPr lang="cs-CZ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 smtClean="0"/>
          </a:p>
          <a:p>
            <a:pPr marL="342900" indent="-342900">
              <a:buFont typeface="+mj-lt"/>
              <a:buAutoNum type="arabicPeriod"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069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71055" y="347953"/>
            <a:ext cx="11185236" cy="170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Násobení mimo obor násobilek do 100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cs-CZ" sz="2000" b="1" u="sng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5 . 12 </a:t>
            </a:r>
            <a:endParaRPr lang="cs-CZ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cs-CZ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1058823"/>
              </p:ext>
            </p:extLst>
          </p:nvPr>
        </p:nvGraphicFramePr>
        <p:xfrm>
          <a:off x="1214075" y="1738021"/>
          <a:ext cx="4351340" cy="4351340"/>
        </p:xfrm>
        <a:graphic>
          <a:graphicData uri="http://schemas.openxmlformats.org/drawingml/2006/table">
            <a:tbl>
              <a:tblPr firstRow="1" firstCol="1" bandRow="1"/>
              <a:tblGrid>
                <a:gridCol w="435134">
                  <a:extLst>
                    <a:ext uri="{9D8B030D-6E8A-4147-A177-3AD203B41FA5}">
                      <a16:colId xmlns:a16="http://schemas.microsoft.com/office/drawing/2014/main" val="2058838197"/>
                    </a:ext>
                  </a:extLst>
                </a:gridCol>
                <a:gridCol w="435134">
                  <a:extLst>
                    <a:ext uri="{9D8B030D-6E8A-4147-A177-3AD203B41FA5}">
                      <a16:colId xmlns:a16="http://schemas.microsoft.com/office/drawing/2014/main" val="3138830371"/>
                    </a:ext>
                  </a:extLst>
                </a:gridCol>
                <a:gridCol w="435134">
                  <a:extLst>
                    <a:ext uri="{9D8B030D-6E8A-4147-A177-3AD203B41FA5}">
                      <a16:colId xmlns:a16="http://schemas.microsoft.com/office/drawing/2014/main" val="2609440751"/>
                    </a:ext>
                  </a:extLst>
                </a:gridCol>
                <a:gridCol w="435134">
                  <a:extLst>
                    <a:ext uri="{9D8B030D-6E8A-4147-A177-3AD203B41FA5}">
                      <a16:colId xmlns:a16="http://schemas.microsoft.com/office/drawing/2014/main" val="2321349806"/>
                    </a:ext>
                  </a:extLst>
                </a:gridCol>
                <a:gridCol w="435134">
                  <a:extLst>
                    <a:ext uri="{9D8B030D-6E8A-4147-A177-3AD203B41FA5}">
                      <a16:colId xmlns:a16="http://schemas.microsoft.com/office/drawing/2014/main" val="522120115"/>
                    </a:ext>
                  </a:extLst>
                </a:gridCol>
                <a:gridCol w="435134">
                  <a:extLst>
                    <a:ext uri="{9D8B030D-6E8A-4147-A177-3AD203B41FA5}">
                      <a16:colId xmlns:a16="http://schemas.microsoft.com/office/drawing/2014/main" val="931130399"/>
                    </a:ext>
                  </a:extLst>
                </a:gridCol>
                <a:gridCol w="435134">
                  <a:extLst>
                    <a:ext uri="{9D8B030D-6E8A-4147-A177-3AD203B41FA5}">
                      <a16:colId xmlns:a16="http://schemas.microsoft.com/office/drawing/2014/main" val="1843288909"/>
                    </a:ext>
                  </a:extLst>
                </a:gridCol>
                <a:gridCol w="435134">
                  <a:extLst>
                    <a:ext uri="{9D8B030D-6E8A-4147-A177-3AD203B41FA5}">
                      <a16:colId xmlns:a16="http://schemas.microsoft.com/office/drawing/2014/main" val="3625687068"/>
                    </a:ext>
                  </a:extLst>
                </a:gridCol>
                <a:gridCol w="435134">
                  <a:extLst>
                    <a:ext uri="{9D8B030D-6E8A-4147-A177-3AD203B41FA5}">
                      <a16:colId xmlns:a16="http://schemas.microsoft.com/office/drawing/2014/main" val="1712382989"/>
                    </a:ext>
                  </a:extLst>
                </a:gridCol>
                <a:gridCol w="435134">
                  <a:extLst>
                    <a:ext uri="{9D8B030D-6E8A-4147-A177-3AD203B41FA5}">
                      <a16:colId xmlns:a16="http://schemas.microsoft.com/office/drawing/2014/main" val="1029529176"/>
                    </a:ext>
                  </a:extLst>
                </a:gridCol>
              </a:tblGrid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7487790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8884141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961500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0355847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1841527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6745602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578918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5439735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847939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4226571"/>
                  </a:ext>
                </a:extLst>
              </a:tr>
            </a:tbl>
          </a:graphicData>
        </a:graphic>
      </p:graphicFrame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6489159"/>
              </p:ext>
            </p:extLst>
          </p:nvPr>
        </p:nvGraphicFramePr>
        <p:xfrm>
          <a:off x="6485983" y="1738021"/>
          <a:ext cx="4351340" cy="4351340"/>
        </p:xfrm>
        <a:graphic>
          <a:graphicData uri="http://schemas.openxmlformats.org/drawingml/2006/table">
            <a:tbl>
              <a:tblPr firstRow="1" firstCol="1" bandRow="1"/>
              <a:tblGrid>
                <a:gridCol w="435134">
                  <a:extLst>
                    <a:ext uri="{9D8B030D-6E8A-4147-A177-3AD203B41FA5}">
                      <a16:colId xmlns:a16="http://schemas.microsoft.com/office/drawing/2014/main" val="3247501179"/>
                    </a:ext>
                  </a:extLst>
                </a:gridCol>
                <a:gridCol w="435134">
                  <a:extLst>
                    <a:ext uri="{9D8B030D-6E8A-4147-A177-3AD203B41FA5}">
                      <a16:colId xmlns:a16="http://schemas.microsoft.com/office/drawing/2014/main" val="4146231642"/>
                    </a:ext>
                  </a:extLst>
                </a:gridCol>
                <a:gridCol w="435134">
                  <a:extLst>
                    <a:ext uri="{9D8B030D-6E8A-4147-A177-3AD203B41FA5}">
                      <a16:colId xmlns:a16="http://schemas.microsoft.com/office/drawing/2014/main" val="1096914597"/>
                    </a:ext>
                  </a:extLst>
                </a:gridCol>
                <a:gridCol w="435134">
                  <a:extLst>
                    <a:ext uri="{9D8B030D-6E8A-4147-A177-3AD203B41FA5}">
                      <a16:colId xmlns:a16="http://schemas.microsoft.com/office/drawing/2014/main" val="382529276"/>
                    </a:ext>
                  </a:extLst>
                </a:gridCol>
                <a:gridCol w="435134">
                  <a:extLst>
                    <a:ext uri="{9D8B030D-6E8A-4147-A177-3AD203B41FA5}">
                      <a16:colId xmlns:a16="http://schemas.microsoft.com/office/drawing/2014/main" val="1925727843"/>
                    </a:ext>
                  </a:extLst>
                </a:gridCol>
                <a:gridCol w="435134">
                  <a:extLst>
                    <a:ext uri="{9D8B030D-6E8A-4147-A177-3AD203B41FA5}">
                      <a16:colId xmlns:a16="http://schemas.microsoft.com/office/drawing/2014/main" val="2666325861"/>
                    </a:ext>
                  </a:extLst>
                </a:gridCol>
                <a:gridCol w="435134">
                  <a:extLst>
                    <a:ext uri="{9D8B030D-6E8A-4147-A177-3AD203B41FA5}">
                      <a16:colId xmlns:a16="http://schemas.microsoft.com/office/drawing/2014/main" val="1940861211"/>
                    </a:ext>
                  </a:extLst>
                </a:gridCol>
                <a:gridCol w="435134">
                  <a:extLst>
                    <a:ext uri="{9D8B030D-6E8A-4147-A177-3AD203B41FA5}">
                      <a16:colId xmlns:a16="http://schemas.microsoft.com/office/drawing/2014/main" val="265321247"/>
                    </a:ext>
                  </a:extLst>
                </a:gridCol>
                <a:gridCol w="435134">
                  <a:extLst>
                    <a:ext uri="{9D8B030D-6E8A-4147-A177-3AD203B41FA5}">
                      <a16:colId xmlns:a16="http://schemas.microsoft.com/office/drawing/2014/main" val="17549368"/>
                    </a:ext>
                  </a:extLst>
                </a:gridCol>
                <a:gridCol w="435134">
                  <a:extLst>
                    <a:ext uri="{9D8B030D-6E8A-4147-A177-3AD203B41FA5}">
                      <a16:colId xmlns:a16="http://schemas.microsoft.com/office/drawing/2014/main" val="701708947"/>
                    </a:ext>
                  </a:extLst>
                </a:gridCol>
              </a:tblGrid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361075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322248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179608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0293407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3072983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7355511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7021356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6431721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2247660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28" marR="4602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47918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33830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314037" y="371379"/>
            <a:ext cx="11434618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40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cs-CZ" sz="4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Tabulka k násobení</a:t>
            </a:r>
            <a:endParaRPr lang="cs-CZ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076255"/>
              </p:ext>
            </p:extLst>
          </p:nvPr>
        </p:nvGraphicFramePr>
        <p:xfrm>
          <a:off x="6451288" y="1480410"/>
          <a:ext cx="4350951" cy="4351336"/>
        </p:xfrm>
        <a:graphic>
          <a:graphicData uri="http://schemas.openxmlformats.org/drawingml/2006/table">
            <a:tbl>
              <a:tblPr firstRow="1" firstCol="1" bandRow="1"/>
              <a:tblGrid>
                <a:gridCol w="395541">
                  <a:extLst>
                    <a:ext uri="{9D8B030D-6E8A-4147-A177-3AD203B41FA5}">
                      <a16:colId xmlns:a16="http://schemas.microsoft.com/office/drawing/2014/main" val="1117900069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4101314923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1102821728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3426649674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1177089653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2823345297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1755270018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3281006988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646664693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3318651679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319253152"/>
                    </a:ext>
                  </a:extLst>
                </a:gridCol>
              </a:tblGrid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cs-CZ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2725070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5740045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570165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2509380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900028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2489404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0300213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7464141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9776630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3432306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0381948"/>
                  </a:ext>
                </a:extLst>
              </a:tr>
            </a:tbl>
          </a:graphicData>
        </a:graphic>
      </p:graphicFrame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98364" y="1875805"/>
            <a:ext cx="5064093" cy="427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83310" y="765917"/>
            <a:ext cx="11369962" cy="2068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Využití pomůcky při </a:t>
            </a:r>
            <a:r>
              <a:rPr lang="cs-CZ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výuce: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cs-CZ" sz="2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vyvození operace násobení,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násobení </a:t>
            </a: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 oboru </a:t>
            </a: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násobilek.</a:t>
            </a:r>
            <a:endParaRPr lang="cs-CZ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cs-CZ" sz="2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87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71055" y="347953"/>
            <a:ext cx="11185236" cy="170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Násobení v oboru násobilek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cs-CZ" sz="2000" b="1" u="sng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6 . 4 </a:t>
            </a:r>
            <a:endParaRPr lang="cs-CZ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cs-CZ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4669748"/>
              </p:ext>
            </p:extLst>
          </p:nvPr>
        </p:nvGraphicFramePr>
        <p:xfrm>
          <a:off x="1385142" y="1687081"/>
          <a:ext cx="4350951" cy="4351336"/>
        </p:xfrm>
        <a:graphic>
          <a:graphicData uri="http://schemas.openxmlformats.org/drawingml/2006/table">
            <a:tbl>
              <a:tblPr firstRow="1" firstCol="1" bandRow="1"/>
              <a:tblGrid>
                <a:gridCol w="395541">
                  <a:extLst>
                    <a:ext uri="{9D8B030D-6E8A-4147-A177-3AD203B41FA5}">
                      <a16:colId xmlns:a16="http://schemas.microsoft.com/office/drawing/2014/main" val="3582798446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3537134030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1879194072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3034356221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533212220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3799455079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1520675720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1161682877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3227810111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1826378816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10996092"/>
                    </a:ext>
                  </a:extLst>
                </a:gridCol>
              </a:tblGrid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cs-CZ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360822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9386110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4123058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5868533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7445931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6910881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3572131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625177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4024678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2623659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8941192"/>
                  </a:ext>
                </a:extLst>
              </a:tr>
            </a:tbl>
          </a:graphicData>
        </a:graphic>
      </p:graphicFrame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3491341"/>
              </p:ext>
            </p:extLst>
          </p:nvPr>
        </p:nvGraphicFramePr>
        <p:xfrm>
          <a:off x="6257324" y="1687081"/>
          <a:ext cx="4350951" cy="4351336"/>
        </p:xfrm>
        <a:graphic>
          <a:graphicData uri="http://schemas.openxmlformats.org/drawingml/2006/table">
            <a:tbl>
              <a:tblPr firstRow="1" firstCol="1" bandRow="1"/>
              <a:tblGrid>
                <a:gridCol w="395541">
                  <a:extLst>
                    <a:ext uri="{9D8B030D-6E8A-4147-A177-3AD203B41FA5}">
                      <a16:colId xmlns:a16="http://schemas.microsoft.com/office/drawing/2014/main" val="4172259761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2907708557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486743027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4148302794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2389746848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2071002074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3996785619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514758008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854723034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651005173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1214587105"/>
                    </a:ext>
                  </a:extLst>
                </a:gridCol>
              </a:tblGrid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100876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6942880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0410986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0069813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6652081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4371171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1902097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6384407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0446715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017560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02604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40248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881" y="204066"/>
            <a:ext cx="5526810" cy="647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3922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314037" y="371379"/>
            <a:ext cx="11434618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40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cs-CZ" sz="4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Tabulka k dělení</a:t>
            </a:r>
            <a:endParaRPr lang="cs-CZ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547882"/>
              </p:ext>
            </p:extLst>
          </p:nvPr>
        </p:nvGraphicFramePr>
        <p:xfrm>
          <a:off x="6940815" y="1480410"/>
          <a:ext cx="4350951" cy="4351336"/>
        </p:xfrm>
        <a:graphic>
          <a:graphicData uri="http://schemas.openxmlformats.org/drawingml/2006/table">
            <a:tbl>
              <a:tblPr firstRow="1" firstCol="1" bandRow="1"/>
              <a:tblGrid>
                <a:gridCol w="395541">
                  <a:extLst>
                    <a:ext uri="{9D8B030D-6E8A-4147-A177-3AD203B41FA5}">
                      <a16:colId xmlns:a16="http://schemas.microsoft.com/office/drawing/2014/main" val="1117900069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4101314923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1102821728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3426649674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1177089653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2823345297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1755270018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3281006988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646664693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3318651679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319253152"/>
                    </a:ext>
                  </a:extLst>
                </a:gridCol>
              </a:tblGrid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cs-CZ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cs-CZ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2725070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5740045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570165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2509380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900028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2489404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0300213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7464141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9776630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3432306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0381948"/>
                  </a:ext>
                </a:extLst>
              </a:tr>
            </a:tbl>
          </a:graphicData>
        </a:graphic>
      </p:graphicFrame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619" y="1293228"/>
            <a:ext cx="5592671" cy="47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8040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83310" y="765917"/>
            <a:ext cx="11369962" cy="1673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Využití pomůcky při </a:t>
            </a:r>
            <a:r>
              <a:rPr lang="cs-CZ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výuce: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cs-CZ" sz="2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vyvození operace </a:t>
            </a: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dělení (beze zbytku, se zbytkem),</a:t>
            </a:r>
            <a:endParaRPr lang="cs-CZ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dělení </a:t>
            </a: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 oboru násobilek.</a:t>
            </a:r>
          </a:p>
        </p:txBody>
      </p:sp>
    </p:spTree>
    <p:extLst>
      <p:ext uri="{BB962C8B-B14F-4D97-AF65-F5344CB8AC3E}">
        <p14:creationId xmlns:p14="http://schemas.microsoft.com/office/powerpoint/2010/main" val="22642898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471055" y="347953"/>
            <a:ext cx="11185236" cy="170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Dělení beze zbytku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cs-CZ" sz="2000" b="1" u="sng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24 </a:t>
            </a:r>
            <a:r>
              <a:rPr lang="cs-CZ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cs-CZ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endParaRPr lang="cs-CZ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cs-CZ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553663"/>
              </p:ext>
            </p:extLst>
          </p:nvPr>
        </p:nvGraphicFramePr>
        <p:xfrm>
          <a:off x="6705288" y="1885737"/>
          <a:ext cx="4350951" cy="4351336"/>
        </p:xfrm>
        <a:graphic>
          <a:graphicData uri="http://schemas.openxmlformats.org/drawingml/2006/table">
            <a:tbl>
              <a:tblPr firstRow="1" firstCol="1" bandRow="1"/>
              <a:tblGrid>
                <a:gridCol w="395541">
                  <a:extLst>
                    <a:ext uri="{9D8B030D-6E8A-4147-A177-3AD203B41FA5}">
                      <a16:colId xmlns:a16="http://schemas.microsoft.com/office/drawing/2014/main" val="224996959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1614149857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1688033296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2207715288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1939178187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1574187790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2604718732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1276357471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1892077891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2941619604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1619205847"/>
                    </a:ext>
                  </a:extLst>
                </a:gridCol>
              </a:tblGrid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430272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1847683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4242962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7509084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9044926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8699617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7005847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4072733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1728916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9208554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3685515"/>
                  </a:ext>
                </a:extLst>
              </a:tr>
            </a:tbl>
          </a:graphicData>
        </a:graphic>
      </p:graphicFrame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667" y="1751734"/>
            <a:ext cx="4766346" cy="461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10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471055" y="347953"/>
            <a:ext cx="11185236" cy="170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Dělení se zbytkem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cs-CZ" sz="2000" b="1" u="sng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24 </a:t>
            </a:r>
            <a:r>
              <a:rPr lang="cs-CZ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cs-CZ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7</a:t>
            </a:r>
            <a:endParaRPr lang="cs-CZ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cs-CZ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478566"/>
              </p:ext>
            </p:extLst>
          </p:nvPr>
        </p:nvGraphicFramePr>
        <p:xfrm>
          <a:off x="6607313" y="1760971"/>
          <a:ext cx="4350951" cy="4351336"/>
        </p:xfrm>
        <a:graphic>
          <a:graphicData uri="http://schemas.openxmlformats.org/drawingml/2006/table">
            <a:tbl>
              <a:tblPr firstRow="1" firstCol="1" bandRow="1"/>
              <a:tblGrid>
                <a:gridCol w="395541">
                  <a:extLst>
                    <a:ext uri="{9D8B030D-6E8A-4147-A177-3AD203B41FA5}">
                      <a16:colId xmlns:a16="http://schemas.microsoft.com/office/drawing/2014/main" val="696051435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1874579680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2771706218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1094250914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2784949195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692742089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3430885916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3034623920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1981812641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2639672233"/>
                    </a:ext>
                  </a:extLst>
                </a:gridCol>
                <a:gridCol w="395541">
                  <a:extLst>
                    <a:ext uri="{9D8B030D-6E8A-4147-A177-3AD203B41FA5}">
                      <a16:colId xmlns:a16="http://schemas.microsoft.com/office/drawing/2014/main" val="3812540890"/>
                    </a:ext>
                  </a:extLst>
                </a:gridCol>
              </a:tblGrid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5611621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5966680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5295912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2633478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8540636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7754995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1608818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552533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2934345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2082421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effectLst/>
                          <a:latin typeface="Bahnschrift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4" marR="4184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2367208"/>
                  </a:ext>
                </a:extLst>
              </a:tr>
            </a:tbl>
          </a:graphicData>
        </a:graphic>
      </p:graphicFrame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036" y="1559503"/>
            <a:ext cx="4985650" cy="475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16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222E51A9-45A7-49BC-B2EE-BDD0F6DE1FF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8200" y="1306872"/>
            <a:ext cx="7657977" cy="5072743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314037" y="371379"/>
            <a:ext cx="11434618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40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cs-CZ" sz="4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Banka</a:t>
            </a:r>
            <a:endParaRPr lang="cs-CZ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334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314037" y="371379"/>
            <a:ext cx="11434618" cy="718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4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Zlatý perlový materiál</a:t>
            </a:r>
            <a:endParaRPr lang="cs-CZ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0317" y="1278302"/>
            <a:ext cx="2072820" cy="4980864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180" y="1924847"/>
            <a:ext cx="6943286" cy="336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2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délník 1"/>
              <p:cNvSpPr/>
              <p:nvPr/>
            </p:nvSpPr>
            <p:spPr>
              <a:xfrm>
                <a:off x="383310" y="765917"/>
                <a:ext cx="11369962" cy="48344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sz="24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Využití pomůcky při </a:t>
                </a:r>
                <a:r>
                  <a:rPr lang="cs-CZ" sz="2400" b="1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výuce: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endParaRPr lang="cs-CZ" sz="2400" b="1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07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znázornění, zápis a čtení přirozeného čísla,</a:t>
                </a:r>
              </a:p>
              <a:p>
                <a:pPr marL="342900" indent="-342900">
                  <a:lnSpc>
                    <a:spcPct val="107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cs-CZ" sz="2400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sčítání přirozených čísel,</a:t>
                </a:r>
                <a:endParaRPr lang="cs-CZ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07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odčítání přirozených čísel,</a:t>
                </a:r>
                <a:endParaRPr lang="cs-CZ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07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cs-CZ" sz="2400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násobení přirozeného čísla jednociferným přirozeným číslem,</a:t>
                </a:r>
              </a:p>
              <a:p>
                <a:pPr marL="342900" indent="-342900">
                  <a:lnSpc>
                    <a:spcPct val="107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násobení přirozených čísel,</a:t>
                </a:r>
                <a:endParaRPr lang="cs-CZ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07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dělení přirozeného čísla jednociferným přirozeným číslem (beze zbytku, se zbytkem), </a:t>
                </a:r>
                <a:endParaRPr lang="cs-CZ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07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dělení přirozeného čísla dvojciferným přirozeným číslem (beze zbytku, se zbytkem),</a:t>
                </a:r>
              </a:p>
              <a:p>
                <a:pPr marL="342900" indent="-342900">
                  <a:lnSpc>
                    <a:spcPct val="107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druhá mocnina přirozeného čísla,</a:t>
                </a:r>
              </a:p>
              <a:p>
                <a:pPr marL="342900" indent="-342900">
                  <a:lnSpc>
                    <a:spcPct val="107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druhá odmocnina přirozeného čísla,</a:t>
                </a:r>
              </a:p>
              <a:p>
                <a:pPr marL="342900" indent="-342900">
                  <a:lnSpc>
                    <a:spcPct val="107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odvození algebraického vzorce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cs-CZ" sz="2400" dirty="0" smtClean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cs-CZ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Obdélník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310" y="765917"/>
                <a:ext cx="11369962" cy="4834400"/>
              </a:xfrm>
              <a:prstGeom prst="rect">
                <a:avLst/>
              </a:prstGeom>
              <a:blipFill>
                <a:blip r:embed="rId2"/>
                <a:stretch>
                  <a:fillRect l="-858" t="-1009" b="-151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05422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71055" y="347953"/>
            <a:ext cx="11185236" cy="2035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„Paměťová hra“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cs-CZ" sz="2000" b="1" u="sng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Dítě pošleme do Banky s úkolem: „Přines mi 2 tisícovky, 6 stovek, 3 desítky a 7 jednotek.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cs-CZ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cs-CZ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752" y="1577687"/>
            <a:ext cx="7573842" cy="490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83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200954C-97B2-4D88-99D4-43838D6880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380548" y="1592909"/>
            <a:ext cx="7249160" cy="498197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957128" y="347953"/>
            <a:ext cx="6096000" cy="12449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Znázornění, zápis a čtení přirozeného </a:t>
            </a:r>
            <a:r>
              <a:rPr lang="cs-CZ" sz="20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čísla</a:t>
            </a:r>
            <a:endParaRPr lang="cs-CZ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32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cs-CZ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cs-CZ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cs-CZ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endParaRPr lang="cs-CZ" sz="32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2003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BB2517E-4BEB-463A-9680-F939839BB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087" y="237315"/>
            <a:ext cx="8350503" cy="625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1868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12BB863-151A-44D1-BA71-E63A593A4C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40161" y="1999307"/>
            <a:ext cx="6149802" cy="4086513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2896033" y="468026"/>
            <a:ext cx="6096000" cy="12449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Sčítání přirozených čísel</a:t>
            </a:r>
            <a:endParaRPr lang="cs-CZ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cs-CZ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cs-CZ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cs-CZ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</a:t>
            </a:r>
            <a:r>
              <a:rPr lang="cs-CZ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cs-CZ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cs-CZ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cs-CZ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cs-CZ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endParaRPr lang="cs-CZ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2D3CB17-15D4-4D04-A53B-75DC725A9AD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489123" y="1999307"/>
            <a:ext cx="5471969" cy="40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165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4D0F329-E478-4879-B5FD-0A6887CDB1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 rot="10800000">
            <a:off x="2121478" y="332509"/>
            <a:ext cx="828675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221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7B52AFB-85AC-458C-9851-457B776D1D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136342" y="1657563"/>
            <a:ext cx="7615382" cy="5014891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2896033" y="412607"/>
            <a:ext cx="6096000" cy="12449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Odčítání přirozených čísel</a:t>
            </a:r>
            <a:endParaRPr lang="cs-CZ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cs-CZ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cs-CZ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cs-CZ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cs-CZ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cs-CZ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cs-CZ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cs-CZ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cs-CZ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cs-CZ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7896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905270" y="366425"/>
            <a:ext cx="6096000" cy="59330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cs-CZ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cs-CZ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cs-CZ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cs-CZ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cs-CZ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cs-CZ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cs-CZ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cs-CZ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cs-CZ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118" y="1203614"/>
            <a:ext cx="78486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529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051" y="354673"/>
            <a:ext cx="12186949" cy="948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Násobení </a:t>
            </a:r>
            <a:r>
              <a:rPr lang="cs-CZ" sz="20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přirozeného čísla jednociferným přirozeným číslem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cs-CZ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cs-CZ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cs-CZ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cs-CZ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cs-CZ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591" y="1474787"/>
            <a:ext cx="3376616" cy="511997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737807" y="2421514"/>
            <a:ext cx="4496458" cy="322652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253474" y="2155502"/>
            <a:ext cx="5158074" cy="372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7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B6CA1C90-44AF-4A08-BCC6-2E6A64522ACE}"/>
              </a:ext>
            </a:extLst>
          </p:cNvPr>
          <p:cNvPicPr/>
          <p:nvPr/>
        </p:nvPicPr>
        <p:blipFill rotWithShape="1">
          <a:blip r:embed="rId2"/>
          <a:srcRect t="15535"/>
          <a:stretch/>
        </p:blipFill>
        <p:spPr>
          <a:xfrm>
            <a:off x="5436177" y="447036"/>
            <a:ext cx="4946073" cy="5963927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-318222" y="447036"/>
            <a:ext cx="6096000" cy="12449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Násobení přirozených čísel</a:t>
            </a:r>
            <a:endParaRPr lang="cs-CZ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cs-CZ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cs-CZ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cs-CZ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cs-CZ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cs-CZ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149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E0C93F5-F6AD-401C-AADC-B203C6A098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3" r="10830"/>
          <a:stretch/>
        </p:blipFill>
        <p:spPr>
          <a:xfrm rot="5400000">
            <a:off x="3315685" y="794324"/>
            <a:ext cx="5431322" cy="6224983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14037" y="371379"/>
            <a:ext cx="11434618" cy="593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Velká sada karet 1 – 9 000</a:t>
            </a:r>
            <a:endParaRPr lang="cs-CZ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98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16F7376-EC19-46E9-95B4-0A66A9D81D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91910" y="1924482"/>
            <a:ext cx="5687637" cy="445596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7B5EFF4-D30F-467C-B41A-D43B01F8317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552391" y="1924482"/>
            <a:ext cx="4923213" cy="4675043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563418" y="412607"/>
            <a:ext cx="10847531" cy="1244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ělení </a:t>
            </a:r>
            <a:r>
              <a:rPr lang="cs-CZ" sz="20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přirozeného čísla jednociferným přirozeným číslem (beze </a:t>
            </a: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zbytku) </a:t>
            </a:r>
            <a:endParaRPr lang="cs-CZ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cs-CZ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cs-CZ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cs-CZ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cs-CZ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cs-CZ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cs-CZ" sz="32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926" y="2600036"/>
            <a:ext cx="457200" cy="4572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5654" y="2600036"/>
            <a:ext cx="457200" cy="4572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2091" y="2600036"/>
            <a:ext cx="457200" cy="4572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629" y="2615103"/>
            <a:ext cx="349770" cy="34977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8487" y="2616200"/>
            <a:ext cx="348673" cy="34867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6248" y="2573539"/>
            <a:ext cx="359931" cy="35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496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314037" y="371379"/>
            <a:ext cx="11434618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40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cs-CZ" sz="4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Známková hra pro přirozená čísla</a:t>
            </a:r>
            <a:endParaRPr lang="cs-CZ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187" y="1398730"/>
            <a:ext cx="9370318" cy="492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523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délník 3"/>
              <p:cNvSpPr/>
              <p:nvPr/>
            </p:nvSpPr>
            <p:spPr>
              <a:xfrm>
                <a:off x="468285" y="597233"/>
                <a:ext cx="11369962" cy="48344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sz="24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Využití pomůcky při </a:t>
                </a:r>
                <a:r>
                  <a:rPr lang="cs-CZ" sz="2400" b="1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výuce: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endParaRPr lang="cs-CZ" sz="2400" b="1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07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znázornění, zápis a čtení přirozeného čísla,</a:t>
                </a:r>
              </a:p>
              <a:p>
                <a:pPr marL="342900" indent="-342900">
                  <a:lnSpc>
                    <a:spcPct val="107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cs-CZ" sz="2400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sčítání přirozených čísel,</a:t>
                </a:r>
                <a:endParaRPr lang="cs-CZ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07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odčítání přirozených čísel,</a:t>
                </a:r>
                <a:endParaRPr lang="cs-CZ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07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cs-CZ" sz="2400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násobení přirozeného čísla jednociferným přirozeným číslem ,</a:t>
                </a:r>
              </a:p>
              <a:p>
                <a:pPr marL="342900" indent="-342900">
                  <a:lnSpc>
                    <a:spcPct val="107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násobení přirozených čísel,</a:t>
                </a:r>
                <a:endParaRPr lang="cs-CZ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07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dělení přirozeného čísla jednociferným přirozeným číslem (beze zbytku, se zbytkem), </a:t>
                </a:r>
                <a:endParaRPr lang="cs-CZ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07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dělení </a:t>
                </a:r>
                <a:r>
                  <a:rPr lang="cs-CZ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přirozeného čísla </a:t>
                </a: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dvojciferným </a:t>
                </a:r>
                <a:r>
                  <a:rPr lang="cs-CZ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přirozeným číslem (beze zbytku, se zbytkem</a:t>
                </a: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),</a:t>
                </a:r>
                <a:endParaRPr lang="cs-CZ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07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druhá mocnina přirozených čísel,</a:t>
                </a:r>
              </a:p>
              <a:p>
                <a:pPr marL="342900" indent="-342900">
                  <a:lnSpc>
                    <a:spcPct val="107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druhá odmocnina přirozených čísel,</a:t>
                </a:r>
              </a:p>
              <a:p>
                <a:pPr marL="342900" indent="-342900">
                  <a:lnSpc>
                    <a:spcPct val="107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odvození algebraického vzorce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cs-CZ" sz="2400" dirty="0" smtClean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cs-CZ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Obdélník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285" y="597233"/>
                <a:ext cx="11369962" cy="4834400"/>
              </a:xfrm>
              <a:prstGeom prst="rect">
                <a:avLst/>
              </a:prstGeom>
              <a:blipFill>
                <a:blip r:embed="rId2"/>
                <a:stretch>
                  <a:fillRect l="-858" t="-1009" b="-151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98300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DAF5F308-4A33-4561-9025-8D8FF1901C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" r="45293"/>
          <a:stretch/>
        </p:blipFill>
        <p:spPr>
          <a:xfrm>
            <a:off x="6663429" y="326451"/>
            <a:ext cx="4480853" cy="6200775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75491" y="492706"/>
            <a:ext cx="6096000" cy="12449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Znázornění, zápis a čtení přirozeného </a:t>
            </a:r>
            <a:r>
              <a:rPr lang="cs-CZ" sz="20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čísla</a:t>
            </a:r>
            <a:endParaRPr lang="cs-CZ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32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cs-CZ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cs-CZ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cs-CZ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endParaRPr lang="cs-CZ" sz="32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5807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42EF0936-EEE5-46D3-9BFE-745F92D132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1" t="16254" r="21047" b="11602"/>
          <a:stretch/>
        </p:blipFill>
        <p:spPr>
          <a:xfrm>
            <a:off x="176919" y="1626300"/>
            <a:ext cx="3804912" cy="514877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1BFC88F-CA93-4514-B541-37BEAA7E0B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9" r="23165" b="19543"/>
          <a:stretch/>
        </p:blipFill>
        <p:spPr>
          <a:xfrm>
            <a:off x="4127072" y="1626299"/>
            <a:ext cx="3937856" cy="514877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8FE2841-046A-4981-AB4A-EC950C1870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4" r="20441" b="20450"/>
          <a:stretch/>
        </p:blipFill>
        <p:spPr>
          <a:xfrm>
            <a:off x="8299992" y="1626300"/>
            <a:ext cx="3698045" cy="4543864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3048000" y="338717"/>
            <a:ext cx="6096000" cy="12449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Sčítání přirozených čísel</a:t>
            </a:r>
            <a:endParaRPr lang="cs-CZ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cs-CZ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cs-CZ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cs-CZ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</a:t>
            </a:r>
            <a:r>
              <a:rPr lang="cs-CZ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cs-CZ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cs-CZ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cs-CZ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cs-CZ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endParaRPr lang="cs-CZ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9679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9CDCF7D-A169-45F4-9773-FCBD51FBC0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4" t="34195" r="7079" b="7046"/>
          <a:stretch/>
        </p:blipFill>
        <p:spPr>
          <a:xfrm rot="5400000">
            <a:off x="6757730" y="2101267"/>
            <a:ext cx="5235070" cy="310270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B5B19E7-7986-453E-A5D5-F73BC1E700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4347"/>
          <a:stretch/>
        </p:blipFill>
        <p:spPr>
          <a:xfrm>
            <a:off x="609661" y="1035085"/>
            <a:ext cx="3763302" cy="5143211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896033" y="412607"/>
            <a:ext cx="6096000" cy="12449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Odčítání přirozených čísel</a:t>
            </a:r>
            <a:endParaRPr lang="cs-CZ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cs-CZ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cs-CZ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cs-CZ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cs-CZ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cs-CZ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cs-CZ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cs-CZ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cs-CZ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cs-CZ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4130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051" y="354673"/>
            <a:ext cx="12186949" cy="948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Násobení </a:t>
            </a:r>
            <a:r>
              <a:rPr lang="cs-CZ" sz="20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přirozeného čísla jednociferným přirozeným číslem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cs-CZ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cs-CZ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cs-CZ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cs-CZ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136" y="949042"/>
            <a:ext cx="1563733" cy="553488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585081" y="3260164"/>
            <a:ext cx="5026887" cy="142064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916144" y="2872525"/>
            <a:ext cx="4049739" cy="121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21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0EEB3F3-E7F9-4FCE-BCA2-7393423527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327" r="5477" b="19770"/>
          <a:stretch/>
        </p:blipFill>
        <p:spPr>
          <a:xfrm rot="5400000">
            <a:off x="3403611" y="1875986"/>
            <a:ext cx="4896114" cy="4528127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803669" y="447036"/>
            <a:ext cx="6096000" cy="12449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Násobení přirozených čísel</a:t>
            </a:r>
            <a:endParaRPr lang="cs-CZ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cs-CZ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cs-CZ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cs-CZ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cs-CZ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cs-CZ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3283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06DD83AB-E7CA-4F3E-9712-71EDFC5D48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" t="3322" r="46654"/>
          <a:stretch/>
        </p:blipFill>
        <p:spPr>
          <a:xfrm>
            <a:off x="180928" y="1731980"/>
            <a:ext cx="3385981" cy="484195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97AECA1-7391-4FCA-A43D-44769047D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290" y="1731980"/>
            <a:ext cx="3664083" cy="488794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24EB7A1-87F5-4184-8D8A-D5C4D38C17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1" r="13474"/>
          <a:stretch/>
        </p:blipFill>
        <p:spPr>
          <a:xfrm>
            <a:off x="7459754" y="1731980"/>
            <a:ext cx="4553972" cy="472307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563418" y="412607"/>
            <a:ext cx="10847531" cy="1244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ělení </a:t>
            </a:r>
            <a:r>
              <a:rPr lang="cs-CZ" sz="20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přirozeného čísla jednociferným přirozeným číslem (beze </a:t>
            </a: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zbytku) </a:t>
            </a:r>
            <a:endParaRPr lang="cs-CZ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cs-CZ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cs-CZ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cs-CZ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cs-CZ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cs-CZ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cs-CZ" sz="32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2996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1107A85-5CFF-4023-9BC7-877582CF26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6" b="16045"/>
          <a:stretch/>
        </p:blipFill>
        <p:spPr>
          <a:xfrm rot="16200000">
            <a:off x="1056054" y="455099"/>
            <a:ext cx="4648200" cy="476894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1431C8C-2BE8-4436-A843-9FB71D89B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769" y="515471"/>
            <a:ext cx="4648200" cy="620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18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83310" y="765917"/>
            <a:ext cx="11369962" cy="2858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Využití pomůcky při </a:t>
            </a:r>
            <a:r>
              <a:rPr lang="cs-CZ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výuce: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cs-CZ" sz="2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znázornění přirozeného čísla (desítková soustava),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pomocí zraku, sluchu, hmatu a svalové paměti dítě získá senzomotorickou zkušenost s desítkovou soustavou,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zápis a čtení přirozeného čísla.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51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37CD7838-5352-4F6F-BD53-A10D78A4FC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6" t="9901" r="35083" b="11375"/>
          <a:stretch/>
        </p:blipFill>
        <p:spPr>
          <a:xfrm>
            <a:off x="4434876" y="1746261"/>
            <a:ext cx="4656406" cy="488149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BB127E9-7702-4082-A5E9-7192D66FF0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0" t="19146" r="36274" b="26802"/>
          <a:stretch/>
        </p:blipFill>
        <p:spPr>
          <a:xfrm>
            <a:off x="9321196" y="1753187"/>
            <a:ext cx="2525444" cy="335162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58DF632-D6E9-47A4-B78C-12D1F829ED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4" t="9901" r="13480" b="34062"/>
          <a:stretch/>
        </p:blipFill>
        <p:spPr>
          <a:xfrm rot="16200000">
            <a:off x="312562" y="1729405"/>
            <a:ext cx="3868617" cy="3916182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563418" y="412607"/>
            <a:ext cx="10847531" cy="1244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ělení </a:t>
            </a:r>
            <a:r>
              <a:rPr lang="cs-CZ" sz="20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přirozeného čísla </a:t>
            </a: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dvojciferným </a:t>
            </a:r>
            <a:r>
              <a:rPr lang="cs-CZ" sz="20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přirozeným číslem (beze </a:t>
            </a: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zbytku) </a:t>
            </a:r>
            <a:endParaRPr lang="cs-CZ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cs-CZ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cs-CZ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cs-CZ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cs-CZ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cs-CZ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cs-CZ" sz="32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6874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04A1E68-481B-4CA3-9EA5-8FA2EA0479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7" t="5685" r="10429" b="30111"/>
          <a:stretch/>
        </p:blipFill>
        <p:spPr>
          <a:xfrm rot="16200000">
            <a:off x="3444841" y="-231010"/>
            <a:ext cx="2594077" cy="344658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6952DA8-9763-4961-A515-D9A91CB0D0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9" t="30319" r="7519" b="25668"/>
          <a:stretch/>
        </p:blipFill>
        <p:spPr>
          <a:xfrm rot="10800000">
            <a:off x="6586431" y="195243"/>
            <a:ext cx="5358194" cy="256031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20B235B-3DE4-45E9-A707-9B1AA2A31B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6" t="23285" r="18323" b="8880"/>
          <a:stretch/>
        </p:blipFill>
        <p:spPr>
          <a:xfrm>
            <a:off x="3305178" y="2841675"/>
            <a:ext cx="3250670" cy="401632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01EEBEB-D9EF-4AB4-856D-291EEBF8DD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2" t="10354" r="11362" b="22719"/>
          <a:stretch/>
        </p:blipFill>
        <p:spPr>
          <a:xfrm rot="10800000">
            <a:off x="6752782" y="2827762"/>
            <a:ext cx="2798438" cy="400747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0E495E6-A0EB-4ED4-900D-C2E6D81FEC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t="25554" r="36179" b="16821"/>
          <a:stretch/>
        </p:blipFill>
        <p:spPr>
          <a:xfrm>
            <a:off x="9748154" y="2804998"/>
            <a:ext cx="2015119" cy="4030238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138545" y="559768"/>
            <a:ext cx="2544040" cy="91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cs-CZ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cs-CZ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cs-CZ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cs-CZ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cs-CZ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cs-CZ" sz="32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1009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14037" y="371379"/>
            <a:ext cx="11434618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40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cs-CZ" sz="4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Tabulka </a:t>
            </a:r>
            <a:r>
              <a:rPr lang="cs-CZ" sz="40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 desetinná </a:t>
            </a:r>
            <a:r>
              <a:rPr lang="cs-CZ" sz="4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čísla</a:t>
            </a:r>
            <a:endParaRPr lang="cs-CZ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422" y="1230463"/>
            <a:ext cx="9901520" cy="37195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0930" y="5014719"/>
            <a:ext cx="2634673" cy="175644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788" y="5027033"/>
            <a:ext cx="2616200" cy="174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6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61819" y="626000"/>
            <a:ext cx="11369962" cy="4044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Využití pomůcky při </a:t>
            </a:r>
            <a:r>
              <a:rPr lang="cs-CZ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výuce: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cs-CZ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zápis a čtení desetinného </a:t>
            </a: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čísla,</a:t>
            </a:r>
            <a:endParaRPr lang="cs-CZ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porovnávání desetinných čísel,</a:t>
            </a:r>
            <a:endParaRPr lang="cs-CZ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sčítání desetinných čísel,</a:t>
            </a:r>
            <a:endParaRPr lang="cs-CZ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odčítání desetinných čísel,</a:t>
            </a:r>
            <a:endParaRPr lang="cs-CZ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násobení desetinného čísla číslem přirozeným,</a:t>
            </a:r>
            <a:endParaRPr lang="cs-CZ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násobení a dělení desetinného čísla číslem 10,</a:t>
            </a:r>
            <a:endParaRPr lang="cs-CZ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dělení přirozeného </a:t>
            </a: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čísla jednociferným přirozeným číslem </a:t>
            </a: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(beze zbytku, se zbytkem),</a:t>
            </a:r>
            <a:endParaRPr lang="cs-CZ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dělení desetinného čísla číslem přirozeným (beze zbytku, se zbytkem).</a:t>
            </a:r>
            <a:endParaRPr lang="cs-C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76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896033" y="468026"/>
            <a:ext cx="6096000" cy="12449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Zápis a čtení </a:t>
            </a:r>
            <a:r>
              <a:rPr lang="cs-CZ" sz="20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desetinného čísla</a:t>
            </a:r>
            <a:endParaRPr lang="cs-CZ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32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cs-CZ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cs-CZ" sz="3200" b="1" dirty="0" smtClean="0">
                <a:solidFill>
                  <a:srgbClr val="1F4E7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cs-CZ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cs-CZ" sz="32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cs-CZ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2255" y="2139412"/>
            <a:ext cx="5755123" cy="162777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7697" y="4119724"/>
            <a:ext cx="2435324" cy="234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327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896033" y="468026"/>
            <a:ext cx="6096000" cy="12449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Zápis a čtení </a:t>
            </a:r>
            <a:r>
              <a:rPr lang="cs-CZ" sz="20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desetinného čísla</a:t>
            </a:r>
            <a:endParaRPr lang="cs-CZ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32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cs-CZ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cs-CZ" sz="3200" b="1" dirty="0" smtClean="0">
                <a:solidFill>
                  <a:srgbClr val="1F4E7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cs-CZ" sz="32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03</a:t>
            </a:r>
            <a:endParaRPr lang="cs-CZ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682" y="1999875"/>
            <a:ext cx="5706351" cy="173141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860" y="4193067"/>
            <a:ext cx="2556557" cy="193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35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854037" y="472977"/>
            <a:ext cx="6096000" cy="12449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Sčítání desetinných čísel</a:t>
            </a:r>
            <a:endParaRPr lang="cs-CZ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32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0,1</a:t>
            </a:r>
            <a:r>
              <a:rPr lang="cs-CZ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cs-CZ" sz="32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0,9</a:t>
            </a:r>
            <a:endParaRPr lang="cs-CZ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772" y="1873076"/>
            <a:ext cx="2851827" cy="434998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4803" y="1873076"/>
            <a:ext cx="2841276" cy="434998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8056" y="1873076"/>
            <a:ext cx="1576017" cy="433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3335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854037" y="472977"/>
            <a:ext cx="6096000" cy="12449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Sčítání desetinných čísel</a:t>
            </a:r>
            <a:endParaRPr lang="cs-CZ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32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0,2</a:t>
            </a:r>
            <a:r>
              <a:rPr lang="cs-CZ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cs-CZ" sz="32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cs-CZ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cs-CZ" sz="32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0,2</a:t>
            </a:r>
            <a:r>
              <a:rPr lang="cs-CZ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cs-CZ" sz="32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endParaRPr lang="cs-CZ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853" y="1726977"/>
            <a:ext cx="2531192" cy="489353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362" y="1726977"/>
            <a:ext cx="2541349" cy="48844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1244" y="1717932"/>
            <a:ext cx="2603484" cy="488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731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195782" y="445268"/>
            <a:ext cx="6096000" cy="12449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Násobení desetinného čísla číslem přirozeným</a:t>
            </a:r>
            <a:endParaRPr lang="cs-CZ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32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cs-CZ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 </a:t>
            </a:r>
            <a:r>
              <a:rPr lang="cs-CZ" sz="32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cs-CZ" sz="3200" b="1" dirty="0" smtClean="0">
                <a:solidFill>
                  <a:srgbClr val="1F4E7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,3 </a:t>
            </a:r>
            <a:endParaRPr lang="cs-CZ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664" y="1831686"/>
            <a:ext cx="2964953" cy="4556144"/>
          </a:xfrm>
          <a:prstGeom prst="rect">
            <a:avLst/>
          </a:prstGeom>
        </p:spPr>
      </p:pic>
      <p:pic>
        <p:nvPicPr>
          <p:cNvPr id="7" name="Obrázek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818" y="1831686"/>
            <a:ext cx="2733964" cy="45561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01348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626228" y="501484"/>
            <a:ext cx="8599055" cy="1244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Dělení </a:t>
            </a: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desetinného </a:t>
            </a:r>
            <a:r>
              <a:rPr lang="cs-CZ" sz="20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čísla </a:t>
            </a: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jednociferným přirozeným číslem </a:t>
            </a:r>
            <a:r>
              <a:rPr lang="cs-CZ" sz="20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beze zbytku</a:t>
            </a:r>
            <a:endParaRPr lang="cs-CZ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32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cs-CZ" sz="3200" b="1" dirty="0" smtClean="0">
                <a:solidFill>
                  <a:srgbClr val="1F4E7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,3 </a:t>
            </a:r>
            <a:r>
              <a:rPr lang="cs-CZ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cs-CZ" sz="32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cs-CZ" sz="32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913" y="2038384"/>
            <a:ext cx="5297883" cy="404199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300" y="2038384"/>
            <a:ext cx="2584928" cy="40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936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78691" y="347953"/>
            <a:ext cx="11342253" cy="2035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Hra „na odhad“</a:t>
            </a:r>
            <a:endParaRPr lang="cs-CZ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Hrst jednotlivých perel položíme na koberec. Děti odhadují jejich počet.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cs-CZ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Jeden žák nyní spočítá jednotlivé perly a důsledně vyměňuje deset jednotek za jednu desítku. Nakonec lze přesně říci, kolik perel leželo na koberci.</a:t>
            </a:r>
            <a:endParaRPr lang="cs-CZ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75" y="2883044"/>
            <a:ext cx="4714875" cy="341947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533" y="2189018"/>
            <a:ext cx="4314825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5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14037" y="371379"/>
            <a:ext cx="11434618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4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10. Známková hra pro desetinná čísla</a:t>
            </a:r>
            <a:endParaRPr lang="cs-CZ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46" y="1463623"/>
            <a:ext cx="7879983" cy="505983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9465" y="2820843"/>
            <a:ext cx="2526649" cy="195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171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61819" y="626000"/>
            <a:ext cx="11369962" cy="5229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Využití pomůcky při </a:t>
            </a:r>
            <a:r>
              <a:rPr lang="cs-CZ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výuce: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cs-CZ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zápis a čtení </a:t>
            </a: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desetinného čísla,</a:t>
            </a:r>
            <a:endParaRPr lang="cs-CZ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porovnávání desetinných čísel,</a:t>
            </a:r>
            <a:endParaRPr lang="cs-CZ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sčítání desetinných čísel,</a:t>
            </a:r>
            <a:endParaRPr lang="cs-CZ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odčítání desetinných čísel,</a:t>
            </a:r>
            <a:endParaRPr lang="cs-CZ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násobení desetinného čísla číslem přirozeným</a:t>
            </a: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násobení desetinného čísla číslem desetinným,</a:t>
            </a:r>
            <a:endParaRPr lang="cs-CZ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násobení a dělení desetinného čísla číslem 10,</a:t>
            </a:r>
            <a:endParaRPr lang="cs-CZ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dělení přirozeného </a:t>
            </a: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čísla jednociferným přirozeným číslem (beze </a:t>
            </a: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zbytku, se zbytkem),</a:t>
            </a:r>
            <a:endParaRPr lang="cs-CZ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dělení desetinného čísla číslem přirozeným (beze zbytku, se zbytkem</a:t>
            </a: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druhá mocnina desetinného čísla,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ruhá odmocnina desetinného čísla.</a:t>
            </a:r>
          </a:p>
        </p:txBody>
      </p:sp>
    </p:spTree>
    <p:extLst>
      <p:ext uri="{BB962C8B-B14F-4D97-AF65-F5344CB8AC3E}">
        <p14:creationId xmlns:p14="http://schemas.microsoft.com/office/powerpoint/2010/main" val="25907754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7905" y="1871376"/>
            <a:ext cx="6020666" cy="4517996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132571" y="468026"/>
            <a:ext cx="6096000" cy="12449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Zápis a čtení </a:t>
            </a:r>
            <a:r>
              <a:rPr lang="cs-CZ" sz="20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desetinného čísla</a:t>
            </a:r>
            <a:endParaRPr lang="cs-CZ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cs-CZ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cs-CZ" sz="3200" b="1" dirty="0" smtClean="0">
                <a:solidFill>
                  <a:srgbClr val="1F4E7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cs-CZ" sz="32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02</a:t>
            </a:r>
            <a:endParaRPr lang="cs-CZ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7300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626228" y="501484"/>
            <a:ext cx="8599055" cy="1244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Dělení </a:t>
            </a: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desetinného </a:t>
            </a:r>
            <a:r>
              <a:rPr lang="cs-CZ" sz="20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čísla </a:t>
            </a: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jednociferným přirozeným číslem </a:t>
            </a:r>
            <a:r>
              <a:rPr lang="cs-CZ" sz="20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beze zbytku</a:t>
            </a:r>
            <a:endParaRPr lang="cs-CZ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cs-CZ" sz="3200" b="1" dirty="0" smtClean="0">
                <a:solidFill>
                  <a:srgbClr val="1F4E7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,9</a:t>
            </a:r>
            <a:r>
              <a:rPr lang="cs-CZ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cs-CZ" sz="3200" b="1" dirty="0" smtClean="0">
                <a:solidFill>
                  <a:srgbClr val="1F4E7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cs-CZ" sz="32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cs-CZ" sz="32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58" y="1584167"/>
            <a:ext cx="4435115" cy="317009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744" y="3432093"/>
            <a:ext cx="4894281" cy="264433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611" y="1584167"/>
            <a:ext cx="3916575" cy="354073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0522" y="3354534"/>
            <a:ext cx="2579843" cy="333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948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3998" y="1987694"/>
            <a:ext cx="4114612" cy="394666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95" y="1987694"/>
            <a:ext cx="6260657" cy="3946669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626228" y="501484"/>
            <a:ext cx="8599055" cy="1244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Dělení </a:t>
            </a: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desetinného </a:t>
            </a:r>
            <a:r>
              <a:rPr lang="cs-CZ" sz="20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čísla </a:t>
            </a: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víceciferným přirozeným číslem </a:t>
            </a:r>
            <a:r>
              <a:rPr lang="cs-CZ" sz="20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beze zbytku</a:t>
            </a:r>
            <a:endParaRPr lang="cs-CZ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cs-CZ" sz="3200" b="1" dirty="0" smtClean="0">
                <a:solidFill>
                  <a:srgbClr val="1F4E7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,7</a:t>
            </a:r>
            <a:r>
              <a:rPr lang="cs-CZ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cs-CZ" sz="3200" b="1" dirty="0" smtClean="0">
                <a:solidFill>
                  <a:srgbClr val="1F4E7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cs-CZ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cs-CZ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cs-CZ" sz="32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2221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14037" y="371379"/>
            <a:ext cx="11434618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4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11. Zlomková věž</a:t>
            </a:r>
            <a:endParaRPr lang="cs-CZ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169" y="1357700"/>
            <a:ext cx="8614353" cy="516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56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17" y="166255"/>
            <a:ext cx="7319818" cy="6059183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775853" y="491989"/>
            <a:ext cx="116193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http://www.material-montessori.cz/www.montessori.material.cz/eshop/2-1-Matematika/2-2-Ostatni/5/50-Zlomkove-veze/related</a:t>
            </a:r>
            <a:r>
              <a:rPr lang="cs-CZ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cs-C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3714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15637" y="376618"/>
            <a:ext cx="11369962" cy="4439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Využití pomůcky při </a:t>
            </a:r>
            <a:r>
              <a:rPr lang="cs-CZ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výuce: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cs-CZ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avedení zlomku jako části celku,</a:t>
            </a:r>
            <a:endParaRPr lang="cs-CZ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ekvivalence zlomků (rozšiřování a krácení zlomků, zlomek v základním tvaru),</a:t>
            </a:r>
            <a:endParaRPr lang="cs-CZ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porovnávání zlomků,</a:t>
            </a:r>
            <a:endParaRPr lang="cs-CZ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sčítání a </a:t>
            </a:r>
            <a:r>
              <a:rPr lang="cs-CZ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odčítání zlomků,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násobení zlomku přirozeným číslem (jednoduché příklady),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dělení zlomku číslem přirozeným </a:t>
            </a: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(jednoduché příklady</a:t>
            </a: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cs-CZ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desetinná </a:t>
            </a: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čísla.</a:t>
            </a:r>
            <a:endParaRPr lang="cs-CZ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cs-CZ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6142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délník 1"/>
              <p:cNvSpPr/>
              <p:nvPr/>
            </p:nvSpPr>
            <p:spPr>
              <a:xfrm>
                <a:off x="1626228" y="501484"/>
                <a:ext cx="8599055" cy="16145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sz="2000" b="1" u="sng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Ekvivalence zlomků</a:t>
                </a:r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endParaRPr lang="cs-CZ" sz="2000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sz="2400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cs-CZ" sz="24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cs-CZ" sz="2400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cs-CZ" sz="24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cs-CZ" sz="24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cs-CZ" sz="24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cs-CZ" sz="2400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cs-CZ" sz="24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cs-CZ" sz="24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cs-CZ" sz="24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cs-CZ" sz="2400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cs-CZ" sz="24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cs-CZ" sz="24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cs-CZ" sz="24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lang="cs-CZ" sz="2400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cs-CZ" sz="24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cs-CZ" sz="24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cs-CZ" sz="24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cs-CZ" sz="2400" dirty="0">
                  <a:solidFill>
                    <a:srgbClr val="00B05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endParaRPr lang="cs-CZ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Obdélník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6228" y="501484"/>
                <a:ext cx="8599055" cy="1614545"/>
              </a:xfrm>
              <a:prstGeom prst="rect">
                <a:avLst/>
              </a:prstGeom>
              <a:blipFill>
                <a:blip r:embed="rId2"/>
                <a:stretch>
                  <a:fillRect t="-188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090" y="2267383"/>
            <a:ext cx="7003329" cy="421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5723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délník 1"/>
              <p:cNvSpPr/>
              <p:nvPr/>
            </p:nvSpPr>
            <p:spPr>
              <a:xfrm>
                <a:off x="1626228" y="501484"/>
                <a:ext cx="8599055" cy="17429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sz="2000" b="1" u="sng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Porovnávání zlomků</a:t>
                </a:r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endParaRPr lang="cs-CZ" sz="2000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sz="2000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8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cs-CZ" sz="28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8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cs-CZ" sz="2800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</m:t>
                    </m:r>
                    <m:f>
                      <m:fPr>
                        <m:ctrlPr>
                          <a:rPr lang="cs-CZ" sz="28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cs-CZ" sz="28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cs-CZ" sz="28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cs-CZ" sz="2800" dirty="0">
                  <a:solidFill>
                    <a:srgbClr val="00B05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endParaRPr lang="cs-CZ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Obdélník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6228" y="501484"/>
                <a:ext cx="8599055" cy="1742978"/>
              </a:xfrm>
              <a:prstGeom prst="rect">
                <a:avLst/>
              </a:prstGeom>
              <a:blipFill>
                <a:blip r:embed="rId2"/>
                <a:stretch>
                  <a:fillRect t="-174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06" y="2244462"/>
            <a:ext cx="7432098" cy="430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87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314037" y="371379"/>
            <a:ext cx="11434618" cy="718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4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Dvacítková tabulka</a:t>
            </a:r>
            <a:endParaRPr lang="cs-CZ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detail_src_magnifying_small" descr="Miskové počítadlo 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081" y="4905393"/>
            <a:ext cx="4210271" cy="154353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408940"/>
              </p:ext>
            </p:extLst>
          </p:nvPr>
        </p:nvGraphicFramePr>
        <p:xfrm>
          <a:off x="2789671" y="1450692"/>
          <a:ext cx="6483350" cy="1296670"/>
        </p:xfrm>
        <a:graphic>
          <a:graphicData uri="http://schemas.openxmlformats.org/drawingml/2006/table">
            <a:tbl>
              <a:tblPr firstRow="1" firstCol="1" bandRow="1"/>
              <a:tblGrid>
                <a:gridCol w="648335">
                  <a:extLst>
                    <a:ext uri="{9D8B030D-6E8A-4147-A177-3AD203B41FA5}">
                      <a16:colId xmlns:a16="http://schemas.microsoft.com/office/drawing/2014/main" val="1526996598"/>
                    </a:ext>
                  </a:extLst>
                </a:gridCol>
                <a:gridCol w="648335">
                  <a:extLst>
                    <a:ext uri="{9D8B030D-6E8A-4147-A177-3AD203B41FA5}">
                      <a16:colId xmlns:a16="http://schemas.microsoft.com/office/drawing/2014/main" val="2509947427"/>
                    </a:ext>
                  </a:extLst>
                </a:gridCol>
                <a:gridCol w="648335">
                  <a:extLst>
                    <a:ext uri="{9D8B030D-6E8A-4147-A177-3AD203B41FA5}">
                      <a16:colId xmlns:a16="http://schemas.microsoft.com/office/drawing/2014/main" val="1376699338"/>
                    </a:ext>
                  </a:extLst>
                </a:gridCol>
                <a:gridCol w="648335">
                  <a:extLst>
                    <a:ext uri="{9D8B030D-6E8A-4147-A177-3AD203B41FA5}">
                      <a16:colId xmlns:a16="http://schemas.microsoft.com/office/drawing/2014/main" val="2417839216"/>
                    </a:ext>
                  </a:extLst>
                </a:gridCol>
                <a:gridCol w="648335">
                  <a:extLst>
                    <a:ext uri="{9D8B030D-6E8A-4147-A177-3AD203B41FA5}">
                      <a16:colId xmlns:a16="http://schemas.microsoft.com/office/drawing/2014/main" val="3395282072"/>
                    </a:ext>
                  </a:extLst>
                </a:gridCol>
                <a:gridCol w="648335">
                  <a:extLst>
                    <a:ext uri="{9D8B030D-6E8A-4147-A177-3AD203B41FA5}">
                      <a16:colId xmlns:a16="http://schemas.microsoft.com/office/drawing/2014/main" val="1505684524"/>
                    </a:ext>
                  </a:extLst>
                </a:gridCol>
                <a:gridCol w="648335">
                  <a:extLst>
                    <a:ext uri="{9D8B030D-6E8A-4147-A177-3AD203B41FA5}">
                      <a16:colId xmlns:a16="http://schemas.microsoft.com/office/drawing/2014/main" val="587774229"/>
                    </a:ext>
                  </a:extLst>
                </a:gridCol>
                <a:gridCol w="648335">
                  <a:extLst>
                    <a:ext uri="{9D8B030D-6E8A-4147-A177-3AD203B41FA5}">
                      <a16:colId xmlns:a16="http://schemas.microsoft.com/office/drawing/2014/main" val="3255907532"/>
                    </a:ext>
                  </a:extLst>
                </a:gridCol>
                <a:gridCol w="648335">
                  <a:extLst>
                    <a:ext uri="{9D8B030D-6E8A-4147-A177-3AD203B41FA5}">
                      <a16:colId xmlns:a16="http://schemas.microsoft.com/office/drawing/2014/main" val="2971425983"/>
                    </a:ext>
                  </a:extLst>
                </a:gridCol>
                <a:gridCol w="648335">
                  <a:extLst>
                    <a:ext uri="{9D8B030D-6E8A-4147-A177-3AD203B41FA5}">
                      <a16:colId xmlns:a16="http://schemas.microsoft.com/office/drawing/2014/main" val="3051576899"/>
                    </a:ext>
                  </a:extLst>
                </a:gridCol>
              </a:tblGrid>
              <a:tr h="6483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7496111"/>
                  </a:ext>
                </a:extLst>
              </a:tr>
              <a:tr h="6483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4065973"/>
                  </a:ext>
                </a:extLst>
              </a:tr>
            </a:tbl>
          </a:graphicData>
        </a:graphic>
      </p:graphicFrame>
      <p:sp>
        <p:nvSpPr>
          <p:cNvPr id="26" name="Ovál 25"/>
          <p:cNvSpPr/>
          <p:nvPr/>
        </p:nvSpPr>
        <p:spPr>
          <a:xfrm>
            <a:off x="2614864" y="3115373"/>
            <a:ext cx="609600" cy="59055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27" name="Ovál 26"/>
          <p:cNvSpPr/>
          <p:nvPr/>
        </p:nvSpPr>
        <p:spPr>
          <a:xfrm>
            <a:off x="2614864" y="3868148"/>
            <a:ext cx="609600" cy="59055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28" name="Ovál 27"/>
          <p:cNvSpPr/>
          <p:nvPr/>
        </p:nvSpPr>
        <p:spPr>
          <a:xfrm rot="2156070">
            <a:off x="3350972" y="3115373"/>
            <a:ext cx="609600" cy="59055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29" name="Ovál 28"/>
          <p:cNvSpPr/>
          <p:nvPr/>
        </p:nvSpPr>
        <p:spPr>
          <a:xfrm rot="2156070">
            <a:off x="3362202" y="3868148"/>
            <a:ext cx="609600" cy="59055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30" name="Ovál 29"/>
          <p:cNvSpPr/>
          <p:nvPr/>
        </p:nvSpPr>
        <p:spPr>
          <a:xfrm>
            <a:off x="4071040" y="3110920"/>
            <a:ext cx="609600" cy="59055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31" name="Ovál 30"/>
          <p:cNvSpPr/>
          <p:nvPr/>
        </p:nvSpPr>
        <p:spPr>
          <a:xfrm>
            <a:off x="4071040" y="3863695"/>
            <a:ext cx="609600" cy="59055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32" name="Ovál 31"/>
          <p:cNvSpPr/>
          <p:nvPr/>
        </p:nvSpPr>
        <p:spPr>
          <a:xfrm>
            <a:off x="4798195" y="3110920"/>
            <a:ext cx="609600" cy="59055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33" name="Ovál 32"/>
          <p:cNvSpPr/>
          <p:nvPr/>
        </p:nvSpPr>
        <p:spPr>
          <a:xfrm>
            <a:off x="4798195" y="3863695"/>
            <a:ext cx="609600" cy="59055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34" name="Ovál 33"/>
          <p:cNvSpPr/>
          <p:nvPr/>
        </p:nvSpPr>
        <p:spPr>
          <a:xfrm>
            <a:off x="5525350" y="3125717"/>
            <a:ext cx="609600" cy="59055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35" name="Ovál 34"/>
          <p:cNvSpPr/>
          <p:nvPr/>
        </p:nvSpPr>
        <p:spPr>
          <a:xfrm>
            <a:off x="5525350" y="3878492"/>
            <a:ext cx="609600" cy="59055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36" name="Ovál 35"/>
          <p:cNvSpPr/>
          <p:nvPr/>
        </p:nvSpPr>
        <p:spPr>
          <a:xfrm>
            <a:off x="6293768" y="3117055"/>
            <a:ext cx="609600" cy="59055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37" name="Ovál 36"/>
          <p:cNvSpPr/>
          <p:nvPr/>
        </p:nvSpPr>
        <p:spPr>
          <a:xfrm>
            <a:off x="6293768" y="3869830"/>
            <a:ext cx="609600" cy="59055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38" name="Ovál 37"/>
          <p:cNvSpPr/>
          <p:nvPr/>
        </p:nvSpPr>
        <p:spPr>
          <a:xfrm rot="2156070">
            <a:off x="7029876" y="3117055"/>
            <a:ext cx="609600" cy="59055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39" name="Ovál 38"/>
          <p:cNvSpPr/>
          <p:nvPr/>
        </p:nvSpPr>
        <p:spPr>
          <a:xfrm rot="2156070">
            <a:off x="7041106" y="3869830"/>
            <a:ext cx="609600" cy="59055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40" name="Ovál 39"/>
          <p:cNvSpPr/>
          <p:nvPr/>
        </p:nvSpPr>
        <p:spPr>
          <a:xfrm>
            <a:off x="7749944" y="3112602"/>
            <a:ext cx="609600" cy="59055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41" name="Ovál 40"/>
          <p:cNvSpPr/>
          <p:nvPr/>
        </p:nvSpPr>
        <p:spPr>
          <a:xfrm>
            <a:off x="7749944" y="3865377"/>
            <a:ext cx="609600" cy="59055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42" name="Ovál 41"/>
          <p:cNvSpPr/>
          <p:nvPr/>
        </p:nvSpPr>
        <p:spPr>
          <a:xfrm>
            <a:off x="8477099" y="3112602"/>
            <a:ext cx="609600" cy="59055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43" name="Ovál 42"/>
          <p:cNvSpPr/>
          <p:nvPr/>
        </p:nvSpPr>
        <p:spPr>
          <a:xfrm>
            <a:off x="8477099" y="3865377"/>
            <a:ext cx="609600" cy="59055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44" name="Ovál 43"/>
          <p:cNvSpPr/>
          <p:nvPr/>
        </p:nvSpPr>
        <p:spPr>
          <a:xfrm>
            <a:off x="9204254" y="3127399"/>
            <a:ext cx="609600" cy="59055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45" name="Ovál 44"/>
          <p:cNvSpPr/>
          <p:nvPr/>
        </p:nvSpPr>
        <p:spPr>
          <a:xfrm>
            <a:off x="9204254" y="3880174"/>
            <a:ext cx="609600" cy="59055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049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délník 1"/>
              <p:cNvSpPr/>
              <p:nvPr/>
            </p:nvSpPr>
            <p:spPr>
              <a:xfrm>
                <a:off x="120072" y="420267"/>
                <a:ext cx="11739417" cy="13475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sz="2000" b="1" u="sng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Sčítání a odčítání zlomků se stejným jmenovatelem</a:t>
                </a:r>
              </a:p>
              <a:p>
                <a:pPr lvl="0" algn="ctr">
                  <a:lnSpc>
                    <a:spcPct val="107000"/>
                  </a:lnSpc>
                  <a:spcAft>
                    <a:spcPts val="0"/>
                  </a:spcAft>
                </a:pPr>
                <a:endParaRPr lang="cs-CZ" sz="2000" b="1" i="1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07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cs-CZ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                               </m:t>
                    </m:r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lang="cs-CZ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cs-CZ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              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cs-CZ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cs-CZ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lang="cs-CZ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cs-CZ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cs-CZ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cs-CZ" sz="2400" dirty="0"/>
              </a:p>
            </p:txBody>
          </p:sp>
        </mc:Choice>
        <mc:Fallback xmlns="">
          <p:sp>
            <p:nvSpPr>
              <p:cNvPr id="2" name="Obdélník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72" y="420267"/>
                <a:ext cx="11739417" cy="1347548"/>
              </a:xfrm>
              <a:prstGeom prst="rect">
                <a:avLst/>
              </a:prstGeom>
              <a:blipFill>
                <a:blip r:embed="rId2"/>
                <a:stretch>
                  <a:fillRect t="-271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108" y="4243398"/>
            <a:ext cx="4082473" cy="239293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6108" y="4243398"/>
            <a:ext cx="4088002" cy="241771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108" y="1767815"/>
            <a:ext cx="4082473" cy="233791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1637" y="1767814"/>
            <a:ext cx="4082473" cy="233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85041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Obdélník 2"/>
              <p:cNvSpPr/>
              <p:nvPr/>
            </p:nvSpPr>
            <p:spPr>
              <a:xfrm>
                <a:off x="1" y="531103"/>
                <a:ext cx="12191999" cy="14933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sz="2000" b="1" u="sng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Násobení zlomku přirozeným číslem</a:t>
                </a:r>
              </a:p>
              <a:p>
                <a:pPr lvl="0" algn="ctr">
                  <a:lnSpc>
                    <a:spcPct val="107000"/>
                  </a:lnSpc>
                  <a:spcAft>
                    <a:spcPts val="0"/>
                  </a:spcAft>
                </a:pPr>
                <a:endParaRPr lang="cs-CZ" sz="2000" b="1" i="1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07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2 .  </m:t>
                      </m:r>
                      <m:f>
                        <m:fPr>
                          <m:ctrlPr>
                            <a:rPr lang="cs-CZ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cs-CZ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cs-CZ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cs-CZ" sz="2400" dirty="0"/>
              </a:p>
            </p:txBody>
          </p:sp>
        </mc:Choice>
        <mc:Fallback xmlns="">
          <p:sp>
            <p:nvSpPr>
              <p:cNvPr id="3" name="Obdélník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531103"/>
                <a:ext cx="12191999" cy="1493358"/>
              </a:xfrm>
              <a:prstGeom prst="rect">
                <a:avLst/>
              </a:prstGeom>
              <a:blipFill>
                <a:blip r:embed="rId2"/>
                <a:stretch>
                  <a:fillRect t="-204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87" y="2960111"/>
            <a:ext cx="5544219" cy="312665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3018" y="2960111"/>
            <a:ext cx="5509775" cy="312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3332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14037" y="371379"/>
            <a:ext cx="11434618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4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12. </a:t>
            </a:r>
            <a:r>
              <a:rPr lang="cs-CZ" sz="4000" b="1" u="sng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Zlomkovnice</a:t>
            </a:r>
            <a:endParaRPr lang="cs-CZ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93" y="1274446"/>
            <a:ext cx="3230467" cy="470148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3635" y="1274447"/>
            <a:ext cx="3123020" cy="464934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7077" y="1274446"/>
            <a:ext cx="4241578" cy="522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4365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15637" y="376618"/>
            <a:ext cx="11369962" cy="6019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Využití pomůcky při </a:t>
            </a:r>
            <a:r>
              <a:rPr lang="cs-CZ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výuce: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cs-CZ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avedení zlomku jako části celku,</a:t>
            </a:r>
            <a:endParaRPr lang="cs-CZ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ekvivalence zlomků (rozšiřování a krácení zlomků, zlomek v základním tvaru),</a:t>
            </a:r>
            <a:endParaRPr lang="cs-CZ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porovnávání zlomků,</a:t>
            </a:r>
            <a:endParaRPr lang="cs-CZ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sčítání a </a:t>
            </a:r>
            <a:r>
              <a:rPr lang="cs-CZ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odčítání zlomků,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násobení zlomku přirozeným číslem (jednoduché příklady),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násobení zlomku zlomkem </a:t>
            </a: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(jednoduché příklady</a:t>
            </a: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dělení zlomku číslem přirozeným </a:t>
            </a: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(jednoduché příklady</a:t>
            </a: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</a:t>
            </a:r>
            <a:endParaRPr lang="cs-CZ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dělení přirozeného čísla zlomkem (</a:t>
            </a: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jednoduché příklady</a:t>
            </a: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dělení zlomku zlomkem </a:t>
            </a: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jednoduché příklady</a:t>
            </a: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</a:t>
            </a:r>
            <a:endParaRPr lang="cs-CZ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cs-CZ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desetinná čísla,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odvození vzorce pro obsah kruhu,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bsah kruhu, obsah kruhové výseče.</a:t>
            </a:r>
          </a:p>
        </p:txBody>
      </p:sp>
    </p:spTree>
    <p:extLst>
      <p:ext uri="{BB962C8B-B14F-4D97-AF65-F5344CB8AC3E}">
        <p14:creationId xmlns:p14="http://schemas.microsoft.com/office/powerpoint/2010/main" val="39787463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délník 1"/>
              <p:cNvSpPr/>
              <p:nvPr/>
            </p:nvSpPr>
            <p:spPr>
              <a:xfrm>
                <a:off x="1626228" y="501484"/>
                <a:ext cx="8599055" cy="14498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sz="2000" b="1" u="sng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Ekvivalence zlomků</a:t>
                </a:r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endParaRPr lang="cs-CZ" sz="1000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sz="2400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cs-CZ" sz="24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cs-CZ" sz="2400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cs-CZ" sz="24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cs-CZ" sz="24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cs-CZ" sz="24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cs-CZ" sz="2400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cs-CZ" sz="24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cs-CZ" sz="24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cs-CZ" sz="24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cs-CZ" sz="2400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cs-CZ" sz="24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cs-CZ" sz="24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cs-CZ" sz="24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lang="cs-CZ" sz="2400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cs-CZ" sz="24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cs-CZ" sz="24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cs-CZ" sz="24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  <m:r>
                      <a:rPr lang="cs-CZ" sz="2400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cs-CZ" sz="24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cs-CZ" sz="24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a:rPr lang="cs-CZ" sz="24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cs-CZ" sz="2400" dirty="0">
                  <a:solidFill>
                    <a:srgbClr val="00B05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endParaRPr lang="cs-CZ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Obdélník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6228" y="501484"/>
                <a:ext cx="8599055" cy="1449884"/>
              </a:xfrm>
              <a:prstGeom prst="rect">
                <a:avLst/>
              </a:prstGeom>
              <a:blipFill>
                <a:blip r:embed="rId2"/>
                <a:stretch>
                  <a:fillRect t="-210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290" y="1872448"/>
            <a:ext cx="4340638" cy="469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0733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Obdélník 2"/>
              <p:cNvSpPr/>
              <p:nvPr/>
            </p:nvSpPr>
            <p:spPr>
              <a:xfrm>
                <a:off x="1" y="531103"/>
                <a:ext cx="12191999" cy="13179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sz="2000" b="1" u="sng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Sčítání a odčítání zlomků </a:t>
                </a:r>
                <a:r>
                  <a:rPr lang="cs-CZ" sz="2000" b="1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 kterých je jeden jmenovatel násobkem </a:t>
                </a:r>
                <a:r>
                  <a:rPr lang="cs-CZ" sz="2000" b="1" u="sng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druhého</a:t>
                </a:r>
              </a:p>
              <a:p>
                <a:pPr lvl="0" algn="ctr">
                  <a:lnSpc>
                    <a:spcPct val="107000"/>
                  </a:lnSpc>
                  <a:spcAft>
                    <a:spcPts val="0"/>
                  </a:spcAft>
                </a:pPr>
                <a:endParaRPr lang="cs-CZ" sz="2000" b="1" i="1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07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cs-CZ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           </m:t>
                    </m:r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cs-CZ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cs-CZ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cs-CZ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cs-CZ" sz="24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cs-CZ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num>
                      <m:den>
                        <m:r>
                          <a:rPr lang="cs-CZ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cs-CZ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   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cs-CZ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cs-CZ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cs-CZ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cs-CZ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cs-CZ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a:rPr lang="cs-CZ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cs-CZ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cs-CZ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cs-CZ" sz="24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cs-CZ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cs-CZ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cs-CZ" sz="2400" dirty="0" smtClean="0"/>
                  <a:t> </a:t>
                </a:r>
                <a:endParaRPr lang="cs-CZ" sz="2400" dirty="0"/>
              </a:p>
            </p:txBody>
          </p:sp>
        </mc:Choice>
        <mc:Fallback xmlns="">
          <p:sp>
            <p:nvSpPr>
              <p:cNvPr id="3" name="Obdélník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531103"/>
                <a:ext cx="12191999" cy="1317925"/>
              </a:xfrm>
              <a:prstGeom prst="rect">
                <a:avLst/>
              </a:prstGeom>
              <a:blipFill>
                <a:blip r:embed="rId2"/>
                <a:stretch>
                  <a:fillRect t="-231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62" y="1848559"/>
            <a:ext cx="2772062" cy="276256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1714" y="1848559"/>
            <a:ext cx="2210312" cy="220648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7707" y="1848559"/>
            <a:ext cx="2728838" cy="276412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988529" y="1948488"/>
            <a:ext cx="2209539" cy="200968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4147" y="4196347"/>
            <a:ext cx="2488621" cy="253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40904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délník 1"/>
              <p:cNvSpPr/>
              <p:nvPr/>
            </p:nvSpPr>
            <p:spPr>
              <a:xfrm>
                <a:off x="120074" y="578168"/>
                <a:ext cx="11979563" cy="14908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07000"/>
                  </a:lnSpc>
                </a:pPr>
                <a:r>
                  <a:rPr lang="cs-CZ" sz="2000" b="1" u="sng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Násobení zlomku přirozeným číslem</a:t>
                </a:r>
              </a:p>
              <a:p>
                <a:pPr lvl="0" algn="ctr">
                  <a:lnSpc>
                    <a:spcPct val="107000"/>
                  </a:lnSpc>
                </a:pPr>
                <a:endParaRPr lang="cs-CZ" sz="2000" b="1" u="sng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ctr">
                  <a:lnSpc>
                    <a:spcPct val="107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3  .   </m:t>
                      </m:r>
                      <m:f>
                        <m:fPr>
                          <m:ctrlPr>
                            <a:rPr lang="cs-CZ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cs-CZ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cs-CZ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cs-CZ" sz="2400" b="1" u="sng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Obdélník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74" y="578168"/>
                <a:ext cx="11979563" cy="1490857"/>
              </a:xfrm>
              <a:prstGeom prst="rect">
                <a:avLst/>
              </a:prstGeom>
              <a:blipFill>
                <a:blip r:embed="rId2"/>
                <a:stretch>
                  <a:fillRect t="-245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28" y="2242558"/>
            <a:ext cx="6252298" cy="192896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6974" y="2242558"/>
            <a:ext cx="4323063" cy="417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3792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délník 1"/>
              <p:cNvSpPr/>
              <p:nvPr/>
            </p:nvSpPr>
            <p:spPr>
              <a:xfrm>
                <a:off x="120074" y="578168"/>
                <a:ext cx="11979563" cy="14908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07000"/>
                  </a:lnSpc>
                </a:pPr>
                <a:r>
                  <a:rPr lang="cs-CZ" sz="2000" b="1" u="sng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Dělení přirozeného čísla zlomkem</a:t>
                </a:r>
              </a:p>
              <a:p>
                <a:pPr lvl="0" algn="ctr">
                  <a:lnSpc>
                    <a:spcPct val="107000"/>
                  </a:lnSpc>
                </a:pPr>
                <a:endParaRPr lang="cs-CZ" sz="2000" b="1" u="sng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ctr">
                  <a:lnSpc>
                    <a:spcPct val="107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cs-CZ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 : </m:t>
                      </m:r>
                      <m:f>
                        <m:fPr>
                          <m:ctrlPr>
                            <a:rPr lang="cs-CZ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cs-CZ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cs-CZ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cs-CZ" sz="2400" b="1" u="sng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Obdélník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74" y="578168"/>
                <a:ext cx="11979563" cy="1490857"/>
              </a:xfrm>
              <a:prstGeom prst="rect">
                <a:avLst/>
              </a:prstGeom>
              <a:blipFill>
                <a:blip r:embed="rId2"/>
                <a:stretch>
                  <a:fillRect t="-245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77" y="2057330"/>
            <a:ext cx="4387271" cy="222184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40" y="4548849"/>
            <a:ext cx="4402208" cy="208678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6109" y="3416383"/>
            <a:ext cx="5239181" cy="226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7693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04800" y="299482"/>
            <a:ext cx="11656291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cs-CZ" sz="2000" b="1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cs-CZ" sz="2000" b="1" u="sng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iteratura</a:t>
            </a:r>
          </a:p>
          <a:p>
            <a:pPr lvl="0" algn="ctr">
              <a:lnSpc>
                <a:spcPct val="107000"/>
              </a:lnSpc>
            </a:pPr>
            <a:endParaRPr lang="cs-CZ" sz="2000" b="1" u="sng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cs-CZ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Blažková, R., Matoušková, K., Vaňurová, M., &amp; Blažek, M. (2004). </a:t>
            </a:r>
            <a:r>
              <a:rPr lang="cs-CZ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Poruchy učení v matematice a možnosti jejich nápravy. </a:t>
            </a:r>
            <a:r>
              <a:rPr lang="cs-CZ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Brno: </a:t>
            </a:r>
            <a:r>
              <a:rPr lang="cs-CZ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Paido</a:t>
            </a:r>
            <a:r>
              <a:rPr lang="cs-CZ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cs-CZ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Blažková, </a:t>
            </a:r>
            <a:r>
              <a:rPr lang="cs-CZ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R. (2017). </a:t>
            </a:r>
            <a:r>
              <a:rPr lang="cs-CZ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Didaktika matematiky se zaměřením na specifické poruchy učení. </a:t>
            </a:r>
            <a:r>
              <a:rPr lang="cs-CZ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Brno: Masarykova univerzita</a:t>
            </a:r>
            <a:r>
              <a:rPr lang="cs-CZ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2000" b="1" u="sng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cs-CZ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Budínová, I. (2015). </a:t>
            </a:r>
            <a:r>
              <a:rPr lang="cs-CZ" sz="20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Mami, tati, já těm zlomkům nerozumím - 1. stupeň </a:t>
            </a:r>
            <a:r>
              <a:rPr lang="cs-CZ" sz="20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ZŠ. </a:t>
            </a:r>
            <a:r>
              <a:rPr lang="cs-CZ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Brno: </a:t>
            </a:r>
            <a:r>
              <a:rPr lang="cs-CZ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Edika</a:t>
            </a:r>
            <a:r>
              <a:rPr lang="cs-CZ" sz="20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2000" b="1" u="sng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cs-CZ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Budínová, I. (2015). </a:t>
            </a:r>
            <a:r>
              <a:rPr lang="cs-CZ" sz="20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Mami, tati, já těm zlomkům nerozumím - </a:t>
            </a:r>
            <a:r>
              <a:rPr lang="cs-CZ" sz="20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cs-CZ" sz="20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stupeň ZŠ. </a:t>
            </a:r>
            <a:r>
              <a:rPr lang="cs-CZ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Brno: </a:t>
            </a:r>
            <a:r>
              <a:rPr lang="cs-CZ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Edika</a:t>
            </a:r>
            <a:r>
              <a:rPr lang="cs-CZ" sz="20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07000"/>
              </a:lnSpc>
            </a:pPr>
            <a:endParaRPr lang="cs-CZ" sz="2000" b="1" u="sng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endParaRPr lang="cs-CZ" sz="2000" b="1" u="sng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2" descr="Mami, tati, já těm zlomkům nerozumím - 1. stupeň ZŠ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945" y="3230660"/>
            <a:ext cx="2205355" cy="311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467" y="3230660"/>
            <a:ext cx="2239699" cy="315450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78" y="3502986"/>
            <a:ext cx="1921903" cy="260985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148" y="3157822"/>
            <a:ext cx="2337630" cy="330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461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83310" y="765917"/>
            <a:ext cx="11369962" cy="3648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Využití pomůcky při </a:t>
            </a:r>
            <a:r>
              <a:rPr lang="cs-CZ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výuce: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cs-CZ" sz="2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rozklady přirozeného čísla (2 – 9) na dvě části,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rozklady přirozeného čísla </a:t>
            </a: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(11 </a:t>
            </a: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</a:t>
            </a: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na </a:t>
            </a: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desítku a jednotky,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sčítání přirozených čísel v oboru do dvaceti (především přičítání čísla k číslu deset, sčítání bez přechodu přes základ deset</a:t>
            </a: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sčítání </a:t>
            </a: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 přechodem </a:t>
            </a: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přes základ </a:t>
            </a: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deset),</a:t>
            </a:r>
            <a:endParaRPr lang="cs-CZ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odčítání přirozených čísel v oboru do dvaceti (</a:t>
            </a: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především </a:t>
            </a: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odčítání bez </a:t>
            </a: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přechodu přes základ deset, </a:t>
            </a: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odčítání s </a:t>
            </a: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přechodem přes základ </a:t>
            </a: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deset).</a:t>
            </a:r>
            <a:endParaRPr lang="cs-CZ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10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71055" y="347953"/>
            <a:ext cx="11185236" cy="170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Sčítání s přechodem přes základ deset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cs-CZ" sz="2000" b="1" u="sng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 + 5 </a:t>
            </a:r>
            <a:r>
              <a:rPr lang="cs-CZ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cs-CZ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1542302"/>
              </p:ext>
            </p:extLst>
          </p:nvPr>
        </p:nvGraphicFramePr>
        <p:xfrm>
          <a:off x="2821998" y="1921746"/>
          <a:ext cx="6483350" cy="1296670"/>
        </p:xfrm>
        <a:graphic>
          <a:graphicData uri="http://schemas.openxmlformats.org/drawingml/2006/table">
            <a:tbl>
              <a:tblPr firstRow="1" firstCol="1" bandRow="1"/>
              <a:tblGrid>
                <a:gridCol w="648335">
                  <a:extLst>
                    <a:ext uri="{9D8B030D-6E8A-4147-A177-3AD203B41FA5}">
                      <a16:colId xmlns:a16="http://schemas.microsoft.com/office/drawing/2014/main" val="1526996598"/>
                    </a:ext>
                  </a:extLst>
                </a:gridCol>
                <a:gridCol w="648335">
                  <a:extLst>
                    <a:ext uri="{9D8B030D-6E8A-4147-A177-3AD203B41FA5}">
                      <a16:colId xmlns:a16="http://schemas.microsoft.com/office/drawing/2014/main" val="2509947427"/>
                    </a:ext>
                  </a:extLst>
                </a:gridCol>
                <a:gridCol w="648335">
                  <a:extLst>
                    <a:ext uri="{9D8B030D-6E8A-4147-A177-3AD203B41FA5}">
                      <a16:colId xmlns:a16="http://schemas.microsoft.com/office/drawing/2014/main" val="1376699338"/>
                    </a:ext>
                  </a:extLst>
                </a:gridCol>
                <a:gridCol w="648335">
                  <a:extLst>
                    <a:ext uri="{9D8B030D-6E8A-4147-A177-3AD203B41FA5}">
                      <a16:colId xmlns:a16="http://schemas.microsoft.com/office/drawing/2014/main" val="2417839216"/>
                    </a:ext>
                  </a:extLst>
                </a:gridCol>
                <a:gridCol w="648335">
                  <a:extLst>
                    <a:ext uri="{9D8B030D-6E8A-4147-A177-3AD203B41FA5}">
                      <a16:colId xmlns:a16="http://schemas.microsoft.com/office/drawing/2014/main" val="3395282072"/>
                    </a:ext>
                  </a:extLst>
                </a:gridCol>
                <a:gridCol w="648335">
                  <a:extLst>
                    <a:ext uri="{9D8B030D-6E8A-4147-A177-3AD203B41FA5}">
                      <a16:colId xmlns:a16="http://schemas.microsoft.com/office/drawing/2014/main" val="1505684524"/>
                    </a:ext>
                  </a:extLst>
                </a:gridCol>
                <a:gridCol w="648335">
                  <a:extLst>
                    <a:ext uri="{9D8B030D-6E8A-4147-A177-3AD203B41FA5}">
                      <a16:colId xmlns:a16="http://schemas.microsoft.com/office/drawing/2014/main" val="587774229"/>
                    </a:ext>
                  </a:extLst>
                </a:gridCol>
                <a:gridCol w="648335">
                  <a:extLst>
                    <a:ext uri="{9D8B030D-6E8A-4147-A177-3AD203B41FA5}">
                      <a16:colId xmlns:a16="http://schemas.microsoft.com/office/drawing/2014/main" val="3255907532"/>
                    </a:ext>
                  </a:extLst>
                </a:gridCol>
                <a:gridCol w="648335">
                  <a:extLst>
                    <a:ext uri="{9D8B030D-6E8A-4147-A177-3AD203B41FA5}">
                      <a16:colId xmlns:a16="http://schemas.microsoft.com/office/drawing/2014/main" val="2971425983"/>
                    </a:ext>
                  </a:extLst>
                </a:gridCol>
                <a:gridCol w="648335">
                  <a:extLst>
                    <a:ext uri="{9D8B030D-6E8A-4147-A177-3AD203B41FA5}">
                      <a16:colId xmlns:a16="http://schemas.microsoft.com/office/drawing/2014/main" val="3051576899"/>
                    </a:ext>
                  </a:extLst>
                </a:gridCol>
              </a:tblGrid>
              <a:tr h="6483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7496111"/>
                  </a:ext>
                </a:extLst>
              </a:tr>
              <a:tr h="6483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4065973"/>
                  </a:ext>
                </a:extLst>
              </a:tr>
            </a:tbl>
          </a:graphicData>
        </a:graphic>
      </p:graphicFrame>
      <p:sp>
        <p:nvSpPr>
          <p:cNvPr id="4" name="Ovál 3"/>
          <p:cNvSpPr/>
          <p:nvPr/>
        </p:nvSpPr>
        <p:spPr>
          <a:xfrm>
            <a:off x="2833946" y="1921746"/>
            <a:ext cx="609600" cy="59055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5" name="Ovál 4"/>
          <p:cNvSpPr/>
          <p:nvPr/>
        </p:nvSpPr>
        <p:spPr>
          <a:xfrm>
            <a:off x="3501555" y="1952116"/>
            <a:ext cx="609600" cy="59055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4146113" y="1952116"/>
            <a:ext cx="609600" cy="59055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4774348" y="1952116"/>
            <a:ext cx="609600" cy="59055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5437917" y="1952116"/>
            <a:ext cx="609600" cy="59055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6076652" y="1952116"/>
            <a:ext cx="609600" cy="59055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6747465" y="1952116"/>
            <a:ext cx="609600" cy="59055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7381855" y="1952116"/>
            <a:ext cx="609600" cy="59055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8015439" y="1952116"/>
            <a:ext cx="609600" cy="59055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8675204" y="1952410"/>
            <a:ext cx="609600" cy="59055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2821998" y="2598973"/>
            <a:ext cx="609600" cy="59055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3501555" y="2598973"/>
            <a:ext cx="609600" cy="59055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4146113" y="2598973"/>
            <a:ext cx="609600" cy="59055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469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6633</TotalTime>
  <Words>1335</Words>
  <Application>Microsoft Office PowerPoint</Application>
  <PresentationFormat>Širokoúhlá obrazovka</PresentationFormat>
  <Paragraphs>1790</Paragraphs>
  <Slides>78</Slides>
  <Notes>0</Notes>
  <HiddenSlides>2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78</vt:i4>
      </vt:variant>
    </vt:vector>
  </HeadingPairs>
  <TitlesOfParts>
    <vt:vector size="86" baseType="lpstr">
      <vt:lpstr>Arial</vt:lpstr>
      <vt:lpstr>Bahnschrift</vt:lpstr>
      <vt:lpstr>Calibri</vt:lpstr>
      <vt:lpstr>Calibri Light</vt:lpstr>
      <vt:lpstr>Cambria Math</vt:lpstr>
      <vt:lpstr>Symbol</vt:lpstr>
      <vt:lpstr>Times New Roman</vt:lpstr>
      <vt:lpstr>Motiv Office</vt:lpstr>
      <vt:lpstr>Didaktické pomůcky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DIDAKTICKÉ POMŮCKY</dc:title>
  <dc:creator>Hewlett-Packard Company</dc:creator>
  <cp:lastModifiedBy>Hewlett-Packard Company</cp:lastModifiedBy>
  <cp:revision>167</cp:revision>
  <dcterms:created xsi:type="dcterms:W3CDTF">2018-11-21T22:06:52Z</dcterms:created>
  <dcterms:modified xsi:type="dcterms:W3CDTF">2019-09-12T20:10:02Z</dcterms:modified>
</cp:coreProperties>
</file>