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76" r:id="rId2"/>
    <p:sldId id="336" r:id="rId3"/>
    <p:sldId id="335" r:id="rId4"/>
    <p:sldId id="301" r:id="rId5"/>
    <p:sldId id="312" r:id="rId6"/>
    <p:sldId id="317" r:id="rId7"/>
    <p:sldId id="319" r:id="rId8"/>
    <p:sldId id="320" r:id="rId9"/>
    <p:sldId id="321" r:id="rId10"/>
    <p:sldId id="326" r:id="rId11"/>
    <p:sldId id="332" r:id="rId12"/>
    <p:sldId id="333" r:id="rId13"/>
    <p:sldId id="265" r:id="rId14"/>
    <p:sldId id="266" r:id="rId15"/>
    <p:sldId id="279" r:id="rId16"/>
    <p:sldId id="281" r:id="rId17"/>
    <p:sldId id="375" r:id="rId18"/>
    <p:sldId id="274" r:id="rId19"/>
    <p:sldId id="275" r:id="rId20"/>
    <p:sldId id="286" r:id="rId21"/>
    <p:sldId id="287" r:id="rId22"/>
    <p:sldId id="288" r:id="rId23"/>
    <p:sldId id="289" r:id="rId24"/>
    <p:sldId id="267" r:id="rId25"/>
    <p:sldId id="268" r:id="rId26"/>
    <p:sldId id="292" r:id="rId27"/>
    <p:sldId id="291" r:id="rId28"/>
    <p:sldId id="293" r:id="rId29"/>
    <p:sldId id="294" r:id="rId30"/>
    <p:sldId id="295" r:id="rId31"/>
    <p:sldId id="269" r:id="rId32"/>
    <p:sldId id="285" r:id="rId33"/>
    <p:sldId id="338" r:id="rId34"/>
    <p:sldId id="273" r:id="rId35"/>
    <p:sldId id="339" r:id="rId36"/>
    <p:sldId id="283" r:id="rId37"/>
    <p:sldId id="270" r:id="rId38"/>
    <p:sldId id="277" r:id="rId39"/>
    <p:sldId id="271" r:id="rId40"/>
    <p:sldId id="282" r:id="rId41"/>
    <p:sldId id="276" r:id="rId42"/>
    <p:sldId id="284" r:id="rId43"/>
    <p:sldId id="296" r:id="rId44"/>
    <p:sldId id="337" r:id="rId45"/>
    <p:sldId id="350" r:id="rId46"/>
    <p:sldId id="351" r:id="rId47"/>
    <p:sldId id="358" r:id="rId48"/>
    <p:sldId id="359" r:id="rId49"/>
    <p:sldId id="360" r:id="rId50"/>
    <p:sldId id="361" r:id="rId51"/>
    <p:sldId id="363" r:id="rId52"/>
    <p:sldId id="365" r:id="rId53"/>
    <p:sldId id="364" r:id="rId54"/>
    <p:sldId id="374" r:id="rId55"/>
    <p:sldId id="366" r:id="rId56"/>
    <p:sldId id="367" r:id="rId57"/>
    <p:sldId id="368" r:id="rId58"/>
    <p:sldId id="369" r:id="rId59"/>
    <p:sldId id="370" r:id="rId60"/>
    <p:sldId id="373" r:id="rId61"/>
    <p:sldId id="371" r:id="rId62"/>
    <p:sldId id="372" r:id="rId6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59" autoAdjust="0"/>
    <p:restoredTop sz="94660"/>
  </p:normalViewPr>
  <p:slideViewPr>
    <p:cSldViewPr snapToGrid="0">
      <p:cViewPr varScale="1">
        <p:scale>
          <a:sx n="69" d="100"/>
          <a:sy n="69" d="100"/>
        </p:scale>
        <p:origin x="46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05796-FED1-4C68-ACA9-F14A83F78F9E}" type="datetimeFigureOut">
              <a:rPr lang="cs-CZ" smtClean="0"/>
              <a:t>21.10.2019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219C6-AF9B-41A2-B5DF-6AEF1021ED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8280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05796-FED1-4C68-ACA9-F14A83F78F9E}" type="datetimeFigureOut">
              <a:rPr lang="cs-CZ" smtClean="0"/>
              <a:t>21.10.2019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219C6-AF9B-41A2-B5DF-6AEF1021ED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1314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05796-FED1-4C68-ACA9-F14A83F78F9E}" type="datetimeFigureOut">
              <a:rPr lang="cs-CZ" smtClean="0"/>
              <a:t>21.10.2019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219C6-AF9B-41A2-B5DF-6AEF1021ED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5289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05796-FED1-4C68-ACA9-F14A83F78F9E}" type="datetimeFigureOut">
              <a:rPr lang="cs-CZ" smtClean="0"/>
              <a:t>21.10.2019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219C6-AF9B-41A2-B5DF-6AEF1021ED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2996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05796-FED1-4C68-ACA9-F14A83F78F9E}" type="datetimeFigureOut">
              <a:rPr lang="cs-CZ" smtClean="0"/>
              <a:t>21.10.2019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219C6-AF9B-41A2-B5DF-6AEF1021ED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9679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05796-FED1-4C68-ACA9-F14A83F78F9E}" type="datetimeFigureOut">
              <a:rPr lang="cs-CZ" smtClean="0"/>
              <a:t>21.10.2019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219C6-AF9B-41A2-B5DF-6AEF1021ED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6223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05796-FED1-4C68-ACA9-F14A83F78F9E}" type="datetimeFigureOut">
              <a:rPr lang="cs-CZ" smtClean="0"/>
              <a:t>21.10.2019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219C6-AF9B-41A2-B5DF-6AEF1021ED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336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05796-FED1-4C68-ACA9-F14A83F78F9E}" type="datetimeFigureOut">
              <a:rPr lang="cs-CZ" smtClean="0"/>
              <a:t>21.10.2019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219C6-AF9B-41A2-B5DF-6AEF1021ED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041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05796-FED1-4C68-ACA9-F14A83F78F9E}" type="datetimeFigureOut">
              <a:rPr lang="cs-CZ" smtClean="0"/>
              <a:t>21.10.2019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219C6-AF9B-41A2-B5DF-6AEF1021ED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1121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05796-FED1-4C68-ACA9-F14A83F78F9E}" type="datetimeFigureOut">
              <a:rPr lang="cs-CZ" smtClean="0"/>
              <a:t>21.10.2019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219C6-AF9B-41A2-B5DF-6AEF1021ED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9706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05796-FED1-4C68-ACA9-F14A83F78F9E}" type="datetimeFigureOut">
              <a:rPr lang="cs-CZ" smtClean="0"/>
              <a:t>21.10.2019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219C6-AF9B-41A2-B5DF-6AEF1021ED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5060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05796-FED1-4C68-ACA9-F14A83F78F9E}" type="datetimeFigureOut">
              <a:rPr lang="cs-CZ" smtClean="0"/>
              <a:t>21.10.2019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219C6-AF9B-41A2-B5DF-6AEF1021ED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8139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7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8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50.png"/><Relationship Id="rId4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0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1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0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607128" y="1403926"/>
            <a:ext cx="9144000" cy="2346181"/>
          </a:xfrm>
        </p:spPr>
        <p:txBody>
          <a:bodyPr>
            <a:normAutofit/>
          </a:bodyPr>
          <a:lstStyle/>
          <a:p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Didaktické 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pomůcky</a:t>
            </a:r>
            <a:b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cs-CZ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61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00EEB3F3-E7F9-4FCE-BCA2-7393423527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5327" r="5477" b="19770"/>
          <a:stretch/>
        </p:blipFill>
        <p:spPr>
          <a:xfrm rot="5400000">
            <a:off x="3403611" y="1875986"/>
            <a:ext cx="4896114" cy="4528127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2803669" y="447036"/>
            <a:ext cx="6096000" cy="12449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2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Násobení přirozených čísel</a:t>
            </a:r>
            <a:endParaRPr lang="cs-CZ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cs-CZ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cs-CZ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cs-CZ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cs-CZ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cs-CZ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3283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FF2531A-4F84-4E54-9E73-4A0A5576A3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3" r="53460" b="14325"/>
          <a:stretch/>
        </p:blipFill>
        <p:spPr>
          <a:xfrm rot="16200000">
            <a:off x="391370" y="1841481"/>
            <a:ext cx="4863566" cy="458758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BA6BE16-8651-4AFC-B62A-9DAC60C687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3"/>
          <a:stretch/>
        </p:blipFill>
        <p:spPr>
          <a:xfrm rot="5400000">
            <a:off x="6241152" y="1238180"/>
            <a:ext cx="4875846" cy="57819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Obdélník 4"/>
              <p:cNvSpPr/>
              <p:nvPr/>
            </p:nvSpPr>
            <p:spPr>
              <a:xfrm>
                <a:off x="600364" y="347953"/>
                <a:ext cx="10825018" cy="11894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cs-CZ" sz="2000" b="1" u="sng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Druhá mocnina přirozeného čísla</a:t>
                </a:r>
                <a:endParaRPr lang="cs-CZ" sz="2000" dirty="0" smtClean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endParaRPr lang="cs-CZ" b="1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cs-CZ" sz="28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cs-CZ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                  (</m:t>
                        </m:r>
                        <m:r>
                          <a:rPr lang="cs-CZ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cs-CZ" sz="2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cs-CZ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cs-CZ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sSup>
                      <m:sSupPr>
                        <m:ctrlPr>
                          <a:rPr lang="cs-CZ" sz="2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cs-CZ" sz="2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                  </m:t>
                        </m:r>
                        <m:r>
                          <a:rPr lang="cs-CZ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                                      </m:t>
                        </m:r>
                        <m:r>
                          <a:rPr lang="cs-CZ" sz="2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cs-CZ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cs-CZ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cs-CZ" sz="28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cs-CZ" sz="2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cs-CZ" sz="2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cs-CZ" sz="2800" dirty="0" smtClean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Obdélník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364" y="347953"/>
                <a:ext cx="10825018" cy="1189493"/>
              </a:xfrm>
              <a:prstGeom prst="rect">
                <a:avLst/>
              </a:prstGeom>
              <a:blipFill>
                <a:blip r:embed="rId4"/>
                <a:stretch>
                  <a:fillRect t="-256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64834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délník 3"/>
              <p:cNvSpPr/>
              <p:nvPr/>
            </p:nvSpPr>
            <p:spPr>
              <a:xfrm>
                <a:off x="2957128" y="347953"/>
                <a:ext cx="6096000" cy="122392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cs-CZ" sz="2000" b="1" u="sng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Druhá odmocnina přirozeného čísla</a:t>
                </a:r>
                <a:endParaRPr lang="cs-CZ" sz="2000" dirty="0" smtClean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endParaRPr lang="cs-CZ" b="1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cs-CZ" sz="28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cs-CZ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cs-CZ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cs-CZ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  <m:r>
                          <a:rPr lang="cs-CZ" sz="2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e>
                    </m:rad>
                  </m:oMath>
                </a14:m>
                <a:endParaRPr lang="cs-CZ" sz="2800" dirty="0" smtClean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Obdélník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7128" y="347953"/>
                <a:ext cx="6096000" cy="1223925"/>
              </a:xfrm>
              <a:prstGeom prst="rect">
                <a:avLst/>
              </a:prstGeom>
              <a:blipFill>
                <a:blip r:embed="rId2"/>
                <a:stretch>
                  <a:fillRect t="-248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2083" y="1265278"/>
            <a:ext cx="2646276" cy="520017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9737" y="1567749"/>
            <a:ext cx="7553325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30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14037" y="371379"/>
            <a:ext cx="11434618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40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cs-CZ" sz="4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Známková hra pro desetinná čísla</a:t>
            </a:r>
            <a:endParaRPr lang="cs-CZ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46" y="1463623"/>
            <a:ext cx="7879983" cy="505983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9465" y="2820843"/>
            <a:ext cx="2526649" cy="195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117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61819" y="626000"/>
            <a:ext cx="11369962" cy="5229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Využití pomůcky při </a:t>
            </a:r>
            <a:r>
              <a:rPr lang="cs-CZ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výuce: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cs-CZ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zápis a čtení </a:t>
            </a: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desetinného čísla,</a:t>
            </a:r>
            <a:endParaRPr lang="cs-CZ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porovnávání desetinných čísel,</a:t>
            </a:r>
            <a:endParaRPr lang="cs-CZ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sčítání desetinných čísel,</a:t>
            </a:r>
            <a:endParaRPr lang="cs-CZ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odčítání desetinných čísel,</a:t>
            </a:r>
            <a:endParaRPr lang="cs-CZ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násobení desetinného čísla číslem přirozeným</a:t>
            </a: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násobení desetinného čísla číslem desetinným,</a:t>
            </a:r>
            <a:endParaRPr lang="cs-CZ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násobení a dělení desetinného čísla číslem 10,</a:t>
            </a:r>
            <a:endParaRPr lang="cs-CZ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dělení přirozeného </a:t>
            </a: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čísla jednociferným přirozeným číslem (beze </a:t>
            </a: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zbytku, se zbytkem),</a:t>
            </a:r>
            <a:endParaRPr lang="cs-CZ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dělení desetinného čísla číslem přirozeným (beze zbytku, se zbytkem</a:t>
            </a: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druhá mocnina desetinného čísla,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ruhá odmocnina desetinného čísla.</a:t>
            </a:r>
          </a:p>
        </p:txBody>
      </p:sp>
    </p:spTree>
    <p:extLst>
      <p:ext uri="{BB962C8B-B14F-4D97-AF65-F5344CB8AC3E}">
        <p14:creationId xmlns:p14="http://schemas.microsoft.com/office/powerpoint/2010/main" val="2590775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093" y="1898073"/>
            <a:ext cx="5399377" cy="426467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3195782" y="445268"/>
            <a:ext cx="6096000" cy="12449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20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Násobení desetinného čísla </a:t>
            </a:r>
            <a:r>
              <a:rPr lang="cs-CZ" sz="2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číslem desetinným</a:t>
            </a:r>
            <a:endParaRPr lang="cs-CZ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0,2</a:t>
            </a:r>
            <a:r>
              <a:rPr lang="cs-CZ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cs-CZ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 </a:t>
            </a:r>
            <a:r>
              <a:rPr lang="cs-CZ" sz="3200" b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cs-CZ" sz="3200" b="1" dirty="0" smtClean="0">
                <a:solidFill>
                  <a:srgbClr val="1F4E7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,02 </a:t>
            </a:r>
            <a:endParaRPr lang="cs-CZ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064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2957128" y="347953"/>
            <a:ext cx="6096000" cy="11790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2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Druhá odmocnina desetinného čísla</a:t>
            </a:r>
            <a:endParaRPr lang="cs-CZ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cs-CZ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600" y="1003299"/>
            <a:ext cx="3242557" cy="531437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439830" y="-644526"/>
            <a:ext cx="4953000" cy="824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2221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894148" y="-1091059"/>
            <a:ext cx="2976784" cy="596764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781061" y="2111783"/>
            <a:ext cx="3238837" cy="600352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390706" y="1042906"/>
            <a:ext cx="3858844" cy="526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0687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14037" y="371379"/>
            <a:ext cx="11434618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40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cs-CZ" sz="4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4000" b="1" u="sng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Zlomkovnice</a:t>
            </a:r>
            <a:endParaRPr lang="cs-CZ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693" y="1274446"/>
            <a:ext cx="3230467" cy="470148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3635" y="1274447"/>
            <a:ext cx="3123020" cy="464934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7077" y="1274446"/>
            <a:ext cx="4241578" cy="522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0436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15637" y="376618"/>
            <a:ext cx="11369962" cy="6019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Využití pomůcky při </a:t>
            </a:r>
            <a:r>
              <a:rPr lang="cs-CZ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výuce: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cs-CZ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</a:t>
            </a: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avedení zlomku jako části celku,</a:t>
            </a:r>
            <a:endParaRPr lang="cs-CZ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ekvivalence zlomků (rozšiřování a krácení zlomků, zlomek v základním tvaru),</a:t>
            </a:r>
            <a:endParaRPr lang="cs-CZ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porovnávání zlomků,</a:t>
            </a:r>
            <a:endParaRPr lang="cs-CZ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sčítání a </a:t>
            </a:r>
            <a:r>
              <a:rPr lang="cs-CZ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odčítání zlomků,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násobení zlomku přirozeným číslem (jednoduché příklady),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násobení zlomku zlomkem </a:t>
            </a: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(jednoduché příklady</a:t>
            </a: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dělení zlomku číslem přirozeným </a:t>
            </a: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(jednoduché příklady</a:t>
            </a: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</a:t>
            </a:r>
            <a:endParaRPr lang="cs-CZ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dělení přirozeného čísla zlomkem (</a:t>
            </a: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jednoduché příklady</a:t>
            </a: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dělení zlomku zlomkem </a:t>
            </a: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jednoduché příklady</a:t>
            </a: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</a:t>
            </a:r>
            <a:endParaRPr lang="cs-CZ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cs-CZ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desetinná čísla,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odvození vzorce pro obsah kruhu,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bsah kruhu, obsah kruhové výseče.</a:t>
            </a:r>
          </a:p>
        </p:txBody>
      </p:sp>
    </p:spTree>
    <p:extLst>
      <p:ext uri="{BB962C8B-B14F-4D97-AF65-F5344CB8AC3E}">
        <p14:creationId xmlns:p14="http://schemas.microsoft.com/office/powerpoint/2010/main" val="397874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671978" y="750516"/>
            <a:ext cx="10688749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Didaktické pomůcky:</a:t>
            </a:r>
          </a:p>
          <a:p>
            <a:endParaRPr lang="cs-CZ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Banka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Známková hra pro přirozená čísla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Známková hra pro desetinná čísla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Zlomkovnice</a:t>
            </a:r>
            <a:endParaRPr lang="cs-CZ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Kolíčková 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tabulka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Pomůcka na násobení mnohočlenů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Dekanomický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čtverec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Binomická krychle 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Trinomická krychle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Krychlový materiál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Mortensenovy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hranoly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Známková hra pro výrazy</a:t>
            </a:r>
          </a:p>
          <a:p>
            <a:pPr marL="342900" indent="-342900">
              <a:buFont typeface="+mj-lt"/>
              <a:buAutoNum type="arabicPeriod"/>
            </a:pPr>
            <a:endParaRPr lang="cs-CZ" dirty="0" smtClean="0"/>
          </a:p>
          <a:p>
            <a:pPr marL="342900" indent="-342900">
              <a:buFont typeface="+mj-lt"/>
              <a:buAutoNum type="arabicPeriod"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306911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Obdélník 1"/>
              <p:cNvSpPr/>
              <p:nvPr/>
            </p:nvSpPr>
            <p:spPr>
              <a:xfrm>
                <a:off x="1626228" y="501484"/>
                <a:ext cx="8599055" cy="15279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cs-CZ" sz="2000" b="1" u="sng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Ekvivalence zlomků</a:t>
                </a:r>
              </a:p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endParaRPr lang="cs-CZ" sz="2000" dirty="0" smtClean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cs-CZ" sz="2000" dirty="0" smtClea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0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cs-CZ" sz="20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20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cs-CZ" sz="2000" b="0" i="1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cs-CZ" sz="20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cs-CZ" sz="20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cs-CZ" sz="20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cs-CZ" sz="2000" b="0" i="1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cs-CZ" sz="20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cs-CZ" sz="20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cs-CZ" sz="20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cs-CZ" sz="2000" b="0" i="1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cs-CZ" sz="20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cs-CZ" sz="20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cs-CZ" sz="20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  <m:r>
                      <a:rPr lang="cs-CZ" sz="2000" b="0" i="1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cs-CZ" sz="20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cs-CZ" sz="20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cs-CZ" sz="20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  <m:r>
                      <a:rPr lang="cs-CZ" sz="2000" b="0" i="1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cs-CZ" sz="20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cs-CZ" sz="20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num>
                      <m:den>
                        <m:r>
                          <a:rPr lang="cs-CZ" sz="20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cs-CZ" sz="2000" dirty="0">
                  <a:solidFill>
                    <a:srgbClr val="00B05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endParaRPr lang="cs-CZ" dirty="0" smtClean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Obdélník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6228" y="501484"/>
                <a:ext cx="8599055" cy="1527982"/>
              </a:xfrm>
              <a:prstGeom prst="rect">
                <a:avLst/>
              </a:prstGeom>
              <a:blipFill>
                <a:blip r:embed="rId2"/>
                <a:stretch>
                  <a:fillRect t="-1992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290" y="1872448"/>
            <a:ext cx="4340638" cy="469308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3156" y="2610138"/>
            <a:ext cx="3429000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9073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Obdélník 2"/>
              <p:cNvSpPr/>
              <p:nvPr/>
            </p:nvSpPr>
            <p:spPr>
              <a:xfrm>
                <a:off x="1" y="531103"/>
                <a:ext cx="12191999" cy="11761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cs-CZ" sz="2000" b="1" u="sng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Sčítání a odčítání zlomků </a:t>
                </a:r>
                <a:r>
                  <a:rPr lang="cs-CZ" sz="2000" b="1" u="sng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u kterých je jeden jmenovatel násobkem </a:t>
                </a:r>
                <a:r>
                  <a:rPr lang="cs-CZ" sz="2000" b="1" u="sng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druhého</a:t>
                </a:r>
              </a:p>
              <a:p>
                <a:pPr lvl="0" algn="ctr">
                  <a:lnSpc>
                    <a:spcPct val="107000"/>
                  </a:lnSpc>
                  <a:spcAft>
                    <a:spcPts val="0"/>
                  </a:spcAft>
                </a:pPr>
                <a:endParaRPr lang="cs-CZ" sz="2000" b="1" i="1" u="sn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07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                                 </m:t>
                    </m:r>
                    <m:f>
                      <m:fPr>
                        <m:ctrlPr>
                          <a:rPr lang="cs-CZ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cs-CZ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cs-CZ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cs-CZ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cs-CZ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cs-CZ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cs-CZ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  <m:r>
                      <a:rPr lang="cs-CZ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cs-CZ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cs-CZ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a:rPr lang="cs-CZ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  <m:r>
                      <a:rPr lang="cs-CZ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cs-CZ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cs-CZ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cs-CZ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  <m:r>
                      <a:rPr lang="cs-CZ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cs-CZ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cs-CZ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11</m:t>
                        </m:r>
                      </m:num>
                      <m:den>
                        <m:r>
                          <a:rPr lang="cs-CZ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cs-CZ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                           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cs-CZ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cs-CZ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cs-CZ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cs-CZ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cs-CZ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cs-CZ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  <m:r>
                      <a:rPr lang="cs-CZ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cs-CZ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cs-CZ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a:rPr lang="cs-CZ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  <m:r>
                      <a:rPr lang="cs-CZ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cs-CZ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cs-CZ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cs-CZ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  <m:r>
                      <a:rPr lang="cs-CZ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cs-CZ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cs-CZ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a:rPr lang="cs-CZ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cs-CZ" dirty="0" smtClean="0"/>
                  <a:t> </a:t>
                </a:r>
                <a:endParaRPr lang="cs-CZ" dirty="0"/>
              </a:p>
            </p:txBody>
          </p:sp>
        </mc:Choice>
        <mc:Fallback xmlns="">
          <p:sp>
            <p:nvSpPr>
              <p:cNvPr id="3" name="Obdélník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531103"/>
                <a:ext cx="12191999" cy="1176156"/>
              </a:xfrm>
              <a:prstGeom prst="rect">
                <a:avLst/>
              </a:prstGeom>
              <a:blipFill>
                <a:blip r:embed="rId2"/>
                <a:stretch>
                  <a:fillRect t="-259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762" y="1848559"/>
            <a:ext cx="2772062" cy="276256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1714" y="1848559"/>
            <a:ext cx="2210312" cy="220648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7707" y="1848559"/>
            <a:ext cx="2728838" cy="276412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8988529" y="1948488"/>
            <a:ext cx="2209539" cy="200968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4147" y="4196347"/>
            <a:ext cx="2488621" cy="253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4090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Obdélník 1"/>
              <p:cNvSpPr/>
              <p:nvPr/>
            </p:nvSpPr>
            <p:spPr>
              <a:xfrm>
                <a:off x="120074" y="578168"/>
                <a:ext cx="11979563" cy="13696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07000"/>
                  </a:lnSpc>
                </a:pPr>
                <a:r>
                  <a:rPr lang="cs-CZ" sz="2000" b="1" u="sng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Násobení zlomku přirozeným číslem</a:t>
                </a:r>
              </a:p>
              <a:p>
                <a:pPr lvl="0" algn="ctr">
                  <a:lnSpc>
                    <a:spcPct val="107000"/>
                  </a:lnSpc>
                </a:pPr>
                <a:endParaRPr lang="cs-CZ" sz="2000" b="1" u="sng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ctr">
                  <a:lnSpc>
                    <a:spcPct val="107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cs-CZ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×</m:t>
                      </m:r>
                      <m:f>
                        <m:fPr>
                          <m:ctrlPr>
                            <a:rPr lang="cs-CZ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cs-CZ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cs-CZ" sz="2000" b="1" u="sng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Obdélník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074" y="578168"/>
                <a:ext cx="11979563" cy="1369670"/>
              </a:xfrm>
              <a:prstGeom prst="rect">
                <a:avLst/>
              </a:prstGeom>
              <a:blipFill>
                <a:blip r:embed="rId2"/>
                <a:stretch>
                  <a:fillRect t="-266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28" y="2242558"/>
            <a:ext cx="6252298" cy="192896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6974" y="2242558"/>
            <a:ext cx="4323063" cy="417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4379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Obdélník 1"/>
              <p:cNvSpPr/>
              <p:nvPr/>
            </p:nvSpPr>
            <p:spPr>
              <a:xfrm>
                <a:off x="120074" y="578168"/>
                <a:ext cx="11979563" cy="13696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07000"/>
                  </a:lnSpc>
                </a:pPr>
                <a:r>
                  <a:rPr lang="cs-CZ" sz="2000" b="1" u="sng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Dělení přirozeného čísla zlomkem</a:t>
                </a:r>
              </a:p>
              <a:p>
                <a:pPr lvl="0" algn="ctr">
                  <a:lnSpc>
                    <a:spcPct val="107000"/>
                  </a:lnSpc>
                </a:pPr>
                <a:endParaRPr lang="cs-CZ" sz="2000" b="1" u="sng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ctr">
                  <a:lnSpc>
                    <a:spcPct val="107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cs-CZ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÷</m:t>
                      </m:r>
                      <m:f>
                        <m:fPr>
                          <m:ctrlPr>
                            <a:rPr lang="cs-CZ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cs-CZ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cs-CZ" sz="2000" b="1" u="sng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Obdélník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074" y="578168"/>
                <a:ext cx="11979563" cy="1369670"/>
              </a:xfrm>
              <a:prstGeom prst="rect">
                <a:avLst/>
              </a:prstGeom>
              <a:blipFill>
                <a:blip r:embed="rId2"/>
                <a:stretch>
                  <a:fillRect t="-266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777" y="2057330"/>
            <a:ext cx="4387271" cy="222184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840" y="4548849"/>
            <a:ext cx="4402208" cy="208678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6109" y="3416383"/>
            <a:ext cx="5239181" cy="226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9769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14037" y="371379"/>
            <a:ext cx="11434618" cy="1541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40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cs-CZ" sz="4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Kolíčková tabulka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cs-CZ" sz="2400" b="1" u="sng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cs-CZ" sz="2400" b="1" u="sng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938" y="1307237"/>
            <a:ext cx="9226816" cy="452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3311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Obdélník 1"/>
              <p:cNvSpPr/>
              <p:nvPr/>
            </p:nvSpPr>
            <p:spPr>
              <a:xfrm>
                <a:off x="461819" y="626000"/>
                <a:ext cx="11369962" cy="44392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cs-CZ" sz="24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Využití pomůcky při </a:t>
                </a:r>
                <a:r>
                  <a:rPr lang="cs-CZ" sz="2400" b="1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výuce:</a:t>
                </a: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endParaRPr lang="cs-CZ" sz="2400" b="1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>
                  <a:lnSpc>
                    <a:spcPct val="107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cs-CZ" sz="2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zápis a čtení přirozených čísel</a:t>
                </a: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</a:t>
                </a:r>
                <a:endParaRPr lang="cs-CZ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>
                  <a:lnSpc>
                    <a:spcPct val="107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cs-CZ" sz="2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sčítání přirozených čísel,</a:t>
                </a:r>
              </a:p>
              <a:p>
                <a:pPr marL="342900" lvl="0" indent="-342900">
                  <a:lnSpc>
                    <a:spcPct val="107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cs-CZ" sz="2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násobení přirozených čísel</a:t>
                </a: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</a:t>
                </a:r>
                <a:endParaRPr lang="cs-CZ" sz="2400" dirty="0" smtClean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>
                  <a:lnSpc>
                    <a:spcPct val="107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zavedení nejmenšího společného násobku,</a:t>
                </a:r>
                <a:endParaRPr lang="cs-CZ" sz="2400" dirty="0" smtClean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>
                  <a:lnSpc>
                    <a:spcPct val="107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hledání dělitele (hledání sdružených dělitelů),</a:t>
                </a:r>
              </a:p>
              <a:p>
                <a:pPr marL="342900" lvl="0" indent="-342900">
                  <a:lnSpc>
                    <a:spcPct val="107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znázornění sudých a lichých čísel,</a:t>
                </a:r>
              </a:p>
              <a:p>
                <a:pPr marL="342900" lvl="0" indent="-342900">
                  <a:lnSpc>
                    <a:spcPct val="107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vyvození a stanovení druhé mocniny přirozeného čísla,</a:t>
                </a:r>
                <a:endParaRPr lang="cs-CZ" sz="2400" dirty="0" smtClean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07000"/>
                  </a:lnSpc>
                  <a:buFont typeface="Symbol" panose="05050102010706020507" pitchFamily="18" charset="2"/>
                  <a:buChar char=""/>
                </a:pPr>
                <a:r>
                  <a:rPr lang="cs-CZ" sz="2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vyvození a </a:t>
                </a: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stanovení </a:t>
                </a:r>
                <a:r>
                  <a:rPr lang="cs-CZ" sz="2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druhé </a:t>
                </a: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odmocniny </a:t>
                </a:r>
                <a:r>
                  <a:rPr lang="cs-CZ" sz="2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přirozeného </a:t>
                </a: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čísla,</a:t>
                </a:r>
              </a:p>
              <a:p>
                <a:pPr marL="342900" indent="-342900">
                  <a:lnSpc>
                    <a:spcPct val="107000"/>
                  </a:lnSpc>
                  <a:buFont typeface="Symbol" panose="05050102010706020507" pitchFamily="18" charset="2"/>
                  <a:buChar char=""/>
                </a:pP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odvození algebraických vzorců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cs-CZ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cs-CZ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cs-CZ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cs-CZ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cs-CZ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cs-CZ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cs-CZ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cs-CZ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  <m:r>
                          <a:rPr lang="cs-CZ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cs-CZ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  <m:r>
                          <a:rPr lang="cs-CZ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cs-CZ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cs-CZ" sz="2400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cs-CZ" sz="24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Obdélník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819" y="626000"/>
                <a:ext cx="11369962" cy="4439229"/>
              </a:xfrm>
              <a:prstGeom prst="rect">
                <a:avLst/>
              </a:prstGeom>
              <a:blipFill>
                <a:blip r:embed="rId2"/>
                <a:stretch>
                  <a:fillRect l="-858" t="-1099" b="-178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93700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195782" y="445268"/>
            <a:ext cx="6096000" cy="13108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2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Zavedení nejmenšího společného násobku</a:t>
            </a:r>
            <a:endParaRPr lang="cs-CZ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cs-CZ" sz="1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20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n </a:t>
            </a:r>
            <a:r>
              <a:rPr lang="cs-CZ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(2, 3, 4)</a:t>
            </a:r>
            <a:endParaRPr lang="cs-CZ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9951" y="1011584"/>
            <a:ext cx="3505212" cy="548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3977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195782" y="445268"/>
            <a:ext cx="6096000" cy="11790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2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Hledání dělitele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cs-CZ" sz="800" b="1" u="sng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Čísla 16</a:t>
            </a:r>
            <a:endParaRPr lang="cs-CZ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354857" y="2806142"/>
            <a:ext cx="4465158" cy="133388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5782" y="1240504"/>
            <a:ext cx="7267575" cy="25241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5782" y="3899044"/>
            <a:ext cx="7934325" cy="159067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3195782" y="5624134"/>
            <a:ext cx="3740727" cy="111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5124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272146" y="463741"/>
            <a:ext cx="7897091" cy="718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2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Zavedení druhé mocniny a odmocniny přirozeného čísla</a:t>
            </a:r>
            <a:endParaRPr lang="cs-CZ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25" y="1038677"/>
            <a:ext cx="7294332" cy="25085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26" y="3721532"/>
            <a:ext cx="7294331" cy="268008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8111" y="1550077"/>
            <a:ext cx="4136213" cy="419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7003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195782" y="445268"/>
            <a:ext cx="6096000" cy="71801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2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Druhá mocnina přirozeného čísla</a:t>
            </a:r>
            <a:endParaRPr lang="cs-CZ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783" y="4079147"/>
            <a:ext cx="2533798" cy="239683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7164" y="980058"/>
            <a:ext cx="3493632" cy="55071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ovéPole 4"/>
              <p:cNvSpPr txBox="1"/>
              <p:nvPr/>
            </p:nvSpPr>
            <p:spPr>
              <a:xfrm>
                <a:off x="2026591" y="3611697"/>
                <a:ext cx="100676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s-CZ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32</m:t>
                          </m:r>
                        </m:e>
                        <m:sup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cs-CZ" sz="2000" dirty="0"/>
              </a:p>
            </p:txBody>
          </p:sp>
        </mc:Choice>
        <mc:Fallback xmlns="">
          <p:sp>
            <p:nvSpPr>
              <p:cNvPr id="5" name="TextovéPol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6591" y="3611697"/>
                <a:ext cx="1006764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1036" y="980058"/>
            <a:ext cx="3827750" cy="54959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/>
              <p:cNvSpPr txBox="1"/>
              <p:nvPr/>
            </p:nvSpPr>
            <p:spPr>
              <a:xfrm>
                <a:off x="7175864" y="3679037"/>
                <a:ext cx="100676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s-CZ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321</m:t>
                          </m:r>
                        </m:e>
                        <m:sup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cs-CZ" sz="2000" dirty="0"/>
              </a:p>
            </p:txBody>
          </p:sp>
        </mc:Choice>
        <mc:Fallback xmlns="">
          <p:sp>
            <p:nvSpPr>
              <p:cNvPr id="7" name="TextovéPol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5864" y="3679037"/>
                <a:ext cx="1006764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3392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222E51A9-45A7-49BC-B2EE-BDD0F6DE1FF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8200" y="1306872"/>
            <a:ext cx="7657977" cy="5072743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314037" y="371379"/>
            <a:ext cx="11434618" cy="718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4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Banka</a:t>
            </a:r>
            <a:endParaRPr lang="cs-CZ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3340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195782" y="445268"/>
            <a:ext cx="6096000" cy="71801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2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Druhá odmocnina přirozeného čísla</a:t>
            </a:r>
            <a:endParaRPr lang="cs-CZ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742" y="227100"/>
            <a:ext cx="2663105" cy="31711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ovéPole 3"/>
              <p:cNvSpPr txBox="1"/>
              <p:nvPr/>
            </p:nvSpPr>
            <p:spPr>
              <a:xfrm>
                <a:off x="5628774" y="1099755"/>
                <a:ext cx="1006764" cy="4426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cs-CZ" sz="20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529</m:t>
                          </m:r>
                        </m:e>
                      </m:rad>
                    </m:oMath>
                  </m:oMathPara>
                </a14:m>
                <a:endParaRPr lang="cs-CZ" sz="2000" dirty="0"/>
              </a:p>
            </p:txBody>
          </p:sp>
        </mc:Choice>
        <mc:Fallback xmlns="">
          <p:sp>
            <p:nvSpPr>
              <p:cNvPr id="4" name="TextovéPo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8774" y="1099755"/>
                <a:ext cx="1006764" cy="4426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0465" y="227100"/>
            <a:ext cx="3376423" cy="317116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8916" y="3612654"/>
            <a:ext cx="3529861" cy="317116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5137" y="3612654"/>
            <a:ext cx="4975757" cy="317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0415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14037" y="371379"/>
            <a:ext cx="11434618" cy="1146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40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cs-CZ" sz="4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Pomůcka na násobení mnohočlenů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cs-CZ" sz="2400" b="1" u="sng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7455" y="1185430"/>
            <a:ext cx="5092655" cy="547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9011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Obdélník 1"/>
              <p:cNvSpPr/>
              <p:nvPr/>
            </p:nvSpPr>
            <p:spPr>
              <a:xfrm>
                <a:off x="406402" y="450510"/>
                <a:ext cx="11369962" cy="48344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cs-CZ" sz="2400" b="1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Využití pomůcky při výuce:</a:t>
                </a: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endParaRPr lang="cs-CZ" sz="2400" b="1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>
                  <a:lnSpc>
                    <a:spcPct val="107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cs-CZ" sz="2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</a:t>
                </a: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yvození roznásobení mnohočlenu jednočlenem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cs-CZ" sz="24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cs-CZ" sz="24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d>
                    <m:r>
                      <a:rPr lang="cs-CZ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a:rPr lang="cs-CZ" sz="2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</m:oMath>
                </a14:m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</a:t>
                </a:r>
              </a:p>
              <a:p>
                <a:pPr marL="342900" indent="-342900">
                  <a:lnSpc>
                    <a:spcPct val="107000"/>
                  </a:lnSpc>
                  <a:buFont typeface="Symbol" panose="05050102010706020507" pitchFamily="18" charset="2"/>
                  <a:buChar char=""/>
                </a:pPr>
                <a:r>
                  <a:rPr lang="cs-CZ" sz="2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vyvození roznásobení mnohočlenu </a:t>
                </a: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mnohočlenem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cs-CZ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cs-CZ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cs-CZ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cs-CZ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d>
                    <m:r>
                      <a:rPr lang="cs-CZ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a:rPr lang="cs-CZ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cs-CZ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cs-CZ" sz="2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cs-CZ" sz="2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cs-CZ" sz="2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cs-CZ" sz="2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</a:t>
                </a:r>
                <a:endParaRPr lang="cs-CZ" sz="2400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07000"/>
                  </a:lnSpc>
                  <a:buFont typeface="Symbol" panose="05050102010706020507" pitchFamily="18" charset="2"/>
                  <a:buChar char=""/>
                </a:pP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vyvození vzorce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cs-CZ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cs-CZ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cs-CZ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</a:p>
              <a:p>
                <a:pPr marL="342900" indent="-342900">
                  <a:lnSpc>
                    <a:spcPct val="107000"/>
                  </a:lnSpc>
                  <a:buFont typeface="Symbol" panose="05050102010706020507" pitchFamily="18" charset="2"/>
                  <a:buChar char=""/>
                </a:pPr>
                <a:r>
                  <a:rPr lang="cs-CZ" sz="2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vyvození vzorce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cs-CZ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</a:p>
              <a:p>
                <a:pPr marL="342900" indent="-342900">
                  <a:lnSpc>
                    <a:spcPct val="107000"/>
                  </a:lnSpc>
                  <a:buFont typeface="Symbol" panose="05050102010706020507" pitchFamily="18" charset="2"/>
                  <a:buChar char=""/>
                </a:pPr>
                <a:r>
                  <a:rPr lang="cs-CZ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vyvození rozkladu dvojčlenu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cs-CZ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cs-CZ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cs-CZ" sz="24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cs-CZ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cs-CZ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  <m:sup>
                        <m:r>
                          <a:rPr lang="cs-CZ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cs-CZ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</a:p>
              <a:p>
                <a:pPr marL="342900" indent="-342900">
                  <a:lnSpc>
                    <a:spcPct val="107000"/>
                  </a:lnSpc>
                  <a:buFont typeface="Symbol" panose="05050102010706020507" pitchFamily="18" charset="2"/>
                  <a:buChar char=""/>
                </a:pPr>
                <a:r>
                  <a:rPr lang="cs-CZ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obsah čtverce,</a:t>
                </a:r>
              </a:p>
              <a:p>
                <a:pPr marL="342900" indent="-342900">
                  <a:lnSpc>
                    <a:spcPct val="107000"/>
                  </a:lnSpc>
                  <a:buFont typeface="Symbol" panose="05050102010706020507" pitchFamily="18" charset="2"/>
                  <a:buChar char=""/>
                </a:pPr>
                <a:r>
                  <a:rPr lang="cs-CZ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obsah obdélníku,</a:t>
                </a:r>
              </a:p>
              <a:p>
                <a:pPr marL="342900" indent="-342900">
                  <a:lnSpc>
                    <a:spcPct val="107000"/>
                  </a:lnSpc>
                  <a:buFont typeface="Symbol" panose="05050102010706020507" pitchFamily="18" charset="2"/>
                  <a:buChar char=""/>
                </a:pPr>
                <a:r>
                  <a:rPr lang="cs-CZ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obsah lichoběžníku.</a:t>
                </a:r>
              </a:p>
              <a:p>
                <a:pPr marL="342900" indent="-342900">
                  <a:lnSpc>
                    <a:spcPct val="107000"/>
                  </a:lnSpc>
                  <a:buFont typeface="Symbol" panose="05050102010706020507" pitchFamily="18" charset="2"/>
                  <a:buChar char=""/>
                </a:pPr>
                <a:endParaRPr lang="cs-CZ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</a:pPr>
                <a:endParaRPr lang="cs-CZ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Obdélník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02" y="450510"/>
                <a:ext cx="11369962" cy="4834400"/>
              </a:xfrm>
              <a:prstGeom prst="rect">
                <a:avLst/>
              </a:prstGeom>
              <a:blipFill>
                <a:blip r:embed="rId2"/>
                <a:stretch>
                  <a:fillRect l="-858" t="-100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80961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Obdélník 1"/>
              <p:cNvSpPr/>
              <p:nvPr/>
            </p:nvSpPr>
            <p:spPr>
              <a:xfrm>
                <a:off x="1626228" y="501484"/>
                <a:ext cx="8599055" cy="11131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cs-CZ" sz="2000" b="1" u="sng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Vyvození rozkladu dvojčlenu</a:t>
                </a:r>
                <a:endParaRPr lang="cs-CZ" sz="2000" dirty="0" smtClean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cs-CZ" b="1" dirty="0" smtClea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cs-CZ" dirty="0" smtClean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s-CZ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cs-CZ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cs-CZ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cs-CZ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cs-CZ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cs-CZ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cs-CZ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cs-CZ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=(</m:t>
                      </m:r>
                      <m:r>
                        <a:rPr lang="cs-CZ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cs-CZ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cs-CZ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cs-CZ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)(</m:t>
                      </m:r>
                      <m:r>
                        <a:rPr lang="cs-CZ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cs-CZ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cs-CZ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cs-CZ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cs-CZ" sz="3200" dirty="0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Obdélník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6228" y="501484"/>
                <a:ext cx="8599055" cy="1113190"/>
              </a:xfrm>
              <a:prstGeom prst="rect">
                <a:avLst/>
              </a:prstGeom>
              <a:blipFill>
                <a:blip r:embed="rId2"/>
                <a:stretch>
                  <a:fillRect t="-2732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38" y="2282535"/>
            <a:ext cx="3646546" cy="360102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0378" y="2282535"/>
            <a:ext cx="3634862" cy="360102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1208" y="2946018"/>
            <a:ext cx="4082040" cy="227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1537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14037" y="371379"/>
            <a:ext cx="11434618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40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cs-CZ" sz="4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4000" b="1" u="sng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Dekanomický</a:t>
            </a:r>
            <a:r>
              <a:rPr lang="cs-CZ" sz="4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čtverec</a:t>
            </a:r>
            <a:endParaRPr lang="cs-CZ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8476" y="1192342"/>
            <a:ext cx="5505739" cy="557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0332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891" y="747093"/>
            <a:ext cx="5514312" cy="555210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929" y="747093"/>
            <a:ext cx="5430908" cy="555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4973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Obdélník 1"/>
              <p:cNvSpPr/>
              <p:nvPr/>
            </p:nvSpPr>
            <p:spPr>
              <a:xfrm>
                <a:off x="397165" y="450510"/>
                <a:ext cx="11369962" cy="44126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cs-CZ" sz="2400" b="1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Využití pomůcky při výuce:</a:t>
                </a:r>
              </a:p>
              <a:p>
                <a:pPr marL="342900" lvl="0" indent="-342900">
                  <a:lnSpc>
                    <a:spcPct val="107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endParaRPr lang="cs-CZ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>
                  <a:lnSpc>
                    <a:spcPct val="107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malá násobilka,</a:t>
                </a:r>
                <a:endParaRPr lang="cs-CZ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>
                  <a:lnSpc>
                    <a:spcPct val="107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druhá mocnina čísel 1–10, 11–45 </a:t>
                </a:r>
              </a:p>
              <a:p>
                <a:pPr marL="342900" lvl="0" indent="-342900">
                  <a:lnSpc>
                    <a:spcPct val="107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obsah čtverce,</a:t>
                </a:r>
              </a:p>
              <a:p>
                <a:pPr marL="342900" lvl="0" indent="-342900">
                  <a:lnSpc>
                    <a:spcPct val="107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obsah obdélníku,</a:t>
                </a:r>
              </a:p>
              <a:p>
                <a:pPr marL="342900" lvl="0" indent="-342900">
                  <a:lnSpc>
                    <a:spcPct val="107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násobení jednočlenu mnohočlenem</a:t>
                </a:r>
                <a:r>
                  <a:rPr lang="cs-CZ" sz="2400" dirty="0" smtClea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</a:t>
                </a:r>
              </a:p>
              <a:p>
                <a:pPr marL="342900" lvl="0" indent="-342900">
                  <a:lnSpc>
                    <a:spcPct val="107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cs-CZ" sz="2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</a:t>
                </a: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ásobení mnohočlenu mnohočlenem,</a:t>
                </a:r>
                <a:endParaRPr lang="cs-CZ" sz="24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>
                  <a:lnSpc>
                    <a:spcPct val="107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vyvození algebraických vzorců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cs-CZ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cs-CZ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cs-CZ" sz="2400" b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cs-CZ" sz="2400" b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cs-CZ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cs-CZ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cs-CZ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cs-CZ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cs-CZ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cs-CZ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  <m:r>
                          <a:rPr lang="cs-CZ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cs-CZ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  <m:r>
                          <a:rPr lang="cs-CZ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cs-CZ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cs-CZ" sz="2400" b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</a:p>
              <a:p>
                <a:pPr lvl="0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cs-CZ" sz="2400" b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cs-CZ" sz="2400" b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…,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𝑗</m:t>
                        </m:r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cs-CZ" sz="2400" b="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cs-CZ" sz="2400" b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Obdélník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165" y="450510"/>
                <a:ext cx="11369962" cy="4412618"/>
              </a:xfrm>
              <a:prstGeom prst="rect">
                <a:avLst/>
              </a:prstGeom>
              <a:blipFill>
                <a:blip r:embed="rId2"/>
                <a:stretch>
                  <a:fillRect l="-858" t="-110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75568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15636" y="193896"/>
            <a:ext cx="11434618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40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cs-CZ" sz="4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Binomická krychle</a:t>
            </a:r>
            <a:endParaRPr lang="cs-CZ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195" y="983418"/>
            <a:ext cx="3654714" cy="267494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2254" y="959344"/>
            <a:ext cx="3990108" cy="272308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0158" y="3777563"/>
            <a:ext cx="5825573" cy="293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5622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Obdélník 2"/>
              <p:cNvSpPr/>
              <p:nvPr/>
            </p:nvSpPr>
            <p:spPr>
              <a:xfrm>
                <a:off x="397165" y="450510"/>
                <a:ext cx="11369962" cy="36217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cs-CZ" sz="2400" b="1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Využití pomůcky při výuce:</a:t>
                </a:r>
              </a:p>
              <a:p>
                <a:pPr marL="342900" lvl="0" indent="-342900">
                  <a:lnSpc>
                    <a:spcPct val="107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endParaRPr lang="cs-CZ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>
                  <a:lnSpc>
                    <a:spcPct val="107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objevování geometrických útvarů,</a:t>
                </a:r>
                <a:endParaRPr lang="cs-CZ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>
                  <a:lnSpc>
                    <a:spcPct val="107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obsah čtverce,</a:t>
                </a:r>
              </a:p>
              <a:p>
                <a:pPr marL="342900" lvl="0" indent="-342900">
                  <a:lnSpc>
                    <a:spcPct val="107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obsah obdélníku,</a:t>
                </a:r>
              </a:p>
              <a:p>
                <a:pPr marL="342900" lvl="0" indent="-342900">
                  <a:lnSpc>
                    <a:spcPct val="107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povrch a objem krychle,</a:t>
                </a:r>
              </a:p>
              <a:p>
                <a:pPr marL="342900" lvl="0" indent="-342900">
                  <a:lnSpc>
                    <a:spcPct val="107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cs-CZ" sz="2400" dirty="0" smtClea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povrch a objem kvádru,</a:t>
                </a:r>
              </a:p>
              <a:p>
                <a:pPr marL="342900" lvl="0" indent="-342900">
                  <a:lnSpc>
                    <a:spcPct val="107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vyvození algebraického vzorce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cs-CZ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cs-CZ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cs-CZ" sz="2400" b="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lvl="0" indent="-342900">
                  <a:lnSpc>
                    <a:spcPct val="107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vyvození </a:t>
                </a:r>
                <a:r>
                  <a:rPr lang="cs-CZ" sz="2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algebraického vzorce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cs-CZ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cs-CZ" sz="2400" b="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Obdélník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165" y="450510"/>
                <a:ext cx="11369962" cy="3621761"/>
              </a:xfrm>
              <a:prstGeom prst="rect">
                <a:avLst/>
              </a:prstGeom>
              <a:blipFill>
                <a:blip r:embed="rId2"/>
                <a:stretch>
                  <a:fillRect l="-858" t="-1347" b="-303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78158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14037" y="371379"/>
            <a:ext cx="11434618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40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cs-CZ" sz="4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Trinomická krychle</a:t>
            </a:r>
            <a:endParaRPr lang="cs-CZ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261" y="1199675"/>
            <a:ext cx="8596169" cy="553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046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Obdélník 1"/>
              <p:cNvSpPr/>
              <p:nvPr/>
            </p:nvSpPr>
            <p:spPr>
              <a:xfrm>
                <a:off x="383310" y="765917"/>
                <a:ext cx="11369962" cy="48344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cs-CZ" sz="24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Využití pomůcky při </a:t>
                </a:r>
                <a:r>
                  <a:rPr lang="cs-CZ" sz="2400" b="1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výuce:</a:t>
                </a: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endParaRPr lang="cs-CZ" sz="2400" b="1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07000"/>
                  </a:lnSpc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znázornění, zápis a čtení přirozeného čísla,</a:t>
                </a:r>
              </a:p>
              <a:p>
                <a:pPr marL="342900" indent="-342900">
                  <a:lnSpc>
                    <a:spcPct val="107000"/>
                  </a:lnSpc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cs-CZ" sz="2400" dirty="0" smtClea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sčítání přirozených čísel,</a:t>
                </a:r>
                <a:endParaRPr lang="cs-CZ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07000"/>
                  </a:lnSpc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odčítání přirozených čísel,</a:t>
                </a:r>
                <a:endParaRPr lang="cs-CZ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07000"/>
                  </a:lnSpc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cs-CZ" sz="2400" dirty="0" smtClea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násobení přirozeného čísla jednociferným přirozeným číslem,</a:t>
                </a:r>
              </a:p>
              <a:p>
                <a:pPr marL="342900" indent="-342900">
                  <a:lnSpc>
                    <a:spcPct val="107000"/>
                  </a:lnSpc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násobení přirozených čísel,</a:t>
                </a:r>
                <a:endParaRPr lang="cs-CZ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07000"/>
                  </a:lnSpc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dělení přirozeného čísla jednociferným přirozeným číslem (beze zbytku, se zbytkem), </a:t>
                </a:r>
                <a:endParaRPr lang="cs-CZ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07000"/>
                  </a:lnSpc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dělení přirozeného čísla dvojciferným přirozeným číslem (beze zbytku, se zbytkem),</a:t>
                </a:r>
              </a:p>
              <a:p>
                <a:pPr marL="342900" indent="-342900">
                  <a:lnSpc>
                    <a:spcPct val="107000"/>
                  </a:lnSpc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druhá mocnina přirozeného čísla,</a:t>
                </a:r>
              </a:p>
              <a:p>
                <a:pPr marL="342900" indent="-342900">
                  <a:lnSpc>
                    <a:spcPct val="107000"/>
                  </a:lnSpc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druhá odmocnina přirozeného čísla,</a:t>
                </a:r>
              </a:p>
              <a:p>
                <a:pPr marL="342900" indent="-342900">
                  <a:lnSpc>
                    <a:spcPct val="107000"/>
                  </a:lnSpc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odvození algebraického vzorce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cs-CZ" sz="2400" dirty="0" smtClean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cs-CZ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Obdélník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310" y="765917"/>
                <a:ext cx="11369962" cy="4834400"/>
              </a:xfrm>
              <a:prstGeom prst="rect">
                <a:avLst/>
              </a:prstGeom>
              <a:blipFill>
                <a:blip r:embed="rId2"/>
                <a:stretch>
                  <a:fillRect l="-858" t="-1009" b="-151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05422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Obdélník 1"/>
              <p:cNvSpPr/>
              <p:nvPr/>
            </p:nvSpPr>
            <p:spPr>
              <a:xfrm>
                <a:off x="397165" y="450510"/>
                <a:ext cx="11369962" cy="36217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cs-CZ" sz="2400" b="1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Využití pomůcky při výuce:</a:t>
                </a:r>
              </a:p>
              <a:p>
                <a:pPr marL="342900" lvl="0" indent="-342900">
                  <a:lnSpc>
                    <a:spcPct val="107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endParaRPr lang="cs-CZ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>
                  <a:lnSpc>
                    <a:spcPct val="107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objevování geometrických útvarů,</a:t>
                </a:r>
                <a:endParaRPr lang="cs-CZ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>
                  <a:lnSpc>
                    <a:spcPct val="107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obsah čtverce,</a:t>
                </a:r>
              </a:p>
              <a:p>
                <a:pPr marL="342900" lvl="0" indent="-342900">
                  <a:lnSpc>
                    <a:spcPct val="107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obsah obdélníku,</a:t>
                </a:r>
              </a:p>
              <a:p>
                <a:pPr marL="342900" lvl="0" indent="-342900">
                  <a:lnSpc>
                    <a:spcPct val="107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povrch a objem krychle,</a:t>
                </a:r>
              </a:p>
              <a:p>
                <a:pPr marL="342900" lvl="0" indent="-342900">
                  <a:lnSpc>
                    <a:spcPct val="107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cs-CZ" sz="2400" dirty="0" smtClea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povrch a objem kvádru,</a:t>
                </a:r>
              </a:p>
              <a:p>
                <a:pPr marL="342900" lvl="0" indent="-342900">
                  <a:lnSpc>
                    <a:spcPct val="107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vyvození algebraického vzorce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cs-CZ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cs-CZ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cs-CZ" sz="2400" b="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lvl="0" indent="-342900">
                  <a:lnSpc>
                    <a:spcPct val="107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vyvození </a:t>
                </a:r>
                <a:r>
                  <a:rPr lang="cs-CZ" sz="2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algebraického vzorce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cs-CZ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cs-CZ" sz="2400" b="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Obdélník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165" y="450510"/>
                <a:ext cx="11369962" cy="3621761"/>
              </a:xfrm>
              <a:prstGeom prst="rect">
                <a:avLst/>
              </a:prstGeom>
              <a:blipFill>
                <a:blip r:embed="rId2"/>
                <a:stretch>
                  <a:fillRect l="-858" t="-1347" b="-303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63077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97165" y="371379"/>
            <a:ext cx="11434618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4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10. Krychlový materiál</a:t>
            </a:r>
            <a:endParaRPr lang="cs-CZ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688" y="1089845"/>
            <a:ext cx="7302077" cy="547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2192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Obdélník 1"/>
              <p:cNvSpPr/>
              <p:nvPr/>
            </p:nvSpPr>
            <p:spPr>
              <a:xfrm>
                <a:off x="397165" y="450510"/>
                <a:ext cx="11369962" cy="40440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cs-CZ" sz="2400" b="1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Využití pomůcky při výuce:</a:t>
                </a:r>
              </a:p>
              <a:p>
                <a:pPr marL="342900" lvl="0" indent="-342900">
                  <a:lnSpc>
                    <a:spcPct val="107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endParaRPr lang="cs-CZ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>
                  <a:lnSpc>
                    <a:spcPct val="107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třetí mocnina čísel 1–9, 3–18,</a:t>
                </a:r>
              </a:p>
              <a:p>
                <a:pPr marL="342900" lvl="0" indent="-342900">
                  <a:lnSpc>
                    <a:spcPct val="107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třetí mocnina</a:t>
                </a:r>
                <a:r>
                  <a:rPr lang="cs-CZ" sz="2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čísel 1–99,</a:t>
                </a:r>
              </a:p>
              <a:p>
                <a:pPr marL="342900" lvl="0" indent="-342900">
                  <a:lnSpc>
                    <a:spcPct val="107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třetí odmocnina čísel 1–970 299</a:t>
                </a:r>
              </a:p>
              <a:p>
                <a:pPr marL="342900" lvl="0" indent="-342900">
                  <a:lnSpc>
                    <a:spcPct val="107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obsah čtverce,</a:t>
                </a:r>
              </a:p>
              <a:p>
                <a:pPr marL="342900" lvl="0" indent="-342900">
                  <a:lnSpc>
                    <a:spcPct val="107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obsah obdélníku,</a:t>
                </a:r>
              </a:p>
              <a:p>
                <a:pPr marL="342900" lvl="0" indent="-342900">
                  <a:lnSpc>
                    <a:spcPct val="107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povrch a objem krychle,</a:t>
                </a:r>
              </a:p>
              <a:p>
                <a:pPr marL="342900" lvl="0" indent="-342900">
                  <a:lnSpc>
                    <a:spcPct val="107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povrch a objem kvádru,</a:t>
                </a:r>
              </a:p>
              <a:p>
                <a:pPr marL="342900" lvl="0" indent="-342900">
                  <a:lnSpc>
                    <a:spcPct val="107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vyvození algebraického vzorce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cs-CZ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cs-CZ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cs-CZ" sz="2400" b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Obdélník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165" y="450510"/>
                <a:ext cx="11369962" cy="4044056"/>
              </a:xfrm>
              <a:prstGeom prst="rect">
                <a:avLst/>
              </a:prstGeom>
              <a:blipFill>
                <a:blip r:embed="rId2"/>
                <a:stretch>
                  <a:fillRect l="-858" t="-1207" b="-196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43551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Obdélník 1"/>
              <p:cNvSpPr/>
              <p:nvPr/>
            </p:nvSpPr>
            <p:spPr>
              <a:xfrm>
                <a:off x="868218" y="445268"/>
                <a:ext cx="10400145" cy="18711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cs-CZ" sz="2000" b="1" u="sng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Třetí mocnina čísel 1-9, 3-18</a:t>
                </a:r>
              </a:p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endParaRPr lang="cs-CZ" sz="2000" b="1" u="sng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s-CZ" sz="3200" b="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cs-CZ" sz="3200" b="0" i="1" smtClean="0">
                              <a:solidFill>
                                <a:srgbClr val="0070C0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cs-CZ" sz="3200" b="0" i="1" smtClean="0">
                              <a:solidFill>
                                <a:srgbClr val="00B050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cs-CZ" sz="3200" b="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cs-CZ" sz="3200" b="0" i="1" smtClean="0"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cs-CZ" sz="3200" b="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cs-CZ" sz="3200" b="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cs-CZ" sz="3200" b="0" i="1" smtClean="0">
                              <a:solidFill>
                                <a:srgbClr val="0070C0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  <m:r>
                            <a:rPr lang="cs-CZ" sz="3200" b="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cs-CZ" sz="3200" b="0" i="1" smtClean="0">
                              <a:solidFill>
                                <a:srgbClr val="0070C0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cs-CZ" sz="3200" b="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cs-CZ" sz="3200" b="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cs-CZ" sz="3200" b="0" i="1" smtClean="0"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cs-CZ" sz="3200" b="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cs-CZ" sz="3200" b="0" i="1" smtClean="0">
                              <a:solidFill>
                                <a:srgbClr val="0070C0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e>
                        <m:sup>
                          <m:r>
                            <a:rPr lang="cs-CZ" sz="3200" b="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cs-CZ" sz="3200" b="0" i="1" smtClean="0"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+9</m:t>
                      </m:r>
                      <m:r>
                        <a:rPr lang="cs-CZ" sz="3200" b="0" i="1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cs-CZ" sz="3200" b="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cs-CZ" sz="3200" b="0" i="1" smtClean="0">
                              <a:solidFill>
                                <a:srgbClr val="0070C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e>
                        <m:sup>
                          <m:r>
                            <a:rPr lang="cs-CZ" sz="3200" b="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cs-CZ" sz="3200" b="0" i="1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+27∙</m:t>
                      </m:r>
                      <m:sSup>
                        <m:sSupPr>
                          <m:ctrlPr>
                            <a:rPr lang="cs-CZ" sz="3200" b="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cs-CZ" sz="3200" b="0" i="1" smtClean="0">
                              <a:solidFill>
                                <a:srgbClr val="0070C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cs-CZ" sz="3200" b="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cs-CZ" sz="3200" b="0" i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cs-CZ" sz="3200" b="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cs-CZ" sz="3200" b="0" i="1" smtClean="0">
                              <a:solidFill>
                                <a:srgbClr val="0070C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cs-CZ" sz="3200" b="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cs-CZ" sz="3200" dirty="0" smtClean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cs-CZ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cs-CZ" b="1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endParaRPr lang="cs-CZ" sz="1600" dirty="0" smtClean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Obdélník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218" y="445268"/>
                <a:ext cx="10400145" cy="1871153"/>
              </a:xfrm>
              <a:prstGeom prst="rect">
                <a:avLst/>
              </a:prstGeom>
              <a:blipFill>
                <a:blip r:embed="rId2"/>
                <a:stretch>
                  <a:fillRect t="-162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703" y="1858387"/>
            <a:ext cx="3628158" cy="358976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0671" y="1858387"/>
            <a:ext cx="5263907" cy="462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6169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266" y="1938584"/>
            <a:ext cx="9922451" cy="42089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délník 3"/>
              <p:cNvSpPr/>
              <p:nvPr/>
            </p:nvSpPr>
            <p:spPr>
              <a:xfrm>
                <a:off x="2472748" y="867166"/>
                <a:ext cx="7282506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s-CZ" sz="36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cs-CZ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</m:e>
                        <m:sup>
                          <m:r>
                            <a:rPr lang="cs-CZ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cs-CZ" sz="3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cs-CZ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cs-CZ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cs-CZ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cs-CZ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cs-CZ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cs-CZ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cs-CZ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cs-CZ" sz="3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cs-CZ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cs-CZ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cs-CZ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cs-CZ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cs-CZ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r>
                            <a:rPr lang="cs-CZ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cs-CZ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cs-CZ" sz="3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cs-CZ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cs-CZ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cs-CZ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cs-CZ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cs-CZ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  <m:r>
                            <a:rPr lang="cs-CZ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cs-CZ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cs-CZ" sz="3600" dirty="0"/>
              </a:p>
            </p:txBody>
          </p:sp>
        </mc:Choice>
        <mc:Fallback xmlns="">
          <p:sp>
            <p:nvSpPr>
              <p:cNvPr id="4" name="Obdélník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2748" y="867166"/>
                <a:ext cx="7282506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16311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Obdélník 1"/>
              <p:cNvSpPr/>
              <p:nvPr/>
            </p:nvSpPr>
            <p:spPr>
              <a:xfrm>
                <a:off x="480291" y="445268"/>
                <a:ext cx="11166764" cy="30361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cs-CZ" sz="2000" b="1" u="sng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Třetí mocnina čísel 1-99</a:t>
                </a:r>
              </a:p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endParaRPr lang="cs-CZ" sz="2000" b="1" u="sng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s-CZ" sz="3200" b="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cs-CZ" sz="3200" b="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cs-CZ" sz="32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cs-CZ" sz="3200" b="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cs-CZ" sz="3200" b="0" i="1" smtClean="0"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cs-CZ" sz="3200" b="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cs-CZ" sz="3200" b="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(40+2)</m:t>
                          </m:r>
                        </m:e>
                        <m:sup>
                          <m:r>
                            <a:rPr lang="cs-CZ" sz="3200" b="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cs-CZ" sz="3200" b="0" i="1" smtClean="0"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cs-CZ" sz="32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cs-CZ" sz="32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e>
                        <m:sup>
                          <m:r>
                            <a:rPr lang="cs-CZ" sz="32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cs-CZ" sz="32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r>
                        <a:rPr lang="cs-CZ" sz="3200" b="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1000</m:t>
                      </m:r>
                      <m:r>
                        <a:rPr lang="cs-CZ" sz="32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+6</m:t>
                      </m:r>
                      <m:r>
                        <a:rPr lang="cs-CZ" sz="32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cs-CZ" sz="32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cs-CZ" sz="32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e>
                        <m:sup>
                          <m:r>
                            <a:rPr lang="cs-CZ" sz="32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cs-CZ" sz="32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r>
                        <a:rPr lang="cs-CZ" sz="3200" b="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100</m:t>
                      </m:r>
                      <m:r>
                        <a:rPr lang="cs-CZ" sz="32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+12∙</m:t>
                      </m:r>
                      <m:sSup>
                        <m:sSupPr>
                          <m:ctrlPr>
                            <a:rPr lang="cs-CZ" sz="32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cs-CZ" sz="32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cs-CZ" sz="32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cs-CZ" sz="32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r>
                        <a:rPr lang="cs-CZ" sz="3200" b="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10</m:t>
                      </m:r>
                      <m:r>
                        <a:rPr lang="cs-CZ" sz="3200" b="0" i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cs-CZ" sz="32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cs-CZ" sz="32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cs-CZ" sz="32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cs-CZ" b="1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endParaRPr lang="cs-CZ" b="1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cs-CZ" b="1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64 000</a:t>
                </a:r>
              </a:p>
              <a:p>
                <a:pPr algn="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cs-CZ" b="1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9 600</a:t>
                </a:r>
              </a:p>
              <a:p>
                <a:pPr algn="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cs-CZ" b="1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480</a:t>
                </a:r>
              </a:p>
              <a:p>
                <a:pPr algn="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cs-CZ" b="1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</a:t>
                </a:r>
                <a:r>
                  <a:rPr lang="cs-CZ" b="1" u="sng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8</a:t>
                </a:r>
                <a:r>
                  <a:rPr lang="cs-CZ" b="1" u="sng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cs-CZ" sz="16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cs-CZ" b="1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74 088</a:t>
                </a:r>
              </a:p>
            </p:txBody>
          </p:sp>
        </mc:Choice>
        <mc:Fallback xmlns="">
          <p:sp>
            <p:nvSpPr>
              <p:cNvPr id="2" name="Obdélník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291" y="445268"/>
                <a:ext cx="11166764" cy="3036152"/>
              </a:xfrm>
              <a:prstGeom prst="rect">
                <a:avLst/>
              </a:prstGeom>
              <a:blipFill>
                <a:blip r:embed="rId2"/>
                <a:stretch>
                  <a:fillRect t="-1004" r="-437" b="-220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6232" y="2209584"/>
            <a:ext cx="3476625" cy="389572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9338" y="1766311"/>
            <a:ext cx="4043258" cy="478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5616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Obdélník 1"/>
              <p:cNvSpPr/>
              <p:nvPr/>
            </p:nvSpPr>
            <p:spPr>
              <a:xfrm>
                <a:off x="868218" y="445268"/>
                <a:ext cx="10400145" cy="20207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cs-CZ" sz="2000" b="1" u="sng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Třetí odmocnina čísel 1-970 299</a:t>
                </a:r>
              </a:p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endParaRPr lang="cs-CZ" sz="2000" b="1" u="sng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ad>
                      <m:radPr>
                        <m:ctrlPr>
                          <a:rPr lang="cs-CZ" sz="32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cs-CZ" sz="32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g>
                      <m:e>
                        <m:r>
                          <a:rPr lang="cs-CZ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79 507</m:t>
                        </m:r>
                      </m:e>
                    </m:rad>
                    <m:r>
                      <a:rPr lang="cs-CZ" sz="3200" b="0" i="1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ctrlPr>
                          <a:rPr lang="cs-CZ" sz="32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cs-CZ" sz="32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g>
                      <m:e>
                        <m:sSup>
                          <m:sSupPr>
                            <m:ctrlPr>
                              <a:rPr lang="cs-CZ" sz="3200" b="0" i="1" smtClean="0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cs-CZ" sz="3200" b="0" i="1" smtClean="0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(40+3)</m:t>
                            </m:r>
                          </m:e>
                          <m:sup>
                            <m:r>
                              <a:rPr lang="cs-CZ" sz="3200" b="0" i="1" smtClean="0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e>
                    </m:rad>
                  </m:oMath>
                </a14:m>
                <a:r>
                  <a:rPr lang="cs-CZ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r>
                  <a:rPr lang="cs-CZ" sz="3200" dirty="0" smtClean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</a:t>
                </a:r>
                <a:r>
                  <a:rPr lang="cs-CZ" sz="3200" dirty="0" smtClean="0">
                    <a:solidFill>
                      <a:srgbClr val="00B05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cs-CZ" sz="3200" dirty="0" smtClean="0">
                    <a:solidFill>
                      <a:schemeClr val="accent4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3</a:t>
                </a: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endParaRPr lang="cs-CZ" sz="1600" dirty="0" smtClean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ctrlPr>
                            <a:rPr lang="cs-CZ" sz="200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>
                          <m:r>
                            <m:rPr>
                              <m:brk m:alnAt="7"/>
                            </m:rPr>
                            <a:rPr lang="cs-CZ" sz="2000" b="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g>
                        <m:e>
                          <m:r>
                            <a:rPr lang="cs-CZ" sz="2000" b="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79</m:t>
                          </m:r>
                        </m:e>
                      </m:rad>
                      <m:acc>
                        <m:accPr>
                          <m:chr m:val="̇"/>
                          <m:ctrlPr>
                            <a:rPr lang="cs-CZ" sz="200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cs-CZ" sz="2000" b="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</m:e>
                      </m:acc>
                      <m:r>
                        <a:rPr lang="cs-CZ" sz="2000" b="0" i="1" smtClean="0">
                          <a:solidFill>
                            <a:srgbClr val="00B050"/>
                          </a:solidFill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4</m:t>
                      </m:r>
                      <m:r>
                        <a:rPr lang="cs-CZ" sz="2000" b="0" i="1" smtClean="0"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cs-CZ" sz="2000" b="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cs-CZ" sz="2000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cs-CZ" sz="2000" b="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cs-CZ" sz="2000" b="0" i="1" smtClean="0"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=27</m:t>
                      </m:r>
                    </m:oMath>
                  </m:oMathPara>
                </a14:m>
                <a:endParaRPr lang="cs-CZ" sz="2000" dirty="0" smtClean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Obdélník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218" y="445268"/>
                <a:ext cx="10400145" cy="2020746"/>
              </a:xfrm>
              <a:prstGeom prst="rect">
                <a:avLst/>
              </a:prstGeom>
              <a:blipFill>
                <a:blip r:embed="rId2"/>
                <a:stretch>
                  <a:fillRect t="-150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Obdélník 2"/>
              <p:cNvSpPr/>
              <p:nvPr/>
            </p:nvSpPr>
            <p:spPr>
              <a:xfrm>
                <a:off x="1953228" y="5876698"/>
                <a:ext cx="823007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s-CZ" sz="24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cs-CZ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cs-CZ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cs-CZ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cs-CZ" sz="24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cs-CZ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cs-CZ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(40+</m:t>
                          </m:r>
                          <m:r>
                            <a:rPr lang="cs-CZ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cs-CZ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cs-CZ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cs-CZ" sz="24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cs-CZ" sz="24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cs-CZ" sz="24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e>
                        <m:sup>
                          <m:r>
                            <a:rPr lang="cs-CZ" sz="24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cs-CZ" sz="2400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r>
                        <a:rPr lang="cs-CZ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1000</m:t>
                      </m:r>
                      <m:r>
                        <a:rPr lang="cs-CZ" sz="2400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cs-CZ" sz="2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9</m:t>
                      </m:r>
                      <m:r>
                        <a:rPr lang="cs-CZ" sz="2400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cs-CZ" sz="24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cs-CZ" sz="24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e>
                        <m:sup>
                          <m:r>
                            <a:rPr lang="cs-CZ" sz="24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cs-CZ" sz="2400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r>
                        <a:rPr lang="cs-CZ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100</m:t>
                      </m:r>
                      <m:r>
                        <a:rPr lang="cs-CZ" sz="2400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+12∙</m:t>
                      </m:r>
                      <m:sSup>
                        <m:sSupPr>
                          <m:ctrlPr>
                            <a:rPr lang="cs-CZ" sz="240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cs-CZ" sz="24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cs-CZ" sz="24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cs-CZ" sz="2400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r>
                        <a:rPr lang="cs-CZ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10</m:t>
                      </m:r>
                      <m:r>
                        <a:rPr lang="cs-CZ" sz="2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cs-CZ" sz="24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cs-CZ" sz="24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cs-CZ" sz="24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cs-CZ" sz="2400" dirty="0"/>
              </a:p>
            </p:txBody>
          </p:sp>
        </mc:Choice>
        <mc:Fallback xmlns="">
          <p:sp>
            <p:nvSpPr>
              <p:cNvPr id="3" name="Obdélník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3228" y="5876698"/>
                <a:ext cx="8230074" cy="461665"/>
              </a:xfrm>
              <a:prstGeom prst="rect">
                <a:avLst/>
              </a:prstGeom>
              <a:blipFill>
                <a:blip r:embed="rId3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243" y="1873375"/>
            <a:ext cx="3741448" cy="393430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296848" y="1905183"/>
            <a:ext cx="4072340" cy="387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5823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14037" y="371379"/>
            <a:ext cx="11434618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4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11. </a:t>
            </a:r>
            <a:r>
              <a:rPr lang="cs-CZ" sz="4000" b="1" u="sng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Mortensenovy</a:t>
            </a:r>
            <a:r>
              <a:rPr lang="cs-CZ" sz="4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hranoly</a:t>
            </a:r>
            <a:endParaRPr lang="cs-CZ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14478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3556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385619" y="405865"/>
            <a:ext cx="11369962" cy="4044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Využití pomůcky při </a:t>
            </a:r>
            <a:r>
              <a:rPr lang="cs-CZ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výuce: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cs-CZ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sčítání mnohočlenů,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násobení mnohočlenů přirozeným číslem,</a:t>
            </a:r>
            <a:endParaRPr lang="cs-CZ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násobení dvojčlenu dvojčlenem,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dělení mnohočlenů přirozeným číslem,</a:t>
            </a:r>
            <a:endParaRPr lang="cs-CZ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řešení jednoduchých lineárních rovnic,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rozklad</a:t>
            </a:r>
            <a:r>
              <a:rPr lang="cs-CZ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kvadratického trojčlenu</a:t>
            </a: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úprava kvadratického trojčlenu na čtverec,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řešení jednoduchých kvadratických </a:t>
            </a: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rovnic</a:t>
            </a: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5499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957128" y="347953"/>
            <a:ext cx="6096000" cy="11790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2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Sčítání mnohočlenů</a:t>
            </a:r>
            <a:endParaRPr lang="cs-CZ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cs-CZ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cs-CZ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799" y="937473"/>
            <a:ext cx="6077252" cy="455961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3485" y="490686"/>
            <a:ext cx="3572972" cy="625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050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B6CA1C90-44AF-4A08-BCC6-2E6A64522ACE}"/>
              </a:ext>
            </a:extLst>
          </p:cNvPr>
          <p:cNvPicPr/>
          <p:nvPr/>
        </p:nvPicPr>
        <p:blipFill rotWithShape="1">
          <a:blip r:embed="rId2"/>
          <a:srcRect t="15535"/>
          <a:stretch/>
        </p:blipFill>
        <p:spPr>
          <a:xfrm>
            <a:off x="5436177" y="447036"/>
            <a:ext cx="4946073" cy="5963927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-318222" y="447036"/>
            <a:ext cx="6096000" cy="12449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2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Násobení přirozených čísel</a:t>
            </a:r>
            <a:endParaRPr lang="cs-CZ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cs-CZ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cs-CZ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cs-CZ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cs-CZ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cs-CZ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1494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-15540" y="464917"/>
            <a:ext cx="6096000" cy="11790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2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Násobení dvojčlenu dvojčlenem</a:t>
            </a:r>
            <a:endParaRPr lang="cs-CZ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cs-CZ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cs-CZ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0460" y="473090"/>
            <a:ext cx="4656029" cy="605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4191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957128" y="347953"/>
            <a:ext cx="6096000" cy="11790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2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Rozklad kvadratického trojčlenu</a:t>
            </a:r>
            <a:endParaRPr lang="cs-CZ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cs-CZ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cs-CZ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853" y="933023"/>
            <a:ext cx="4731615" cy="553076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614" y="933023"/>
            <a:ext cx="4061660" cy="292817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7926" y="3173228"/>
            <a:ext cx="3420077" cy="342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4441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957128" y="347953"/>
            <a:ext cx="6096000" cy="11790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2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Rozklad kvadratického trojčlenu</a:t>
            </a:r>
            <a:endParaRPr lang="cs-CZ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cs-CZ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cs-CZ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753" y="937473"/>
            <a:ext cx="4739770" cy="547045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3132" y="782755"/>
            <a:ext cx="5063974" cy="595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1207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957128" y="347953"/>
            <a:ext cx="6096000" cy="11790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2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Úprava kvadratického trojčlenu na čtverec</a:t>
            </a:r>
            <a:endParaRPr lang="cs-CZ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cs-CZ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cs-CZ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0376" y="937473"/>
            <a:ext cx="5433050" cy="579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6335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2" y="2040558"/>
            <a:ext cx="4450828" cy="33399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Obdélník 2"/>
              <p:cNvSpPr/>
              <p:nvPr/>
            </p:nvSpPr>
            <p:spPr>
              <a:xfrm>
                <a:off x="2957128" y="347953"/>
                <a:ext cx="6096000" cy="146161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cs-CZ" sz="2000" b="1" u="sng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Řešení jednoduchých kvadratických rovnic</a:t>
                </a:r>
                <a:endParaRPr lang="cs-CZ" sz="2000" dirty="0" smtClean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endParaRPr lang="cs-CZ" b="1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1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sSup>
                        <m:sSupPr>
                          <m:ctrlPr>
                            <a:rPr lang="cs-CZ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cs-CZ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cs-CZ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cs-CZ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cs-CZ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𝟕</m:t>
                      </m:r>
                      <m:r>
                        <a:rPr lang="cs-CZ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cs-CZ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cs-CZ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𝟖</m:t>
                      </m:r>
                      <m:r>
                        <a:rPr lang="cs-CZ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cs-CZ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cs-CZ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cs-CZ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cs-CZ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cs-CZ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cs-CZ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cs-CZ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cs-CZ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𝟒</m:t>
                      </m:r>
                    </m:oMath>
                  </m:oMathPara>
                </a14:m>
                <a:endParaRPr lang="cs-CZ" b="1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endParaRPr lang="cs-CZ" sz="2800" dirty="0" smtClean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Obdélník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7128" y="347953"/>
                <a:ext cx="6096000" cy="1461619"/>
              </a:xfrm>
              <a:prstGeom prst="rect">
                <a:avLst/>
              </a:prstGeom>
              <a:blipFill>
                <a:blip r:embed="rId3"/>
                <a:stretch>
                  <a:fillRect t="-208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4389" y="2040558"/>
            <a:ext cx="3400103" cy="335665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5691" y="2172410"/>
            <a:ext cx="3655596" cy="307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0529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14037" y="371379"/>
            <a:ext cx="11434618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4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12. Známková hra pro výrazy</a:t>
            </a:r>
            <a:endParaRPr lang="cs-CZ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288" y="1205481"/>
            <a:ext cx="8224116" cy="528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600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61819" y="626000"/>
            <a:ext cx="11369962" cy="4439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Využití pomůcky při </a:t>
            </a:r>
            <a:r>
              <a:rPr lang="cs-CZ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výuce: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cs-CZ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sčítání mnohočlenů,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násobení mnohočlenů přirozeným číslem,</a:t>
            </a:r>
            <a:endParaRPr lang="cs-CZ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násobení mnohočlenů,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dělení mnohočlenů přirozeným číslem,</a:t>
            </a:r>
            <a:endParaRPr lang="cs-CZ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dělení mnohočlenů,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řešení jednoduchých lineárních rovnic,</a:t>
            </a:r>
            <a:endParaRPr lang="cs-CZ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rozklad</a:t>
            </a:r>
            <a:r>
              <a:rPr lang="cs-CZ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kvadratického trojčlenu</a:t>
            </a: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úprava kvadratického trojčlenu na čtverec.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cs-CZ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3547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957128" y="347953"/>
            <a:ext cx="6096000" cy="11790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2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Sčítání mnohočlenů</a:t>
            </a:r>
            <a:endParaRPr lang="cs-CZ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cs-CZ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cs-CZ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455" y="1126066"/>
            <a:ext cx="4679371" cy="394546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0163" y="1126066"/>
            <a:ext cx="4465133" cy="509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9067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957128" y="347953"/>
            <a:ext cx="6096000" cy="11790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2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Násobení mnohočlenů</a:t>
            </a:r>
            <a:endParaRPr lang="cs-CZ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cs-CZ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cs-CZ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605" y="1039073"/>
            <a:ext cx="6505046" cy="542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3827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957128" y="347953"/>
            <a:ext cx="6096000" cy="11790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2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Dělení mnohočlenů</a:t>
            </a:r>
            <a:endParaRPr lang="cs-CZ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cs-CZ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cs-CZ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571" y="760413"/>
            <a:ext cx="4583113" cy="315121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3106" y="760413"/>
            <a:ext cx="5944130" cy="285291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0597" y="3363684"/>
            <a:ext cx="4810125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420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5C14F40-D3AA-4B6C-9D24-841F1CE39FE3}"/>
              </a:ext>
            </a:extLst>
          </p:cNvPr>
          <p:cNvPicPr/>
          <p:nvPr/>
        </p:nvPicPr>
        <p:blipFill rotWithShape="1">
          <a:blip r:embed="rId2"/>
          <a:srcRect b="46000"/>
          <a:stretch/>
        </p:blipFill>
        <p:spPr>
          <a:xfrm rot="5400000">
            <a:off x="3569322" y="2251112"/>
            <a:ext cx="4871610" cy="37787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délník 3"/>
              <p:cNvSpPr/>
              <p:nvPr/>
            </p:nvSpPr>
            <p:spPr>
              <a:xfrm>
                <a:off x="2957128" y="347953"/>
                <a:ext cx="6096000" cy="118949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cs-CZ" sz="2000" b="1" u="sng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Druhá mocnina přirozeného čísla</a:t>
                </a:r>
                <a:endParaRPr lang="cs-CZ" sz="2000" dirty="0" smtClean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endParaRPr lang="cs-CZ" b="1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cs-CZ" sz="28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cs-CZ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cs-CZ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cs-CZ" sz="2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cs-CZ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cs-CZ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cs-CZ" sz="2800" dirty="0" smtClean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Obdélník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7128" y="347953"/>
                <a:ext cx="6096000" cy="1189493"/>
              </a:xfrm>
              <a:prstGeom prst="rect">
                <a:avLst/>
              </a:prstGeom>
              <a:blipFill>
                <a:blip r:embed="rId3"/>
                <a:stretch>
                  <a:fillRect t="-256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769792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957128" y="347953"/>
            <a:ext cx="6096000" cy="11790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2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Řešení </a:t>
            </a:r>
            <a:r>
              <a:rPr lang="cs-CZ" sz="20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jednoduchých lineárních rovnic</a:t>
            </a:r>
            <a:endParaRPr lang="cs-CZ" sz="2000" b="1" u="sng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cs-CZ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cs-CZ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103" y="718177"/>
            <a:ext cx="4812681" cy="295145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147" y="718177"/>
            <a:ext cx="4498271" cy="295145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201" y="3737260"/>
            <a:ext cx="4736583" cy="294141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2147" y="3862916"/>
            <a:ext cx="4498271" cy="281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2520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957128" y="347953"/>
            <a:ext cx="6096000" cy="11790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2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Rozklad kvadratického trojčlenu</a:t>
            </a:r>
            <a:endParaRPr lang="cs-CZ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cs-CZ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cs-CZ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713" y="1108074"/>
            <a:ext cx="5762067" cy="278053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3482" y="1108074"/>
            <a:ext cx="4839292" cy="518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7950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957128" y="347953"/>
            <a:ext cx="6096000" cy="11790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2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Úprava kvadratického trojčlenu na čtverec</a:t>
            </a:r>
            <a:endParaRPr lang="cs-CZ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cs-CZ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cs-CZ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89" y="1205702"/>
            <a:ext cx="5630478" cy="491675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505" y="1207770"/>
            <a:ext cx="6214492" cy="491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908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480" y="3528722"/>
            <a:ext cx="3059399" cy="304703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7944" y="1537318"/>
            <a:ext cx="5188094" cy="269814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2103" y="3503350"/>
            <a:ext cx="3153830" cy="30977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Obdélník 8"/>
              <p:cNvSpPr/>
              <p:nvPr/>
            </p:nvSpPr>
            <p:spPr>
              <a:xfrm>
                <a:off x="2957128" y="347953"/>
                <a:ext cx="6096000" cy="118936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cs-CZ" sz="2000" b="1" u="sng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Druhá odmocnina přirozeného čísla</a:t>
                </a:r>
                <a:endParaRPr lang="cs-CZ" sz="2000" dirty="0" smtClean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endParaRPr lang="cs-CZ" b="1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cs-CZ" sz="28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cs-CZ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cs-CZ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cs-CZ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cs-CZ" sz="2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e>
                    </m:rad>
                  </m:oMath>
                </a14:m>
                <a:endParaRPr lang="cs-CZ" sz="2800" dirty="0" smtClean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Obdélník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7128" y="347953"/>
                <a:ext cx="6096000" cy="1189365"/>
              </a:xfrm>
              <a:prstGeom prst="rect">
                <a:avLst/>
              </a:prstGeom>
              <a:blipFill>
                <a:blip r:embed="rId5"/>
                <a:stretch>
                  <a:fillRect t="-256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5695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314037" y="371379"/>
            <a:ext cx="11434618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4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Známková hra pro přirozená čísla</a:t>
            </a:r>
            <a:endParaRPr lang="cs-CZ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187" y="1398730"/>
            <a:ext cx="9370318" cy="492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952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délník 3"/>
              <p:cNvSpPr/>
              <p:nvPr/>
            </p:nvSpPr>
            <p:spPr>
              <a:xfrm>
                <a:off x="468285" y="597233"/>
                <a:ext cx="11369962" cy="48344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cs-CZ" sz="24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Využití pomůcky při </a:t>
                </a:r>
                <a:r>
                  <a:rPr lang="cs-CZ" sz="2400" b="1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výuce:</a:t>
                </a: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endParaRPr lang="cs-CZ" sz="2400" b="1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07000"/>
                  </a:lnSpc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znázornění, zápis a čtení přirozeného čísla,</a:t>
                </a:r>
              </a:p>
              <a:p>
                <a:pPr marL="342900" indent="-342900">
                  <a:lnSpc>
                    <a:spcPct val="107000"/>
                  </a:lnSpc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cs-CZ" sz="2400" dirty="0" smtClea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sčítání přirozených čísel,</a:t>
                </a:r>
                <a:endParaRPr lang="cs-CZ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07000"/>
                  </a:lnSpc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odčítání přirozených čísel,</a:t>
                </a:r>
                <a:endParaRPr lang="cs-CZ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07000"/>
                  </a:lnSpc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cs-CZ" sz="2400" dirty="0" smtClea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násobení přirozeného čísla jednociferným přirozeným číslem ,</a:t>
                </a:r>
              </a:p>
              <a:p>
                <a:pPr marL="342900" indent="-342900">
                  <a:lnSpc>
                    <a:spcPct val="107000"/>
                  </a:lnSpc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násobení přirozených čísel,</a:t>
                </a:r>
                <a:endParaRPr lang="cs-CZ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07000"/>
                  </a:lnSpc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dělení přirozeného čísla jednociferným přirozeným číslem (beze zbytku, se zbytkem), </a:t>
                </a:r>
                <a:endParaRPr lang="cs-CZ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07000"/>
                  </a:lnSpc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dělení </a:t>
                </a:r>
                <a:r>
                  <a:rPr lang="cs-CZ" sz="2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přirozeného čísla </a:t>
                </a: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dvojciferným </a:t>
                </a:r>
                <a:r>
                  <a:rPr lang="cs-CZ" sz="2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přirozeným číslem (beze zbytku, se zbytkem</a:t>
                </a: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),</a:t>
                </a:r>
                <a:endParaRPr lang="cs-CZ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07000"/>
                  </a:lnSpc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druhá mocnina přirozených čísel,</a:t>
                </a:r>
              </a:p>
              <a:p>
                <a:pPr marL="342900" indent="-342900">
                  <a:lnSpc>
                    <a:spcPct val="107000"/>
                  </a:lnSpc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druhá odmocnina přirozených čísel,</a:t>
                </a:r>
              </a:p>
              <a:p>
                <a:pPr marL="342900" indent="-342900">
                  <a:lnSpc>
                    <a:spcPct val="107000"/>
                  </a:lnSpc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cs-CZ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odvození algebraického vzorce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cs-CZ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cs-CZ" sz="2400" dirty="0" smtClean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cs-CZ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Obdélník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285" y="597233"/>
                <a:ext cx="11369962" cy="4834400"/>
              </a:xfrm>
              <a:prstGeom prst="rect">
                <a:avLst/>
              </a:prstGeom>
              <a:blipFill>
                <a:blip r:embed="rId2"/>
                <a:stretch>
                  <a:fillRect l="-858" t="-1009" b="-151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983006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6258</TotalTime>
  <Words>814</Words>
  <Application>Microsoft Office PowerPoint</Application>
  <PresentationFormat>Širokoúhlá obrazovka</PresentationFormat>
  <Paragraphs>250</Paragraphs>
  <Slides>62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62</vt:i4>
      </vt:variant>
    </vt:vector>
  </HeadingPairs>
  <TitlesOfParts>
    <vt:vector size="70" baseType="lpstr">
      <vt:lpstr>Arial</vt:lpstr>
      <vt:lpstr>Calibri</vt:lpstr>
      <vt:lpstr>Calibri Light</vt:lpstr>
      <vt:lpstr>Cambria</vt:lpstr>
      <vt:lpstr>Cambria Math</vt:lpstr>
      <vt:lpstr>Symbol</vt:lpstr>
      <vt:lpstr>Times New Roman</vt:lpstr>
      <vt:lpstr>Motiv Office</vt:lpstr>
      <vt:lpstr>Didaktické pomůcky 2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DIDAKTICKÉ POMŮCKY</dc:title>
  <dc:creator>Hewlett-Packard Company</dc:creator>
  <cp:lastModifiedBy>Hewlett-Packard Company</cp:lastModifiedBy>
  <cp:revision>142</cp:revision>
  <dcterms:created xsi:type="dcterms:W3CDTF">2018-11-21T22:06:52Z</dcterms:created>
  <dcterms:modified xsi:type="dcterms:W3CDTF">2019-10-21T14:06:33Z</dcterms:modified>
</cp:coreProperties>
</file>