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74" r:id="rId14"/>
    <p:sldId id="267" r:id="rId15"/>
    <p:sldId id="268" r:id="rId16"/>
    <p:sldId id="269" r:id="rId17"/>
    <p:sldId id="270" r:id="rId18"/>
    <p:sldId id="271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search?q=m%C3%A1me+r%C3%A1di+%C4%8De%C5%A1tinu&amp;sxsrf=ACYBGNQObPBDmQxIMUj26BOZW--RefMMMg:1571648574168&amp;source=lnms&amp;tbm=isch&amp;sa=X&amp;ved=0ahUKEwiQheaX_6zlAhU74eAKHRZ7BRMQ_AUIEigB&amp;biw=1366&amp;bih=62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igifolio.rvp.cz/artefact/file/download.php?file=67488&amp;view=983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29439AC-4C9A-4FF0-86BD-759EF6D6C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Slovotvorný rozbor a stavba slova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8A028EAF-85F7-409C-B332-AF121D558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Adéla Dufková, 457397</a:t>
            </a:r>
          </a:p>
        </p:txBody>
      </p:sp>
    </p:spTree>
    <p:extLst>
      <p:ext uri="{BB962C8B-B14F-4D97-AF65-F5344CB8AC3E}">
        <p14:creationId xmlns:p14="http://schemas.microsoft.com/office/powerpoint/2010/main" val="219345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50672B92-DF2B-4C75-9139-3492591ED4F9}"/>
              </a:ext>
            </a:extLst>
          </p:cNvPr>
          <p:cNvSpPr txBox="1"/>
          <p:nvPr/>
        </p:nvSpPr>
        <p:spPr>
          <a:xfrm>
            <a:off x="834887" y="610464"/>
            <a:ext cx="99921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/>
              <a:t>ALTER</a:t>
            </a:r>
          </a:p>
          <a:p>
            <a:pPr algn="ctr"/>
            <a:endParaRPr lang="cs-CZ" sz="2000" u="sng" dirty="0"/>
          </a:p>
          <a:p>
            <a:pPr>
              <a:lnSpc>
                <a:spcPct val="150000"/>
              </a:lnSpc>
            </a:pPr>
            <a:r>
              <a:rPr lang="cs-CZ" sz="2000" b="1" dirty="0"/>
              <a:t>3. ročník </a:t>
            </a:r>
            <a:r>
              <a:rPr lang="cs-CZ" sz="2000" dirty="0"/>
              <a:t>(Ladislav Dvorský, Hana Staudková, </a:t>
            </a:r>
            <a:r>
              <a:rPr lang="cs-CZ" sz="2000" dirty="0" err="1"/>
              <a:t>il</a:t>
            </a:r>
            <a:r>
              <a:rPr lang="cs-CZ" sz="2000" dirty="0"/>
              <a:t>. Kateřina </a:t>
            </a:r>
            <a:r>
              <a:rPr lang="cs-CZ" sz="2000" dirty="0" err="1"/>
              <a:t>Lovis</a:t>
            </a:r>
            <a:r>
              <a:rPr lang="cs-CZ" sz="20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dva díly pracovního sešitu + pravopisné pětiminutovky, psaní a mluvnická cvičení (2 díly)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kapitola STAVBA SLOVA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úvod – souvislý text </a:t>
            </a:r>
            <a:r>
              <a:rPr lang="cs-CZ" sz="2000" i="1" dirty="0"/>
              <a:t>Samý učitel </a:t>
            </a:r>
            <a:r>
              <a:rPr lang="cs-CZ" sz="2000" dirty="0"/>
              <a:t>s následujícími úkoly:</a:t>
            </a:r>
          </a:p>
          <a:p>
            <a:pPr>
              <a:lnSpc>
                <a:spcPct val="150000"/>
              </a:lnSpc>
            </a:pPr>
            <a:r>
              <a:rPr lang="cs-CZ" sz="2000" i="1" dirty="0"/>
              <a:t>	a) vypište na tabuli několik slov, která jsou si blízká obsahem i </a:t>
            </a:r>
            <a:r>
              <a:rPr lang="cs-CZ" sz="2000" i="1"/>
              <a:t>podobou </a:t>
            </a:r>
            <a:r>
              <a:rPr lang="cs-CZ" sz="2000" i="1" smtClean="0"/>
              <a:t>(ze </a:t>
            </a:r>
            <a:r>
              <a:rPr lang="cs-CZ" sz="2000" i="1" dirty="0"/>
              <a:t>zvýrazněných slov?)</a:t>
            </a:r>
          </a:p>
          <a:p>
            <a:pPr>
              <a:lnSpc>
                <a:spcPct val="150000"/>
              </a:lnSpc>
            </a:pPr>
            <a:r>
              <a:rPr lang="cs-CZ" sz="2000" i="1" dirty="0"/>
              <a:t>	b) vyznačte část, která je všem těmto slovům společná</a:t>
            </a:r>
          </a:p>
          <a:p>
            <a:pPr>
              <a:lnSpc>
                <a:spcPct val="150000"/>
              </a:lnSpc>
            </a:pPr>
            <a:r>
              <a:rPr lang="cs-CZ" sz="2000" i="1" dirty="0"/>
              <a:t>	c) červeně vyznačte příponovou část např. uč </a:t>
            </a:r>
            <a:r>
              <a:rPr lang="cs-CZ" sz="2000" i="1" dirty="0" err="1">
                <a:highlight>
                  <a:srgbClr val="FF0000"/>
                </a:highlight>
              </a:rPr>
              <a:t>itelské</a:t>
            </a:r>
            <a:endParaRPr lang="cs-CZ" sz="2000" i="1" dirty="0">
              <a:highlight>
                <a:srgbClr val="FF0000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předpona </a:t>
            </a:r>
            <a:r>
              <a:rPr lang="cs-CZ" sz="2000" dirty="0">
                <a:highlight>
                  <a:srgbClr val="0000FF"/>
                </a:highlight>
              </a:rPr>
              <a:t>modře</a:t>
            </a:r>
            <a:r>
              <a:rPr lang="cs-CZ" sz="2000" dirty="0"/>
              <a:t>, přípona </a:t>
            </a:r>
            <a:r>
              <a:rPr lang="cs-CZ" sz="2000" dirty="0">
                <a:highlight>
                  <a:srgbClr val="FF0000"/>
                </a:highlight>
              </a:rPr>
              <a:t>červeně</a:t>
            </a:r>
            <a:r>
              <a:rPr lang="cs-CZ" sz="2000" dirty="0"/>
              <a:t> a společná část </a:t>
            </a:r>
            <a:r>
              <a:rPr lang="cs-CZ" sz="2000" dirty="0">
                <a:highlight>
                  <a:srgbClr val="FFFF00"/>
                </a:highlight>
              </a:rPr>
              <a:t>žlutě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definice: </a:t>
            </a:r>
            <a:r>
              <a:rPr lang="cs-CZ" sz="2000" i="1" dirty="0"/>
              <a:t>„Společná část těchto slov se nazývá kořen. Slovům, která mají společný kořen a jsou si blízká i významem, říkáme slova příbuzná.“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5762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37580498-B72C-4A77-A802-CE407DCCD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019"/>
          <a:stretch/>
        </p:blipFill>
        <p:spPr>
          <a:xfrm>
            <a:off x="3352799" y="31756"/>
            <a:ext cx="4916557" cy="68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7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77E2A2D9-60EF-43A0-9FC3-B2D3D4407EC0}"/>
              </a:ext>
            </a:extLst>
          </p:cNvPr>
          <p:cNvSpPr txBox="1"/>
          <p:nvPr/>
        </p:nvSpPr>
        <p:spPr>
          <a:xfrm>
            <a:off x="490330" y="357809"/>
            <a:ext cx="11211340" cy="326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4. ročník </a:t>
            </a:r>
            <a:r>
              <a:rPr lang="cs-CZ" sz="2000" dirty="0"/>
              <a:t>(Rudolf Čechura, Miroslava Horáčková, Hana Staudková, </a:t>
            </a:r>
            <a:r>
              <a:rPr lang="cs-CZ" sz="2000" dirty="0" err="1"/>
              <a:t>il</a:t>
            </a:r>
            <a:r>
              <a:rPr lang="cs-CZ" sz="2000" dirty="0"/>
              <a:t>. Drahomíra Dvořáková)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pracovní sešit a pravopisné pětiminutovky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kapitola STAVBA SLOVA (8 stran)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začátek souvislý text </a:t>
            </a:r>
            <a:r>
              <a:rPr lang="cs-CZ" sz="2000" i="1" dirty="0"/>
              <a:t>„Nepolapitelný kocour“, </a:t>
            </a:r>
            <a:r>
              <a:rPr lang="cs-CZ" sz="2000" dirty="0"/>
              <a:t>kde je v určitých slovech vyznačen kořen a děti pozorují hláskové alternace (</a:t>
            </a:r>
            <a:r>
              <a:rPr lang="cs-CZ" sz="2000" i="1" dirty="0"/>
              <a:t>Zá</a:t>
            </a:r>
            <a:r>
              <a:rPr lang="cs-CZ" sz="2000" i="1" dirty="0">
                <a:solidFill>
                  <a:srgbClr val="FF0000"/>
                </a:solidFill>
              </a:rPr>
              <a:t>běh</a:t>
            </a:r>
            <a:r>
              <a:rPr lang="cs-CZ" sz="2000" i="1" dirty="0"/>
              <a:t>lice, </a:t>
            </a:r>
            <a:r>
              <a:rPr lang="cs-CZ" sz="2000" i="1" dirty="0">
                <a:solidFill>
                  <a:srgbClr val="FF0000"/>
                </a:solidFill>
              </a:rPr>
              <a:t>běh</a:t>
            </a:r>
            <a:r>
              <a:rPr lang="cs-CZ" sz="2000" i="1" dirty="0"/>
              <a:t>u, </a:t>
            </a:r>
            <a:r>
              <a:rPr lang="cs-CZ" sz="2000" i="1" dirty="0">
                <a:solidFill>
                  <a:srgbClr val="FF0000"/>
                </a:solidFill>
              </a:rPr>
              <a:t>běž</a:t>
            </a:r>
            <a:r>
              <a:rPr lang="cs-CZ" sz="2000" i="1" dirty="0"/>
              <a:t>ci, vy</a:t>
            </a:r>
            <a:r>
              <a:rPr lang="cs-CZ" sz="2000" i="1" dirty="0">
                <a:solidFill>
                  <a:srgbClr val="FF0000"/>
                </a:solidFill>
              </a:rPr>
              <a:t>běh</a:t>
            </a:r>
            <a:r>
              <a:rPr lang="cs-CZ" sz="2000" i="1" dirty="0"/>
              <a:t>l, nedo</a:t>
            </a:r>
            <a:r>
              <a:rPr lang="cs-CZ" sz="2000" i="1" dirty="0">
                <a:solidFill>
                  <a:srgbClr val="FF0000"/>
                </a:solidFill>
              </a:rPr>
              <a:t>běh</a:t>
            </a:r>
            <a:r>
              <a:rPr lang="cs-CZ" sz="2000" i="1" dirty="0"/>
              <a:t>ne, roz</a:t>
            </a:r>
            <a:r>
              <a:rPr lang="cs-CZ" sz="2000" i="1" dirty="0">
                <a:solidFill>
                  <a:srgbClr val="FF0000"/>
                </a:solidFill>
              </a:rPr>
              <a:t>běh</a:t>
            </a:r>
            <a:r>
              <a:rPr lang="cs-CZ" sz="2000" i="1" dirty="0"/>
              <a:t>l, pře</a:t>
            </a:r>
            <a:r>
              <a:rPr lang="cs-CZ" sz="2000" i="1" dirty="0">
                <a:solidFill>
                  <a:srgbClr val="FF0000"/>
                </a:solidFill>
              </a:rPr>
              <a:t>bíh</a:t>
            </a:r>
            <a:r>
              <a:rPr lang="cs-CZ" sz="2000" i="1" dirty="0"/>
              <a:t>al, </a:t>
            </a:r>
            <a:r>
              <a:rPr lang="cs-CZ" sz="2000" i="1" dirty="0">
                <a:solidFill>
                  <a:srgbClr val="FF0000"/>
                </a:solidFill>
              </a:rPr>
              <a:t>běž</a:t>
            </a:r>
            <a:r>
              <a:rPr lang="cs-CZ" sz="2000" i="1" dirty="0"/>
              <a:t>el, po</a:t>
            </a:r>
            <a:r>
              <a:rPr lang="cs-CZ" sz="2000" i="1" dirty="0">
                <a:solidFill>
                  <a:srgbClr val="FF0000"/>
                </a:solidFill>
              </a:rPr>
              <a:t>bíh</a:t>
            </a:r>
            <a:r>
              <a:rPr lang="cs-CZ" sz="2000" i="1" dirty="0"/>
              <a:t>al</a:t>
            </a:r>
            <a:r>
              <a:rPr lang="cs-CZ" sz="2000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skloňování, časování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kořen </a:t>
            </a:r>
            <a:r>
              <a:rPr lang="cs-CZ" sz="2000" dirty="0">
                <a:highlight>
                  <a:srgbClr val="FF0000"/>
                </a:highlight>
              </a:rPr>
              <a:t>červeně</a:t>
            </a:r>
            <a:r>
              <a:rPr lang="cs-CZ" sz="2000" dirty="0"/>
              <a:t>, předpona </a:t>
            </a:r>
            <a:r>
              <a:rPr lang="cs-CZ" sz="2000" dirty="0">
                <a:highlight>
                  <a:srgbClr val="0000FF"/>
                </a:highlight>
              </a:rPr>
              <a:t>modře</a:t>
            </a:r>
            <a:r>
              <a:rPr lang="cs-CZ" sz="2000" dirty="0"/>
              <a:t>, přípona </a:t>
            </a:r>
            <a:r>
              <a:rPr lang="cs-CZ" sz="2000" dirty="0">
                <a:highlight>
                  <a:srgbClr val="00FF00"/>
                </a:highlight>
              </a:rPr>
              <a:t>zeleně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B166068-0CC3-4153-BA90-FF49D37277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9" t="30145" r="21957" b="52659"/>
          <a:stretch/>
        </p:blipFill>
        <p:spPr>
          <a:xfrm>
            <a:off x="779388" y="4359965"/>
            <a:ext cx="10633223" cy="1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2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77232095-B187-4D4E-A319-ED5B835DB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7887" r="15959" b="5701"/>
          <a:stretch/>
        </p:blipFill>
        <p:spPr>
          <a:xfrm rot="16200000">
            <a:off x="3684103" y="-1401104"/>
            <a:ext cx="4823793" cy="91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7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51958079-55F7-45FF-A5BA-37C1FD7B55A8}"/>
              </a:ext>
            </a:extLst>
          </p:cNvPr>
          <p:cNvSpPr txBox="1"/>
          <p:nvPr/>
        </p:nvSpPr>
        <p:spPr>
          <a:xfrm>
            <a:off x="503583" y="503583"/>
            <a:ext cx="11449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opakování a shrnutí učiva pomocí růžových rámečků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D0A45C7A-CB09-480C-A09C-49BA3E14D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7" t="24915" r="27500" b="50000"/>
          <a:stretch/>
        </p:blipFill>
        <p:spPr>
          <a:xfrm>
            <a:off x="1820954" y="1157203"/>
            <a:ext cx="7699513" cy="189565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E4C9012-E220-4AD4-8E25-CAAAE20D5DE5}"/>
              </a:ext>
            </a:extLst>
          </p:cNvPr>
          <p:cNvSpPr txBox="1"/>
          <p:nvPr/>
        </p:nvSpPr>
        <p:spPr>
          <a:xfrm>
            <a:off x="503583" y="3052861"/>
            <a:ext cx="9740348" cy="188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shrnutí celého učiva o stavbě slova – první vymezení pojmů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následuje lekce o předponách a tvarově stejných předložkách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přípony </a:t>
            </a:r>
            <a:r>
              <a:rPr lang="cs-CZ" sz="2000" i="1" dirty="0"/>
              <a:t>–</a:t>
            </a:r>
            <a:r>
              <a:rPr lang="cs-CZ" sz="2000" i="1" dirty="0" err="1"/>
              <a:t>ík</a:t>
            </a:r>
            <a:r>
              <a:rPr lang="cs-CZ" sz="2000" i="1" dirty="0"/>
              <a:t>, -</a:t>
            </a:r>
            <a:r>
              <a:rPr lang="cs-CZ" sz="2000" i="1" dirty="0" err="1"/>
              <a:t>iště</a:t>
            </a:r>
            <a:r>
              <a:rPr lang="cs-CZ" sz="2000" i="1" dirty="0"/>
              <a:t>, -íček, -</a:t>
            </a:r>
            <a:r>
              <a:rPr lang="cs-CZ" sz="2000" i="1" dirty="0" err="1"/>
              <a:t>ička</a:t>
            </a:r>
            <a:r>
              <a:rPr lang="cs-CZ" sz="2000" i="1" dirty="0"/>
              <a:t> 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C4DD7CAE-6CCF-4A0F-BB84-A91438E86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3" t="35373" r="31356" b="60695"/>
          <a:stretch/>
        </p:blipFill>
        <p:spPr>
          <a:xfrm>
            <a:off x="1442049" y="5211487"/>
            <a:ext cx="8457325" cy="3586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38E8E950-6016-40FC-B72A-AEA70FF42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27" t="30922" r="31277" b="65146"/>
          <a:stretch/>
        </p:blipFill>
        <p:spPr>
          <a:xfrm>
            <a:off x="50571" y="5208593"/>
            <a:ext cx="1751725" cy="3586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29130383-033E-4780-A841-B47F7B314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0" t="38879" r="66902" b="56735"/>
          <a:stretch/>
        </p:blipFill>
        <p:spPr>
          <a:xfrm>
            <a:off x="9899374" y="5205699"/>
            <a:ext cx="2055281" cy="3586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777C8DE0-05BD-42D8-9C61-480EEAF4E7ED}"/>
              </a:ext>
            </a:extLst>
          </p:cNvPr>
          <p:cNvSpPr txBox="1"/>
          <p:nvPr/>
        </p:nvSpPr>
        <p:spPr>
          <a:xfrm>
            <a:off x="503583" y="5741186"/>
            <a:ext cx="10893287" cy="9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je vymezena koncovka, ale nepracuje se s ní (pouze s částí příponovou)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závěr je opakování, především cvičení obměňovací, vyhledávací, doplňovací</a:t>
            </a:r>
          </a:p>
        </p:txBody>
      </p:sp>
    </p:spTree>
    <p:extLst>
      <p:ext uri="{BB962C8B-B14F-4D97-AF65-F5344CB8AC3E}">
        <p14:creationId xmlns:p14="http://schemas.microsoft.com/office/powerpoint/2010/main" val="258785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81281D4C-BFF5-4285-9650-ECC4879AE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4" t="17762" r="31196" b="13992"/>
          <a:stretch/>
        </p:blipFill>
        <p:spPr>
          <a:xfrm>
            <a:off x="2305877" y="125189"/>
            <a:ext cx="6986431" cy="536132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4B886F75-9C4B-4A6C-85E8-FB2CA51A6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5" t="41929" r="31305" b="40864"/>
          <a:stretch/>
        </p:blipFill>
        <p:spPr>
          <a:xfrm>
            <a:off x="2305877" y="5381089"/>
            <a:ext cx="6986432" cy="13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6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6BB84648-8D8A-4903-B909-FD4A3EEA1C70}"/>
              </a:ext>
            </a:extLst>
          </p:cNvPr>
          <p:cNvSpPr txBox="1"/>
          <p:nvPr/>
        </p:nvSpPr>
        <p:spPr>
          <a:xfrm>
            <a:off x="463826" y="298175"/>
            <a:ext cx="11264348" cy="373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5. </a:t>
            </a:r>
            <a:r>
              <a:rPr lang="cs-CZ" sz="2000" b="1"/>
              <a:t>ročník </a:t>
            </a:r>
            <a:r>
              <a:rPr lang="cs-CZ" sz="2000" dirty="0"/>
              <a:t>(Miroslava Horáčková, Hana Staudková, Jana Štroblová, </a:t>
            </a:r>
            <a:r>
              <a:rPr lang="cs-CZ" sz="2000" dirty="0" err="1"/>
              <a:t>il</a:t>
            </a:r>
            <a:r>
              <a:rPr lang="cs-CZ" sz="2000" dirty="0"/>
              <a:t>. Daniela </a:t>
            </a:r>
            <a:r>
              <a:rPr lang="cs-CZ" sz="2000" dirty="0" err="1"/>
              <a:t>Benešková</a:t>
            </a:r>
            <a:r>
              <a:rPr lang="cs-CZ" sz="20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dva díly pracovního sešitu, pravopisné pětiminutovky, Máme rádi češtinu a k tomu </a:t>
            </a:r>
            <a:r>
              <a:rPr lang="cs-CZ" sz="2000" dirty="0" err="1"/>
              <a:t>prac</a:t>
            </a:r>
            <a:r>
              <a:rPr lang="cs-CZ" sz="2000" dirty="0"/>
              <a:t>. sešit (</a:t>
            </a:r>
            <a:r>
              <a:rPr lang="cs-CZ" sz="1400" dirty="0">
                <a:hlinkClick r:id="rId2"/>
              </a:rPr>
              <a:t>https://www.google.com/</a:t>
            </a:r>
            <a:r>
              <a:rPr lang="cs-CZ" sz="1400" dirty="0" err="1">
                <a:hlinkClick r:id="rId2"/>
              </a:rPr>
              <a:t>search?q</a:t>
            </a:r>
            <a:r>
              <a:rPr lang="cs-CZ" sz="1400" dirty="0">
                <a:hlinkClick r:id="rId2"/>
              </a:rPr>
              <a:t>=m%C3%A1me+r%C3%A1di+%C4%8De%C5%A1tinu&amp;sxsrf=ACYBGNQObPBDmQxIMUj26BOZW--RefMMMg:1571648574168&amp;source=</a:t>
            </a:r>
            <a:r>
              <a:rPr lang="cs-CZ" sz="1400" dirty="0" err="1">
                <a:hlinkClick r:id="rId2"/>
              </a:rPr>
              <a:t>lnms&amp;tbm</a:t>
            </a:r>
            <a:r>
              <a:rPr lang="cs-CZ" sz="1400" dirty="0">
                <a:hlinkClick r:id="rId2"/>
              </a:rPr>
              <a:t>=</a:t>
            </a:r>
            <a:r>
              <a:rPr lang="cs-CZ" sz="1400" dirty="0" err="1">
                <a:hlinkClick r:id="rId2"/>
              </a:rPr>
              <a:t>isch&amp;sa</a:t>
            </a:r>
            <a:r>
              <a:rPr lang="cs-CZ" sz="1400" dirty="0">
                <a:hlinkClick r:id="rId2"/>
              </a:rPr>
              <a:t>=</a:t>
            </a:r>
            <a:r>
              <a:rPr lang="cs-CZ" sz="1400" dirty="0" err="1">
                <a:hlinkClick r:id="rId2"/>
              </a:rPr>
              <a:t>X&amp;ved</a:t>
            </a:r>
            <a:r>
              <a:rPr lang="cs-CZ" sz="1400" dirty="0">
                <a:hlinkClick r:id="rId2"/>
              </a:rPr>
              <a:t>=0ahUKEwiQheaX_6zlAhU74eAKHRZ7BRMQ_AUIEigB&amp;biw=1366&amp;bih=625</a:t>
            </a:r>
            <a:r>
              <a:rPr lang="cs-CZ" sz="20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kapitola STAVBA SLOVA (11 stran)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opět začátek souvislým textem „</a:t>
            </a:r>
            <a:r>
              <a:rPr lang="cs-CZ" sz="2000" i="1" dirty="0"/>
              <a:t>Divizna“ – </a:t>
            </a:r>
            <a:r>
              <a:rPr lang="cs-CZ" sz="2000" dirty="0"/>
              <a:t>barevně zvýrazněné kořeny, děti vyhledávají slova se stejným kořenem a slova, kdy kořen může být samotné slovo, nakonec předpony a přípony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růžové rámečky na zopakování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D9085949-3B0F-46E0-9BF8-5AE6A4BA2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13" t="68343" r="32500" b="6452"/>
          <a:stretch/>
        </p:blipFill>
        <p:spPr>
          <a:xfrm>
            <a:off x="2213114" y="4195986"/>
            <a:ext cx="8123582" cy="24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2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D1ABAB0A-AF58-426B-AC5A-DBE8A07DA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6" t="16409" r="31306" b="5485"/>
          <a:stretch/>
        </p:blipFill>
        <p:spPr>
          <a:xfrm>
            <a:off x="2438400" y="374374"/>
            <a:ext cx="6971200" cy="61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8F8BF01E-1A1B-4008-BCBA-9A60B532B2EC}"/>
              </a:ext>
            </a:extLst>
          </p:cNvPr>
          <p:cNvSpPr txBox="1"/>
          <p:nvPr/>
        </p:nvSpPr>
        <p:spPr>
          <a:xfrm>
            <a:off x="649357" y="569843"/>
            <a:ext cx="11211339" cy="9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Slovotvorný základ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2 strany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C929F547-6481-41FB-A78D-E767B22A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7" t="16021" r="32609" b="60972"/>
          <a:stretch/>
        </p:blipFill>
        <p:spPr>
          <a:xfrm>
            <a:off x="3273290" y="771651"/>
            <a:ext cx="8269353" cy="222636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BC7A8114-BB8B-4045-9204-CF8611948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0" t="33808" r="26195" b="37424"/>
          <a:stretch/>
        </p:blipFill>
        <p:spPr>
          <a:xfrm>
            <a:off x="530088" y="3710608"/>
            <a:ext cx="7444848" cy="21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1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7C10D8B4-BE0E-4C8A-9BE9-B4274B40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5" t="25495" r="22610" b="17858"/>
          <a:stretch/>
        </p:blipFill>
        <p:spPr>
          <a:xfrm>
            <a:off x="848139" y="805069"/>
            <a:ext cx="10495722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8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5FBB9E60-1315-40E4-BE8B-E54C3F2B8DD5}"/>
              </a:ext>
            </a:extLst>
          </p:cNvPr>
          <p:cNvSpPr txBox="1"/>
          <p:nvPr/>
        </p:nvSpPr>
        <p:spPr>
          <a:xfrm>
            <a:off x="477078" y="477078"/>
            <a:ext cx="11171583" cy="353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u="sng" dirty="0"/>
              <a:t>ZDROJ</a:t>
            </a:r>
            <a:r>
              <a:rPr lang="cs-CZ" sz="2000" dirty="0"/>
              <a:t>: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Všechny informace v prezentaci jsou převzaty z diplomové práce, viz citace. 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400" dirty="0"/>
              <a:t>HOLEČKOVÁ, Martina. </a:t>
            </a:r>
            <a:r>
              <a:rPr lang="cs-CZ" sz="2400" i="1" dirty="0"/>
              <a:t>Slovotvorný rozbor a stavba slova v učivu českého jazyka na 1. stupni ZŠ: diplomová práce</a:t>
            </a:r>
            <a:r>
              <a:rPr lang="cs-CZ" sz="2400" dirty="0"/>
              <a:t>. Brno: Masarykova univerzita, fakulta Pedagogická, Katedra českého jazyka a literatury, 2019. Vedoucí práce PaedDr. Květoslava Klímová, Ph.D. </a:t>
            </a:r>
          </a:p>
        </p:txBody>
      </p:sp>
    </p:spTree>
    <p:extLst>
      <p:ext uri="{BB962C8B-B14F-4D97-AF65-F5344CB8AC3E}">
        <p14:creationId xmlns:p14="http://schemas.microsoft.com/office/powerpoint/2010/main" val="41578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15941C12-1F39-4B99-9559-36BC0DB63708}"/>
              </a:ext>
            </a:extLst>
          </p:cNvPr>
          <p:cNvSpPr txBox="1"/>
          <p:nvPr/>
        </p:nvSpPr>
        <p:spPr>
          <a:xfrm>
            <a:off x="371062" y="781878"/>
            <a:ext cx="1168841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/>
              <a:t>SLOVOTVORNÝ ROZBOR</a:t>
            </a:r>
          </a:p>
          <a:p>
            <a:pPr algn="ctr"/>
            <a:endParaRPr lang="cs-CZ" sz="2000" u="sng" dirty="0"/>
          </a:p>
          <a:p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cílem je ukázat, </a:t>
            </a:r>
            <a:r>
              <a:rPr lang="cs-CZ" sz="2000" b="1" dirty="0"/>
              <a:t>jak jsou slova v češtině </a:t>
            </a:r>
            <a:r>
              <a:rPr lang="cs-CZ" sz="2000" b="1" dirty="0" smtClean="0"/>
              <a:t>tvořena</a:t>
            </a:r>
            <a:r>
              <a:rPr lang="cs-CZ" sz="2000" dirty="0"/>
              <a:t>, tzn. z kterého základového slova vznikla, v jakém významovém vztahu a jakým slovotvorným prostředkem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dvojčlenná struktura: </a:t>
            </a:r>
            <a:r>
              <a:rPr lang="cs-CZ" sz="2000" dirty="0" smtClean="0"/>
              <a:t> slovotvorný </a:t>
            </a:r>
            <a:r>
              <a:rPr lang="cs-CZ" sz="2000" dirty="0"/>
              <a:t>základ + slovotvorný prostředek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odvozování, skládání a zkracování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fundace = posuzování slova odvozeného ke slovu základovému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9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DEFB7416-5F2F-4E57-9A5D-672807A1A48B}"/>
              </a:ext>
            </a:extLst>
          </p:cNvPr>
          <p:cNvSpPr txBox="1"/>
          <p:nvPr/>
        </p:nvSpPr>
        <p:spPr>
          <a:xfrm>
            <a:off x="344311" y="519289"/>
            <a:ext cx="11503377" cy="26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/>
              <a:t>ROZBOR STAVBY SLOVA</a:t>
            </a:r>
          </a:p>
          <a:p>
            <a:pPr algn="ctr"/>
            <a:endParaRPr lang="cs-CZ" sz="2000" u="sng" dirty="0"/>
          </a:p>
          <a:p>
            <a:pPr algn="ctr"/>
            <a:endParaRPr lang="cs-CZ" sz="2000" u="sng" dirty="0"/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sz="2000" dirty="0"/>
              <a:t>= morfematický (rozlišujme více prvků = morfémů)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předpona, kořen, přípona, koncovka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1. období na 1. stupni – rozlišování slov příbuzných (vyjmenovaná slova)</a:t>
            </a:r>
          </a:p>
        </p:txBody>
      </p:sp>
    </p:spTree>
    <p:extLst>
      <p:ext uri="{BB962C8B-B14F-4D97-AF65-F5344CB8AC3E}">
        <p14:creationId xmlns:p14="http://schemas.microsoft.com/office/powerpoint/2010/main" val="69653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FC4AFB81-4479-4193-8690-EBBF3547034F}"/>
              </a:ext>
            </a:extLst>
          </p:cNvPr>
          <p:cNvSpPr txBox="1"/>
          <p:nvPr/>
        </p:nvSpPr>
        <p:spPr>
          <a:xfrm>
            <a:off x="861391" y="467284"/>
            <a:ext cx="1046921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/>
              <a:t>RVP ZV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Slovotvorba a slovotvorný rozbor – 2. stupeň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62C9C8D-6BBF-4E01-BB5D-FE0167589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7" t="17569" r="27935" b="16892"/>
          <a:stretch/>
        </p:blipFill>
        <p:spPr>
          <a:xfrm>
            <a:off x="2001078" y="1630018"/>
            <a:ext cx="7991061" cy="50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F72D953C-DBBF-49D0-843A-8748A2C336D1}"/>
              </a:ext>
            </a:extLst>
          </p:cNvPr>
          <p:cNvSpPr txBox="1"/>
          <p:nvPr/>
        </p:nvSpPr>
        <p:spPr>
          <a:xfrm>
            <a:off x="569843" y="622852"/>
            <a:ext cx="11211339" cy="4654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Stavba slova – 1. stupeň, 2. vzdělávací období 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i="1" dirty="0"/>
              <a:t>ČJL-5-2-02 žák rozlišuje ve slově kořen, část příponovou, předponovou a koncovku.</a:t>
            </a:r>
          </a:p>
          <a:p>
            <a:pPr>
              <a:lnSpc>
                <a:spcPct val="150000"/>
              </a:lnSpc>
            </a:pPr>
            <a:endParaRPr lang="cs-CZ" sz="2000" i="1" dirty="0"/>
          </a:p>
          <a:p>
            <a:pPr>
              <a:lnSpc>
                <a:spcPct val="150000"/>
              </a:lnSpc>
            </a:pPr>
            <a:r>
              <a:rPr lang="cs-CZ" sz="2000" b="1" dirty="0"/>
              <a:t>Byly stanoveny čtyři indikátory</a:t>
            </a:r>
          </a:p>
          <a:p>
            <a:pPr>
              <a:lnSpc>
                <a:spcPct val="150000"/>
              </a:lnSpc>
            </a:pPr>
            <a:endParaRPr lang="cs-CZ" sz="2000" i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i="1" dirty="0"/>
              <a:t>žák rozliší, v kterých případech se jedná o slova příbuzná a v kterých o tvary téhož slova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i="1" dirty="0"/>
              <a:t>žák rozliší, která slova jsou příbuzná se zadaným slovem a která ne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i="1" dirty="0"/>
              <a:t>žák určí kořen slova, část příponovou, předponovou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2000" i="1" dirty="0"/>
              <a:t>žák uvede k danému slovu slova příbuzná.</a:t>
            </a:r>
          </a:p>
        </p:txBody>
      </p:sp>
    </p:spTree>
    <p:extLst>
      <p:ext uri="{BB962C8B-B14F-4D97-AF65-F5344CB8AC3E}">
        <p14:creationId xmlns:p14="http://schemas.microsoft.com/office/powerpoint/2010/main" val="314759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03AE0574-08AC-4647-B9E9-CA23C8A2C174}"/>
              </a:ext>
            </a:extLst>
          </p:cNvPr>
          <p:cNvSpPr txBox="1"/>
          <p:nvPr/>
        </p:nvSpPr>
        <p:spPr>
          <a:xfrm>
            <a:off x="450574" y="0"/>
            <a:ext cx="1054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/>
              <a:t>METODICKÉ KOMENTÁŘE KE STANDARDŮM PRO ZV (2015)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ilustrativní úlohy pro tři úrovně (minimální, optimální a excelentní),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565F7B3F-5307-4449-A649-68544FB91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7" t="24758" r="23152" b="15071"/>
          <a:stretch/>
        </p:blipFill>
        <p:spPr>
          <a:xfrm>
            <a:off x="980661" y="1015663"/>
            <a:ext cx="9117496" cy="446175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92479229-AB5D-492A-BD33-3C8E92138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3" t="70527" r="20108" b="11107"/>
          <a:stretch/>
        </p:blipFill>
        <p:spPr>
          <a:xfrm>
            <a:off x="980661" y="5477416"/>
            <a:ext cx="9117496" cy="131038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6E4D878-31F4-403F-9A94-46ED91F67F59}"/>
              </a:ext>
            </a:extLst>
          </p:cNvPr>
          <p:cNvSpPr txBox="1"/>
          <p:nvPr/>
        </p:nvSpPr>
        <p:spPr>
          <a:xfrm>
            <a:off x="10707757" y="1338470"/>
            <a:ext cx="1113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https://digifolio.rvp.cz/artefact/file/download.php?file=67488&amp;view=9832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s.</a:t>
            </a:r>
            <a:r>
              <a:rPr lang="cs-CZ" dirty="0" smtClean="0"/>
              <a:t> </a:t>
            </a:r>
            <a:r>
              <a:rPr lang="cs-CZ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6283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37DD8879-DB1F-4BF8-942F-5A621E2F0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12736" r="25217" b="5485"/>
          <a:stretch/>
        </p:blipFill>
        <p:spPr>
          <a:xfrm>
            <a:off x="1921564" y="141675"/>
            <a:ext cx="8477068" cy="66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5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868BB9DD-9A30-49E2-8E34-7F4755A8A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70" t="23949" r="23805" b="37772"/>
          <a:stretch/>
        </p:blipFill>
        <p:spPr>
          <a:xfrm>
            <a:off x="1733766" y="669235"/>
            <a:ext cx="8724468" cy="298865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0108EF5F-AC73-4157-9723-F6777A524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1" t="19888" r="24783" b="53045"/>
          <a:stretch/>
        </p:blipFill>
        <p:spPr>
          <a:xfrm>
            <a:off x="1733766" y="3657893"/>
            <a:ext cx="8724468" cy="21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61105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744</TotalTime>
  <Words>547</Words>
  <Application>Microsoft Office PowerPoint</Application>
  <PresentationFormat>Vlastní</PresentationFormat>
  <Paragraphs>71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Balík</vt:lpstr>
      <vt:lpstr>Slovotvorný rozbor a stavba slova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Slovotvorný rozbor</dc:title>
  <dc:creator>dufkova.adela@email.cz</dc:creator>
  <cp:lastModifiedBy>Klimova</cp:lastModifiedBy>
  <cp:revision>34</cp:revision>
  <dcterms:created xsi:type="dcterms:W3CDTF">2019-10-19T14:13:32Z</dcterms:created>
  <dcterms:modified xsi:type="dcterms:W3CDTF">2019-10-29T12:17:11Z</dcterms:modified>
</cp:coreProperties>
</file>