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75" r:id="rId12"/>
    <p:sldId id="266" r:id="rId13"/>
    <p:sldId id="277" r:id="rId14"/>
    <p:sldId id="267" r:id="rId15"/>
    <p:sldId id="276" r:id="rId16"/>
    <p:sldId id="265" r:id="rId17"/>
    <p:sldId id="274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C6FE-1F31-41E3-A92A-91A6DF37CB16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0A1D-A3E1-4C73-9C76-0E3023E73D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8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61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0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64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0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74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3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63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4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36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97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5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3741-02B2-407F-A3A2-345FB272336D}" type="datetimeFigureOut">
              <a:rPr lang="cs-CZ" smtClean="0"/>
              <a:t>6.1.2021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133C-782F-4DC1-8548-0A64EF0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9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Čidla (smysly)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5979" y="3465095"/>
            <a:ext cx="9697453" cy="1792705"/>
          </a:xfrm>
        </p:spPr>
        <p:txBody>
          <a:bodyPr/>
          <a:lstStyle/>
          <a:p>
            <a:r>
              <a:rPr lang="cs-CZ" dirty="0" smtClean="0"/>
              <a:t>Alena Žákovská</a:t>
            </a:r>
          </a:p>
          <a:p>
            <a:r>
              <a:rPr lang="cs-CZ" dirty="0" smtClean="0"/>
              <a:t>Zdroj</a:t>
            </a:r>
            <a:r>
              <a:rPr lang="cs-CZ" dirty="0"/>
              <a:t>: Vácha, M. a kol.: Srovnávací fyziologie živočichů. Brno, </a:t>
            </a:r>
            <a:r>
              <a:rPr lang="cs-CZ" dirty="0" smtClean="0"/>
              <a:t>MU 2010</a:t>
            </a:r>
            <a:r>
              <a:rPr lang="cs-CZ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337" y="473262"/>
            <a:ext cx="4058050" cy="43090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483" y="4782326"/>
            <a:ext cx="2985486" cy="105170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27873" y="4080487"/>
            <a:ext cx="65336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Proudový orgán</a:t>
            </a:r>
          </a:p>
          <a:p>
            <a:endParaRPr lang="cs-CZ" b="1" dirty="0" smtClean="0"/>
          </a:p>
          <a:p>
            <a:r>
              <a:rPr lang="cs-CZ" dirty="0" smtClean="0"/>
              <a:t>Základem </a:t>
            </a:r>
            <a:r>
              <a:rPr lang="cs-CZ" dirty="0" smtClean="0"/>
              <a:t>proudového orgánu jsou skupiny </a:t>
            </a:r>
            <a:r>
              <a:rPr lang="cs-CZ" b="1" dirty="0" smtClean="0"/>
              <a:t>kožních </a:t>
            </a:r>
            <a:r>
              <a:rPr lang="cs-CZ" b="1" dirty="0" err="1" smtClean="0"/>
              <a:t>mechanoreceptorů</a:t>
            </a:r>
            <a:r>
              <a:rPr lang="cs-CZ" b="1" dirty="0" smtClean="0"/>
              <a:t> </a:t>
            </a:r>
            <a:r>
              <a:rPr lang="cs-CZ" dirty="0" smtClean="0"/>
              <a:t>zvané </a:t>
            </a:r>
            <a:r>
              <a:rPr lang="cs-CZ" b="1" dirty="0" err="1" smtClean="0"/>
              <a:t>neuromasty</a:t>
            </a:r>
            <a:r>
              <a:rPr lang="cs-CZ" b="1" dirty="0" smtClean="0"/>
              <a:t>, </a:t>
            </a:r>
            <a:r>
              <a:rPr lang="cs-CZ" dirty="0" err="1" smtClean="0"/>
              <a:t>neuromasty</a:t>
            </a:r>
            <a:r>
              <a:rPr lang="cs-CZ" dirty="0" smtClean="0"/>
              <a:t> </a:t>
            </a:r>
            <a:r>
              <a:rPr lang="cs-CZ" dirty="0"/>
              <a:t>zasahují vlásky do kupuly, </a:t>
            </a:r>
            <a:r>
              <a:rPr lang="cs-CZ" dirty="0" smtClean="0"/>
              <a:t>ta </a:t>
            </a:r>
            <a:r>
              <a:rPr lang="cs-CZ" dirty="0"/>
              <a:t>ohybem nerovnoměrně natahuje vlásky a stimuluje receptorové buňky (obé ryby a paryby)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44433" y="6019479"/>
            <a:ext cx="171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Proudový orgán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8" y="223918"/>
            <a:ext cx="4248848" cy="35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219073" y="804672"/>
            <a:ext cx="348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Svalové vřeténko a nervové </a:t>
            </a:r>
            <a:r>
              <a:rPr lang="cs-CZ" b="1" dirty="0" err="1" smtClean="0"/>
              <a:t>tělíško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120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3610" y="352667"/>
            <a:ext cx="98899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smtClean="0">
                <a:solidFill>
                  <a:prstClr val="black"/>
                </a:solidFill>
              </a:rPr>
              <a:t>Proudový orgán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Podrobnější rozpis</a:t>
            </a:r>
            <a:r>
              <a:rPr lang="cs-CZ" b="1" dirty="0">
                <a:solidFill>
                  <a:prstClr val="black"/>
                </a:solidFill>
              </a:rPr>
              <a:t>: </a:t>
            </a:r>
            <a:endParaRPr lang="cs-CZ" b="1" dirty="0" smtClean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V </a:t>
            </a:r>
            <a:r>
              <a:rPr lang="cs-CZ" dirty="0">
                <a:solidFill>
                  <a:prstClr val="black"/>
                </a:solidFill>
              </a:rPr>
              <a:t>nejjednodušším případě jsou uloženy v mělkých brázdách tělního povrchu (kruhoústí, některé paryby). U vývojově pokročilejších živočichů leží hlouběji pod kůží ve v kanálcích ústících na povrch těla. U ryb je sídlem tohoto </a:t>
            </a:r>
            <a:r>
              <a:rPr lang="cs-CZ" dirty="0" err="1">
                <a:solidFill>
                  <a:prstClr val="black"/>
                </a:solidFill>
              </a:rPr>
              <a:t>dalekohmatného</a:t>
            </a:r>
            <a:r>
              <a:rPr lang="cs-CZ" dirty="0">
                <a:solidFill>
                  <a:prstClr val="black"/>
                </a:solidFill>
              </a:rPr>
              <a:t> smyslu ústrojí zvané </a:t>
            </a:r>
            <a:r>
              <a:rPr lang="cs-CZ" dirty="0">
                <a:solidFill>
                  <a:srgbClr val="FF0000"/>
                </a:solidFill>
              </a:rPr>
              <a:t>postranní čára</a:t>
            </a:r>
            <a:r>
              <a:rPr lang="cs-CZ" dirty="0">
                <a:solidFill>
                  <a:prstClr val="black"/>
                </a:solidFill>
              </a:rPr>
              <a:t>, skládající se ze dvou, po bocích těla probíhajících </a:t>
            </a:r>
            <a:r>
              <a:rPr lang="cs-CZ" dirty="0">
                <a:solidFill>
                  <a:srgbClr val="FF0000"/>
                </a:solidFill>
              </a:rPr>
              <a:t>kanálků,</a:t>
            </a:r>
            <a:r>
              <a:rPr lang="cs-CZ" dirty="0">
                <a:solidFill>
                  <a:prstClr val="black"/>
                </a:solidFill>
              </a:rPr>
              <a:t> které se na hlavovém konci větví ve složitý </a:t>
            </a:r>
            <a:r>
              <a:rPr lang="cs-CZ" dirty="0">
                <a:solidFill>
                  <a:srgbClr val="FF0000"/>
                </a:solidFill>
              </a:rPr>
              <a:t>labyrint chodbiček</a:t>
            </a:r>
            <a:r>
              <a:rPr lang="cs-CZ" dirty="0">
                <a:solidFill>
                  <a:prstClr val="black"/>
                </a:solidFill>
              </a:rPr>
              <a:t>. Navenek tyto kanálky vyúsťují krátkými vývody, kterými do nich vniká voda. Každý </a:t>
            </a:r>
            <a:r>
              <a:rPr lang="cs-CZ" dirty="0" err="1">
                <a:solidFill>
                  <a:prstClr val="black"/>
                </a:solidFill>
              </a:rPr>
              <a:t>neuromast</a:t>
            </a:r>
            <a:r>
              <a:rPr lang="cs-CZ" dirty="0">
                <a:solidFill>
                  <a:prstClr val="black"/>
                </a:solidFill>
              </a:rPr>
              <a:t> je tvořen sekundárními smyslovými buňkami s vláskovitými výběžky, které jsou obaleny rosolovitým sloupcem zvaným kupula. Vodní proud ohýbá kupulu a dráždí tak vlásky smyslových buněk, napojených především na jednu z větví bloudivého nervu. </a:t>
            </a:r>
            <a:r>
              <a:rPr lang="cs-CZ" dirty="0">
                <a:solidFill>
                  <a:srgbClr val="FF0000"/>
                </a:solidFill>
              </a:rPr>
              <a:t>Ryba si tak uvědomuje polohu těla v proudící vodě</a:t>
            </a:r>
            <a:r>
              <a:rPr lang="cs-CZ" dirty="0">
                <a:solidFill>
                  <a:prstClr val="black"/>
                </a:solidFill>
              </a:rPr>
              <a:t>, zjišťuje překážky, je informována o kořisti, o poloze sousedních jedinců při pohybu v hejnech atp.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Z vývojového hlediska je důležité, že </a:t>
            </a:r>
            <a:r>
              <a:rPr lang="cs-CZ" dirty="0" err="1">
                <a:solidFill>
                  <a:srgbClr val="FF0000"/>
                </a:solidFill>
              </a:rPr>
              <a:t>neuromasty</a:t>
            </a:r>
            <a:r>
              <a:rPr lang="cs-CZ" dirty="0">
                <a:solidFill>
                  <a:prstClr val="black"/>
                </a:solidFill>
              </a:rPr>
              <a:t> proudového orgánu </a:t>
            </a:r>
            <a:r>
              <a:rPr lang="cs-CZ" dirty="0">
                <a:solidFill>
                  <a:srgbClr val="FF0000"/>
                </a:solidFill>
              </a:rPr>
              <a:t>jsou velmi podobné smyslovým buňkám vnitřního ucha </a:t>
            </a:r>
            <a:r>
              <a:rPr lang="cs-CZ" dirty="0">
                <a:solidFill>
                  <a:prstClr val="black"/>
                </a:solidFill>
              </a:rPr>
              <a:t>(obr. 17.4.a). Vzhledem k tomu, že mohou vnímat i vlnění vody o nízkém kmitočtu, mohou se podle některých autorů podílet i na vnímání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zvuku. Přední část postranní čáry lze považovat za strukturu, z níž se vyvinul </a:t>
            </a:r>
            <a:r>
              <a:rPr lang="cs-CZ" dirty="0">
                <a:solidFill>
                  <a:srgbClr val="FF0000"/>
                </a:solidFill>
              </a:rPr>
              <a:t>vestibulární a sluchový aparát vnitřního ucha obratlovců.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Jistá analogie proudového smyslu se vyskytuje i u létajících živočichů. Vnímají jím rychlost proudění nebo vibrace vzduchu. U hmyzu se nazývá </a:t>
            </a:r>
            <a:r>
              <a:rPr lang="cs-CZ" b="1" dirty="0" err="1">
                <a:solidFill>
                  <a:prstClr val="black"/>
                </a:solidFill>
              </a:rPr>
              <a:t>Johnstonův</a:t>
            </a:r>
            <a:r>
              <a:rPr lang="cs-CZ" b="1" dirty="0">
                <a:solidFill>
                  <a:prstClr val="black"/>
                </a:solidFill>
              </a:rPr>
              <a:t> orgán</a:t>
            </a:r>
            <a:r>
              <a:rPr lang="cs-CZ" dirty="0">
                <a:solidFill>
                  <a:prstClr val="black"/>
                </a:solidFill>
              </a:rPr>
              <a:t>. Překročí-li rychlost větru určitou hranici (např. pro druhy rodu </a:t>
            </a:r>
            <a:r>
              <a:rPr lang="cs-CZ" dirty="0" err="1">
                <a:solidFill>
                  <a:prstClr val="black"/>
                </a:solidFill>
              </a:rPr>
              <a:t>Lucilia</a:t>
            </a:r>
            <a:r>
              <a:rPr lang="cs-CZ" dirty="0">
                <a:solidFill>
                  <a:prstClr val="black"/>
                </a:solidFill>
              </a:rPr>
              <a:t> více jako 2,5 m/s), hmyz nelétá.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Pavoukům se vyvinuly zvláštní </a:t>
            </a:r>
            <a:r>
              <a:rPr lang="cs-CZ" b="1" dirty="0" err="1">
                <a:solidFill>
                  <a:prstClr val="black"/>
                </a:solidFill>
              </a:rPr>
              <a:t>mechanoreceptory</a:t>
            </a:r>
            <a:r>
              <a:rPr lang="cs-CZ" b="1" dirty="0">
                <a:solidFill>
                  <a:prstClr val="black"/>
                </a:solidFill>
              </a:rPr>
              <a:t> – </a:t>
            </a:r>
            <a:r>
              <a:rPr lang="cs-CZ" b="1" dirty="0" err="1">
                <a:solidFill>
                  <a:prstClr val="black"/>
                </a:solidFill>
              </a:rPr>
              <a:t>seizmoreceptory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reagující na vibrace sítě. Pavouk </a:t>
            </a:r>
            <a:r>
              <a:rPr lang="cs-CZ" dirty="0" err="1">
                <a:solidFill>
                  <a:prstClr val="black"/>
                </a:solidFill>
              </a:rPr>
              <a:t>jimireaguje</a:t>
            </a:r>
            <a:r>
              <a:rPr lang="cs-CZ" dirty="0">
                <a:solidFill>
                  <a:prstClr val="black"/>
                </a:solidFill>
              </a:rPr>
              <a:t> na nejjemnější záchvěvy.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75864"/>
            <a:ext cx="8944476" cy="192356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0936" y="2502264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Různé typy kožních receptorů savců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Slouží </a:t>
            </a:r>
            <a:r>
              <a:rPr lang="cs-CZ" dirty="0" smtClean="0"/>
              <a:t>k transdukci </a:t>
            </a:r>
            <a:r>
              <a:rPr lang="cs-CZ" b="1" dirty="0" smtClean="0">
                <a:solidFill>
                  <a:srgbClr val="FF0000"/>
                </a:solidFill>
              </a:rPr>
              <a:t>a) doteku a pomalých vibrací</a:t>
            </a:r>
            <a:r>
              <a:rPr lang="cs-CZ" b="1" dirty="0" smtClean="0"/>
              <a:t>; </a:t>
            </a:r>
            <a:r>
              <a:rPr lang="cs-CZ" b="1" dirty="0" smtClean="0">
                <a:solidFill>
                  <a:srgbClr val="0070C0"/>
                </a:solidFill>
              </a:rPr>
              <a:t>b) doteku a tlaku, </a:t>
            </a:r>
            <a:r>
              <a:rPr lang="cs-CZ" b="1" dirty="0" smtClean="0">
                <a:solidFill>
                  <a:srgbClr val="7030A0"/>
                </a:solidFill>
              </a:rPr>
              <a:t>c) tlaku a rychlých vibrací,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d) jemného doteku a pomalých vibrací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rgbClr val="00B050"/>
                </a:solidFill>
              </a:rPr>
              <a:t>e) doteku a tlaku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f ) bolesti.</a:t>
            </a: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2" y="4253789"/>
            <a:ext cx="13185465" cy="200263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1579" y="388445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Doplněk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241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73" y="120316"/>
            <a:ext cx="5629077" cy="331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4474" y="48828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2400" b="1" dirty="0">
                <a:solidFill>
                  <a:prstClr val="black"/>
                </a:solidFill>
                <a:latin typeface="+mj-lt"/>
              </a:rPr>
              <a:t>Vestibulární orgány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+mj-lt"/>
              </a:rPr>
              <a:t>uloženy v hlavové části organizmu. </a:t>
            </a:r>
          </a:p>
          <a:p>
            <a:pPr lvl="0"/>
            <a:r>
              <a:rPr lang="cs-CZ" dirty="0">
                <a:solidFill>
                  <a:prstClr val="black"/>
                </a:solidFill>
                <a:latin typeface="+mj-lt"/>
              </a:rPr>
              <a:t>význam: </a:t>
            </a:r>
            <a:r>
              <a:rPr lang="cs-CZ" b="1" dirty="0">
                <a:solidFill>
                  <a:prstClr val="black"/>
                </a:solidFill>
                <a:latin typeface="+mj-lt"/>
              </a:rPr>
              <a:t>v reflexní reakci udržující hlavu a trup ve vzpřímené a vyvážené poloze vůči gravitaci.,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b="1" dirty="0" smtClean="0">
              <a:solidFill>
                <a:srgbClr val="000000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altLang="cs-CZ" b="1" dirty="0">
              <a:solidFill>
                <a:srgbClr val="000000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err="1" smtClean="0">
                <a:solidFill>
                  <a:srgbClr val="000000"/>
                </a:solidFill>
                <a:latin typeface="+mj-lt"/>
              </a:rPr>
              <a:t>Statokinetické</a:t>
            </a:r>
            <a:r>
              <a:rPr lang="cs-CZ" altLang="cs-CZ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cs-CZ" altLang="cs-CZ" b="1" dirty="0">
                <a:solidFill>
                  <a:srgbClr val="000000"/>
                </a:solidFill>
                <a:latin typeface="+mj-lt"/>
              </a:rPr>
              <a:t>receptory 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3 </a:t>
            </a:r>
            <a:r>
              <a:rPr lang="cs-CZ" altLang="cs-CZ" dirty="0" err="1">
                <a:solidFill>
                  <a:srgbClr val="000000"/>
                </a:solidFill>
                <a:latin typeface="+mj-lt"/>
              </a:rPr>
              <a:t>polokružné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chodby a 3 váčky.  Skvrny vláskových buněk s kupulou v ústí chodeb jsou drážděny rozpory mezi pohybem vestibulárního systému a setrvačností endolymfy.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V </a:t>
            </a:r>
            <a:r>
              <a:rPr lang="cs-CZ" altLang="cs-CZ" i="1" dirty="0" err="1">
                <a:solidFill>
                  <a:srgbClr val="000000"/>
                </a:solidFill>
                <a:latin typeface="+mj-lt"/>
              </a:rPr>
              <a:t>utriculu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a </a:t>
            </a:r>
            <a:r>
              <a:rPr lang="cs-CZ" altLang="cs-CZ" i="1" dirty="0" err="1">
                <a:solidFill>
                  <a:srgbClr val="000000"/>
                </a:solidFill>
                <a:latin typeface="+mj-lt"/>
              </a:rPr>
              <a:t>sacculu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v kupule </a:t>
            </a:r>
            <a:r>
              <a:rPr lang="cs-CZ" altLang="cs-CZ" dirty="0" err="1">
                <a:solidFill>
                  <a:srgbClr val="000000"/>
                </a:solidFill>
                <a:latin typeface="+mj-lt"/>
              </a:rPr>
              <a:t>otolity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pro registraci vůči zemské tíži.</a:t>
            </a:r>
            <a:endParaRPr lang="cs-CZ" altLang="cs-CZ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10" descr="rovnováž 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6908" r="36169" b="1581"/>
          <a:stretch>
            <a:fillRect/>
          </a:stretch>
        </p:blipFill>
        <p:spPr bwMode="auto">
          <a:xfrm>
            <a:off x="6922168" y="3546976"/>
            <a:ext cx="2448284" cy="25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75401" y="6119881"/>
            <a:ext cx="289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Receptory v utrikulu a sakulu</a:t>
            </a:r>
          </a:p>
        </p:txBody>
      </p:sp>
    </p:spTree>
    <p:extLst>
      <p:ext uri="{BB962C8B-B14F-4D97-AF65-F5344CB8AC3E}">
        <p14:creationId xmlns:p14="http://schemas.microsoft.com/office/powerpoint/2010/main" val="8316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3646" y="264714"/>
            <a:ext cx="111227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Vestibulární </a:t>
            </a:r>
            <a:r>
              <a:rPr lang="cs-CZ" sz="2400" b="1" dirty="0" smtClean="0"/>
              <a:t>orgány </a:t>
            </a:r>
            <a:endParaRPr lang="cs-CZ" sz="2400" b="1" dirty="0" smtClean="0"/>
          </a:p>
          <a:p>
            <a:r>
              <a:rPr lang="cs-CZ" b="1" dirty="0" smtClean="0"/>
              <a:t>Podrobnější rozpis: </a:t>
            </a:r>
            <a:r>
              <a:rPr lang="cs-CZ" dirty="0" smtClean="0"/>
              <a:t>existuje </a:t>
            </a:r>
            <a:r>
              <a:rPr lang="cs-CZ" dirty="0" smtClean="0"/>
              <a:t>ve dvou </a:t>
            </a:r>
            <a:r>
              <a:rPr lang="cs-CZ" dirty="0" smtClean="0"/>
              <a:t>modifikacích: </a:t>
            </a:r>
            <a:r>
              <a:rPr lang="cs-CZ" b="1" dirty="0" smtClean="0">
                <a:solidFill>
                  <a:srgbClr val="FF0000"/>
                </a:solidFill>
              </a:rPr>
              <a:t>1. statocysta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dirty="0" smtClean="0"/>
              <a:t>která je charakteristicky tvořena kapalinou naplněným váčkem, </a:t>
            </a:r>
            <a:r>
              <a:rPr lang="cs-CZ" dirty="0" smtClean="0"/>
              <a:t>na vnitřním </a:t>
            </a:r>
            <a:r>
              <a:rPr lang="cs-CZ" dirty="0" smtClean="0"/>
              <a:t>povrchu políčko senzorických buněk (zvané </a:t>
            </a:r>
            <a:r>
              <a:rPr lang="cs-CZ" b="1" dirty="0" err="1" smtClean="0">
                <a:solidFill>
                  <a:srgbClr val="FF0000"/>
                </a:solidFill>
              </a:rPr>
              <a:t>makula</a:t>
            </a:r>
            <a:r>
              <a:rPr lang="cs-CZ" dirty="0" smtClean="0"/>
              <a:t>). Tyto buňky mají jemné vlásky, které na svých konečcích nesou pevné krystalky (</a:t>
            </a:r>
            <a:r>
              <a:rPr lang="cs-CZ" dirty="0" err="1" smtClean="0"/>
              <a:t>otokonia</a:t>
            </a:r>
            <a:r>
              <a:rPr lang="cs-CZ" dirty="0" smtClean="0"/>
              <a:t>) slepené dohromady želatinózním </a:t>
            </a:r>
            <a:r>
              <a:rPr lang="cs-CZ" dirty="0" smtClean="0"/>
              <a:t>materiálem. </a:t>
            </a:r>
            <a:r>
              <a:rPr lang="cs-CZ" dirty="0" smtClean="0"/>
              <a:t>Když se statocysta nachýlí na stranu nebo vpřed, vlásky se ohýbají a na axonech naměříme salvy akčních potenciálů. Toto zařízení je citlivé na lineární zrychlení nebo směr gravitace, zajišťuje tedy statickou rovnováhu. Statocystu ve funkci </a:t>
            </a:r>
            <a:r>
              <a:rPr lang="cs-CZ" dirty="0" err="1" smtClean="0"/>
              <a:t>gravireceptoru</a:t>
            </a:r>
            <a:r>
              <a:rPr lang="cs-CZ" dirty="0" smtClean="0"/>
              <a:t> nalezneme s výjimkou hmyzu u všech bezobratlých živočichů. Raci mají otevřené statocysty na bázi prvního páru tykadel. </a:t>
            </a:r>
            <a:r>
              <a:rPr lang="cs-CZ" dirty="0" smtClean="0"/>
              <a:t>Funkci statolitů </a:t>
            </a:r>
            <a:r>
              <a:rPr lang="cs-CZ" dirty="0" smtClean="0"/>
              <a:t>zde mají zrnka písku. Medúzy mají statocysty umístěné paprskovitě na okraji zvonu. Za orgán </a:t>
            </a:r>
            <a:r>
              <a:rPr lang="cs-CZ" dirty="0" smtClean="0"/>
              <a:t>rovnováhy dvoukřídlého </a:t>
            </a:r>
            <a:r>
              <a:rPr lang="cs-CZ" dirty="0" smtClean="0"/>
              <a:t>hmyzu jsou považovány </a:t>
            </a:r>
            <a:r>
              <a:rPr lang="cs-CZ" dirty="0" err="1" smtClean="0"/>
              <a:t>haltery</a:t>
            </a:r>
            <a:r>
              <a:rPr lang="cs-CZ" dirty="0"/>
              <a:t> </a:t>
            </a:r>
            <a:r>
              <a:rPr lang="cs-CZ" dirty="0" smtClean="0"/>
              <a:t>(kyvadélka) – zakrnělý druhý pár křídel. </a:t>
            </a:r>
            <a:endParaRPr lang="cs-CZ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2. </a:t>
            </a:r>
            <a:r>
              <a:rPr lang="cs-CZ" b="1" dirty="0" smtClean="0">
                <a:solidFill>
                  <a:srgbClr val="0070C0"/>
                </a:solidFill>
              </a:rPr>
              <a:t>kanál </a:t>
            </a:r>
            <a:r>
              <a:rPr lang="cs-CZ" b="1" dirty="0" smtClean="0">
                <a:solidFill>
                  <a:srgbClr val="0070C0"/>
                </a:solidFill>
              </a:rPr>
              <a:t>naplněný tekutinou s políčky smyslových buněk na stěně. </a:t>
            </a:r>
            <a:r>
              <a:rPr lang="cs-CZ" dirty="0" smtClean="0"/>
              <a:t>U obratlovců nalezneme tři (u kruhoústých dva) polokruhovité kanálky vnitřního ucha, kolmo na sebe postavené, rozšířené do baňky (</a:t>
            </a:r>
            <a:r>
              <a:rPr lang="cs-CZ" dirty="0" err="1" smtClean="0"/>
              <a:t>ampula</a:t>
            </a:r>
            <a:r>
              <a:rPr lang="cs-CZ" dirty="0" smtClean="0"/>
              <a:t>) vyplněné endolymfou </a:t>
            </a:r>
            <a:r>
              <a:rPr lang="cs-CZ" dirty="0" smtClean="0"/>
              <a:t>Jsou </a:t>
            </a:r>
            <a:r>
              <a:rPr lang="cs-CZ" dirty="0" smtClean="0"/>
              <a:t>to opět vláskové buňky, jejichž vlásky trčí do dutiny kanálku a jsou kryty želatinózní kupulou – podobnou té, kterou známe z proudového orgánu, </a:t>
            </a:r>
            <a:r>
              <a:rPr lang="pt-BR" dirty="0" smtClean="0"/>
              <a:t>a </a:t>
            </a:r>
            <a:r>
              <a:rPr lang="pt-BR" dirty="0"/>
              <a:t>která se rozpíná přes celou dutinu. Při </a:t>
            </a:r>
            <a:r>
              <a:rPr lang="pt-BR" dirty="0" smtClean="0"/>
              <a:t>pohybech</a:t>
            </a:r>
            <a:r>
              <a:rPr lang="cs-CZ" dirty="0" smtClean="0"/>
              <a:t> hlavy </a:t>
            </a:r>
            <a:r>
              <a:rPr lang="cs-CZ" dirty="0"/>
              <a:t>se pohyb endolymfy opožďuje za pohybem </a:t>
            </a:r>
            <a:r>
              <a:rPr lang="cs-CZ" dirty="0" smtClean="0"/>
              <a:t>stěn kanálku</a:t>
            </a:r>
            <a:r>
              <a:rPr lang="cs-CZ" dirty="0"/>
              <a:t>, přičemž se kupula vychyluje jako létací </a:t>
            </a:r>
            <a:r>
              <a:rPr lang="cs-CZ" dirty="0" smtClean="0"/>
              <a:t>dveře a </a:t>
            </a:r>
            <a:r>
              <a:rPr lang="cs-CZ" dirty="0"/>
              <a:t>dráždí receptorové buňky na bázi </a:t>
            </a:r>
            <a:r>
              <a:rPr lang="cs-CZ" dirty="0" err="1"/>
              <a:t>ampuly</a:t>
            </a:r>
            <a:r>
              <a:rPr lang="cs-CZ" dirty="0"/>
              <a:t>. Tento </a:t>
            </a:r>
            <a:r>
              <a:rPr lang="cs-CZ" dirty="0" smtClean="0"/>
              <a:t>orgán detekující </a:t>
            </a:r>
            <a:r>
              <a:rPr lang="cs-CZ" b="1" dirty="0"/>
              <a:t>rotační zrychlení </a:t>
            </a:r>
            <a:r>
              <a:rPr lang="cs-CZ" dirty="0"/>
              <a:t>a zajišťující </a:t>
            </a:r>
            <a:r>
              <a:rPr lang="cs-CZ" b="1" dirty="0" smtClean="0"/>
              <a:t>dynamickou rovnováhu </a:t>
            </a:r>
            <a:r>
              <a:rPr lang="cs-CZ" dirty="0"/>
              <a:t>nalezneme vzácně u některých </a:t>
            </a:r>
            <a:r>
              <a:rPr lang="cs-CZ" dirty="0" smtClean="0"/>
              <a:t>bezobratlých </a:t>
            </a:r>
            <a:r>
              <a:rPr lang="pl-PL" dirty="0" smtClean="0"/>
              <a:t>(humr</a:t>
            </a:r>
            <a:r>
              <a:rPr lang="pl-PL" dirty="0"/>
              <a:t>, chobotnice), naopak pro obratlovce je </a:t>
            </a:r>
            <a:r>
              <a:rPr lang="pl-PL" dirty="0" smtClean="0"/>
              <a:t>charakteristický. </a:t>
            </a:r>
            <a:r>
              <a:rPr lang="cs-CZ" dirty="0" err="1" smtClean="0"/>
              <a:t>Statokinetické</a:t>
            </a:r>
            <a:r>
              <a:rPr lang="cs-CZ" dirty="0" smtClean="0"/>
              <a:t> </a:t>
            </a:r>
            <a:r>
              <a:rPr lang="cs-CZ" dirty="0"/>
              <a:t>receptory patří mezi </a:t>
            </a:r>
            <a:r>
              <a:rPr lang="cs-CZ" b="1" dirty="0"/>
              <a:t>tonické </a:t>
            </a:r>
            <a:r>
              <a:rPr lang="cs-CZ" dirty="0" smtClean="0"/>
              <a:t>receptory – </a:t>
            </a:r>
            <a:r>
              <a:rPr lang="cs-CZ" dirty="0"/>
              <a:t>neadaptují se. </a:t>
            </a:r>
            <a:r>
              <a:rPr lang="cs-CZ" dirty="0" err="1"/>
              <a:t>Statokinetický</a:t>
            </a:r>
            <a:r>
              <a:rPr lang="cs-CZ" dirty="0"/>
              <a:t> orgán </a:t>
            </a:r>
            <a:r>
              <a:rPr lang="cs-CZ" dirty="0" smtClean="0"/>
              <a:t>zprostředkovává řadu </a:t>
            </a:r>
            <a:r>
              <a:rPr lang="cs-CZ" dirty="0"/>
              <a:t>polohových a pohybových reflexů. </a:t>
            </a:r>
          </a:p>
        </p:txBody>
      </p:sp>
    </p:spTree>
    <p:extLst>
      <p:ext uri="{BB962C8B-B14F-4D97-AF65-F5344CB8AC3E}">
        <p14:creationId xmlns:p14="http://schemas.microsoft.com/office/powerpoint/2010/main" val="1748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09" y="-1"/>
            <a:ext cx="3974591" cy="300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08547" y="105114"/>
            <a:ext cx="381481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solidFill>
                  <a:srgbClr val="000000"/>
                </a:solidFill>
              </a:rPr>
              <a:t>Sluch: sluchové </a:t>
            </a:r>
            <a:r>
              <a:rPr lang="cs-CZ" altLang="cs-CZ" sz="2000" b="1" dirty="0">
                <a:solidFill>
                  <a:srgbClr val="000000"/>
                </a:solidFill>
              </a:rPr>
              <a:t>receptory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b="1" dirty="0" err="1">
                <a:solidFill>
                  <a:srgbClr val="FF0000"/>
                </a:solidFill>
              </a:rPr>
              <a:t>tympanální</a:t>
            </a:r>
            <a:r>
              <a:rPr lang="cs-CZ" altLang="cs-CZ" sz="2000" b="1" dirty="0">
                <a:solidFill>
                  <a:srgbClr val="FF0000"/>
                </a:solidFill>
              </a:rPr>
              <a:t> orgán</a:t>
            </a:r>
            <a:r>
              <a:rPr lang="cs-CZ" altLang="cs-CZ" sz="2000" dirty="0">
                <a:solidFill>
                  <a:srgbClr val="000000"/>
                </a:solidFill>
              </a:rPr>
              <a:t>, sluchový orgán) – reakce na tlak molekul (vlny zhušťování) – přenos bubínkem přes sluchové kůstky (1,3 – kladívko, kovadlinka a třmínek ← </a:t>
            </a:r>
            <a:r>
              <a:rPr lang="cs-CZ" altLang="cs-CZ" sz="2000" b="1" dirty="0" err="1">
                <a:solidFill>
                  <a:srgbClr val="FF0000"/>
                </a:solidFill>
              </a:rPr>
              <a:t>columela</a:t>
            </a:r>
            <a:r>
              <a:rPr lang="cs-CZ" altLang="cs-CZ" sz="2000" dirty="0">
                <a:solidFill>
                  <a:srgbClr val="000000"/>
                </a:solidFill>
              </a:rPr>
              <a:t>) na membránu oválného okénka, do hlemýždě. Přenos vln perilymfou přes </a:t>
            </a:r>
            <a:r>
              <a:rPr lang="cs-CZ" altLang="cs-CZ" sz="2000" i="1" dirty="0" err="1">
                <a:solidFill>
                  <a:srgbClr val="000000"/>
                </a:solidFill>
              </a:rPr>
              <a:t>scala</a:t>
            </a:r>
            <a:r>
              <a:rPr lang="cs-CZ" altLang="cs-CZ" sz="2000" i="1" dirty="0">
                <a:solidFill>
                  <a:srgbClr val="000000"/>
                </a:solidFill>
              </a:rPr>
              <a:t> </a:t>
            </a:r>
            <a:r>
              <a:rPr lang="cs-CZ" altLang="cs-CZ" sz="2000" i="1" dirty="0" err="1">
                <a:solidFill>
                  <a:srgbClr val="000000"/>
                </a:solidFill>
              </a:rPr>
              <a:t>vestibuli</a:t>
            </a:r>
            <a:r>
              <a:rPr lang="cs-CZ" altLang="cs-CZ" sz="2000" dirty="0">
                <a:solidFill>
                  <a:srgbClr val="000000"/>
                </a:solidFill>
              </a:rPr>
              <a:t> (</a:t>
            </a:r>
            <a:r>
              <a:rPr lang="cs-CZ" altLang="cs-CZ" sz="2000" dirty="0">
                <a:solidFill>
                  <a:srgbClr val="FF0000"/>
                </a:solidFill>
              </a:rPr>
              <a:t>horní kanál</a:t>
            </a:r>
            <a:r>
              <a:rPr lang="cs-CZ" altLang="cs-CZ" sz="2000" dirty="0">
                <a:solidFill>
                  <a:srgbClr val="000000"/>
                </a:solidFill>
              </a:rPr>
              <a:t>), </a:t>
            </a:r>
            <a:r>
              <a:rPr lang="cs-CZ" altLang="cs-CZ" sz="2000" i="1" dirty="0" err="1">
                <a:solidFill>
                  <a:srgbClr val="000000"/>
                </a:solidFill>
              </a:rPr>
              <a:t>helicotremu</a:t>
            </a:r>
            <a:r>
              <a:rPr lang="cs-CZ" altLang="cs-CZ" sz="2000" dirty="0">
                <a:solidFill>
                  <a:srgbClr val="000000"/>
                </a:solidFill>
              </a:rPr>
              <a:t> do </a:t>
            </a:r>
            <a:r>
              <a:rPr lang="cs-CZ" altLang="cs-CZ" sz="2000" i="1" dirty="0">
                <a:solidFill>
                  <a:srgbClr val="000000"/>
                </a:solidFill>
              </a:rPr>
              <a:t>s. </a:t>
            </a:r>
            <a:r>
              <a:rPr lang="cs-CZ" altLang="cs-CZ" sz="2000" i="1" dirty="0" err="1">
                <a:solidFill>
                  <a:srgbClr val="000000"/>
                </a:solidFill>
              </a:rPr>
              <a:t>tympani</a:t>
            </a:r>
            <a:r>
              <a:rPr lang="cs-CZ" altLang="cs-CZ" sz="2000" i="1" dirty="0">
                <a:solidFill>
                  <a:srgbClr val="000000"/>
                </a:solidFill>
              </a:rPr>
              <a:t> </a:t>
            </a:r>
            <a:r>
              <a:rPr lang="cs-CZ" altLang="cs-CZ" sz="2000" dirty="0">
                <a:solidFill>
                  <a:srgbClr val="000000"/>
                </a:solidFill>
              </a:rPr>
              <a:t>rozechvívá </a:t>
            </a:r>
            <a:r>
              <a:rPr lang="cs-CZ" altLang="cs-CZ" sz="2000" dirty="0">
                <a:solidFill>
                  <a:srgbClr val="FF0000"/>
                </a:solidFill>
              </a:rPr>
              <a:t>bazilární membránu</a:t>
            </a:r>
            <a:r>
              <a:rPr lang="cs-CZ" altLang="cs-CZ" sz="2000" dirty="0">
                <a:solidFill>
                  <a:srgbClr val="000000"/>
                </a:solidFill>
              </a:rPr>
              <a:t>. Její vychýlení registrují vláskové buňky </a:t>
            </a:r>
            <a:r>
              <a:rPr lang="cs-CZ" altLang="cs-CZ" sz="2000" b="1" dirty="0">
                <a:solidFill>
                  <a:srgbClr val="FF0000"/>
                </a:solidFill>
              </a:rPr>
              <a:t>Cortiho orgánu  </a:t>
            </a:r>
            <a:r>
              <a:rPr lang="cs-CZ" altLang="cs-CZ" sz="2000" dirty="0">
                <a:solidFill>
                  <a:srgbClr val="000000"/>
                </a:solidFill>
              </a:rPr>
              <a:t>(vůči </a:t>
            </a:r>
            <a:r>
              <a:rPr lang="cs-CZ" altLang="cs-CZ" sz="2000" i="1" dirty="0">
                <a:solidFill>
                  <a:srgbClr val="000000"/>
                </a:solidFill>
              </a:rPr>
              <a:t>m. </a:t>
            </a:r>
            <a:r>
              <a:rPr lang="cs-CZ" altLang="cs-CZ" sz="2000" i="1" dirty="0" err="1">
                <a:solidFill>
                  <a:srgbClr val="000000"/>
                </a:solidFill>
              </a:rPr>
              <a:t>tectoria</a:t>
            </a:r>
            <a:r>
              <a:rPr lang="cs-CZ" altLang="cs-CZ" sz="2000" dirty="0">
                <a:solidFill>
                  <a:srgbClr val="000000"/>
                </a:solidFill>
              </a:rPr>
              <a:t>). Dutina středního ucha má spojení s trávicí trubicí (</a:t>
            </a:r>
            <a:r>
              <a:rPr lang="cs-CZ" altLang="cs-CZ" sz="2000" b="1" dirty="0">
                <a:solidFill>
                  <a:srgbClr val="FF0000"/>
                </a:solidFill>
              </a:rPr>
              <a:t>Eustachova trubice</a:t>
            </a:r>
            <a:r>
              <a:rPr lang="cs-CZ" altLang="cs-CZ" sz="2000" dirty="0">
                <a:solidFill>
                  <a:srgbClr val="000000"/>
                </a:solidFill>
              </a:rPr>
              <a:t>). </a:t>
            </a:r>
            <a:r>
              <a:rPr lang="cs-CZ" altLang="cs-CZ" sz="2000" b="1" dirty="0">
                <a:solidFill>
                  <a:srgbClr val="0070C0"/>
                </a:solidFill>
              </a:rPr>
              <a:t>Lidské ucho: </a:t>
            </a:r>
            <a:r>
              <a:rPr lang="cs-CZ" altLang="cs-CZ" sz="2000" dirty="0">
                <a:solidFill>
                  <a:srgbClr val="000000"/>
                </a:solidFill>
              </a:rPr>
              <a:t>16 – 20 000 Hz, ultrazvuk [až 175 000 Hz] někteří </a:t>
            </a:r>
            <a:r>
              <a:rPr lang="cs-CZ" altLang="cs-CZ" sz="2000" dirty="0" err="1">
                <a:solidFill>
                  <a:srgbClr val="000000"/>
                </a:solidFill>
              </a:rPr>
              <a:t>obratl</a:t>
            </a:r>
            <a:r>
              <a:rPr lang="cs-CZ" altLang="cs-CZ" sz="2000" dirty="0">
                <a:solidFill>
                  <a:srgbClr val="000000"/>
                </a:solidFill>
              </a:rPr>
              <a:t>. (let., kyt. </a:t>
            </a:r>
            <a:r>
              <a:rPr lang="en-US" altLang="cs-CZ" sz="2000" dirty="0">
                <a:solidFill>
                  <a:srgbClr val="000000"/>
                </a:solidFill>
                <a:cs typeface="Arial" charset="0"/>
              </a:rPr>
              <a:t>[</a:t>
            </a:r>
            <a:r>
              <a:rPr lang="cs-CZ" altLang="cs-CZ" sz="2000" dirty="0">
                <a:solidFill>
                  <a:srgbClr val="000000"/>
                </a:solidFill>
                <a:cs typeface="Arial" charset="0"/>
              </a:rPr>
              <a:t>i </a:t>
            </a:r>
            <a:r>
              <a:rPr lang="cs-CZ" altLang="cs-CZ" sz="2000" dirty="0" err="1">
                <a:solidFill>
                  <a:srgbClr val="000000"/>
                </a:solidFill>
              </a:rPr>
              <a:t>hmyzožr</a:t>
            </a:r>
            <a:r>
              <a:rPr lang="cs-CZ" altLang="cs-CZ" sz="2000" dirty="0">
                <a:solidFill>
                  <a:srgbClr val="000000"/>
                </a:solidFill>
              </a:rPr>
              <a:t>.</a:t>
            </a:r>
            <a:r>
              <a:rPr lang="en-US" altLang="cs-CZ" sz="2000" dirty="0">
                <a:solidFill>
                  <a:srgbClr val="000000"/>
                </a:solidFill>
                <a:cs typeface="Arial" charset="0"/>
              </a:rPr>
              <a:t>]</a:t>
            </a:r>
            <a:r>
              <a:rPr lang="cs-CZ" altLang="cs-CZ" sz="2000" dirty="0">
                <a:solidFill>
                  <a:srgbClr val="000000"/>
                </a:solidFill>
              </a:rPr>
              <a:t> – orientace.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</a:rPr>
              <a:t>Echolokace</a:t>
            </a:r>
            <a:r>
              <a:rPr lang="cs-CZ" altLang="cs-CZ" sz="2000" dirty="0">
                <a:solidFill>
                  <a:srgbClr val="000000"/>
                </a:solidFill>
              </a:rPr>
              <a:t> – vysílání ultrazvukových vln a zpětný příjem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24" y="0"/>
            <a:ext cx="4055955" cy="555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14" y="2509433"/>
            <a:ext cx="7365339" cy="42660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5" y="517896"/>
            <a:ext cx="11845555" cy="1865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08" y="2738641"/>
            <a:ext cx="774259" cy="49381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7876" y="10409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Rozpis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348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24577" y="4884821"/>
            <a:ext cx="9938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Vláskové buňky a stavba vnitřního ucha obratlovců (ptáka). Sluchové ústrojí je ve spojení se </a:t>
            </a:r>
            <a:r>
              <a:rPr lang="cs-CZ" dirty="0" err="1"/>
              <a:t>statokinetickým</a:t>
            </a:r>
            <a:r>
              <a:rPr lang="cs-CZ" dirty="0"/>
              <a:t>. </a:t>
            </a:r>
            <a:r>
              <a:rPr lang="cs-CZ" dirty="0" smtClean="0"/>
              <a:t>Polokruhovité chodby </a:t>
            </a:r>
            <a:r>
              <a:rPr lang="cs-CZ" dirty="0"/>
              <a:t>s váčky (</a:t>
            </a:r>
            <a:r>
              <a:rPr lang="cs-CZ" b="1" dirty="0" err="1">
                <a:solidFill>
                  <a:srgbClr val="0070C0"/>
                </a:solidFill>
              </a:rPr>
              <a:t>ampulami</a:t>
            </a:r>
            <a:r>
              <a:rPr lang="cs-CZ" dirty="0"/>
              <a:t>), v nichž se pohybuje želatinózní kupula, detekují rotační zrychlení (a). Lineární zrychlení a gravitaci detekují tři políčka vláskových buněk (</a:t>
            </a:r>
            <a:r>
              <a:rPr lang="cs-CZ" dirty="0" err="1">
                <a:solidFill>
                  <a:srgbClr val="FF0000"/>
                </a:solidFill>
              </a:rPr>
              <a:t>utriculus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sacculus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lagena</a:t>
            </a:r>
            <a:r>
              <a:rPr lang="cs-CZ" dirty="0"/>
              <a:t>) s krystalky v želatinózní čepičce (b). Třetí orgán – Cortiho – slouží jako sluchový (c).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4273"/>
            <a:ext cx="73644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41232" y="32066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a)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59968" y="157613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b)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67074" y="139147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42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200" y="0"/>
            <a:ext cx="1191713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 ptáků a savců tvoří sluchové orgány dohromady s polohovým ústrojím společný sluchově-polohový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orgán.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sz="1600" b="1" dirty="0" smtClean="0">
                <a:solidFill>
                  <a:srgbClr val="FF0000"/>
                </a:solidFill>
              </a:rPr>
              <a:t>Podrobnější rozpis: </a:t>
            </a:r>
            <a:r>
              <a:rPr lang="cs-CZ" sz="1600" dirty="0" smtClean="0"/>
              <a:t>Všechny </a:t>
            </a:r>
            <a:r>
              <a:rPr lang="cs-CZ" sz="1600" dirty="0" smtClean="0"/>
              <a:t>druhy savců včetně člověka mají dobře vyvinutý sluch. Zvukové signály jsou zachycovány ušním</a:t>
            </a:r>
          </a:p>
          <a:p>
            <a:r>
              <a:rPr lang="cs-CZ" sz="1600" dirty="0" smtClean="0"/>
              <a:t>boltcem a zvukovodem jsou vedeny na bubínek – membránu oddělující </a:t>
            </a:r>
            <a:r>
              <a:rPr lang="cs-CZ" sz="1600" b="1" dirty="0" smtClean="0">
                <a:solidFill>
                  <a:srgbClr val="7030A0"/>
                </a:solidFill>
              </a:rPr>
              <a:t>vnější a střední </a:t>
            </a:r>
            <a:r>
              <a:rPr lang="cs-CZ" sz="1600" b="1" dirty="0" smtClean="0">
                <a:solidFill>
                  <a:srgbClr val="7030A0"/>
                </a:solidFill>
              </a:rPr>
              <a:t>ucho</a:t>
            </a:r>
            <a:r>
              <a:rPr lang="cs-CZ" sz="1600" dirty="0" smtClean="0"/>
              <a:t>. Středním </a:t>
            </a:r>
            <a:r>
              <a:rPr lang="cs-CZ" sz="1600" dirty="0" smtClean="0"/>
              <a:t>uchem je zvuk u savců přenášen sluchovými kůstkami (</a:t>
            </a:r>
            <a:r>
              <a:rPr lang="cs-CZ" sz="1600" b="1" dirty="0" smtClean="0">
                <a:solidFill>
                  <a:srgbClr val="0070C0"/>
                </a:solidFill>
              </a:rPr>
              <a:t>kladívko, kovadlinka a třmínek</a:t>
            </a:r>
            <a:r>
              <a:rPr lang="cs-CZ" sz="1600" dirty="0" smtClean="0"/>
              <a:t>) na membránu oválného okénka vnitřního ucha. </a:t>
            </a:r>
            <a:endParaRPr lang="cs-CZ" sz="1600" dirty="0" smtClean="0"/>
          </a:p>
          <a:p>
            <a:r>
              <a:rPr lang="cs-CZ" sz="1600" dirty="0" smtClean="0"/>
              <a:t>U </a:t>
            </a:r>
            <a:r>
              <a:rPr lang="cs-CZ" sz="1600" dirty="0" smtClean="0"/>
              <a:t>obojživelníků, plazů a ptáků je ve středním uchu vyvinuta pouze jediná kůstka (</a:t>
            </a:r>
            <a:r>
              <a:rPr lang="cs-CZ" sz="1600" b="1" dirty="0" smtClean="0">
                <a:solidFill>
                  <a:srgbClr val="0070C0"/>
                </a:solidFill>
              </a:rPr>
              <a:t>kolumela</a:t>
            </a:r>
            <a:r>
              <a:rPr lang="cs-CZ" sz="1600" dirty="0" smtClean="0"/>
              <a:t>). Smyslem tohoto převodu je zvýšit účinnost přenosu energie ze vzduchu do kapaliny zvýšením síly vibrací, a to jednak mechanizmem nerovnoramenné páky sluchových kůstek, jednak soustředěním energie z velké plochy bubínku na malou </a:t>
            </a:r>
            <a:r>
              <a:rPr lang="cs-CZ" sz="1600" dirty="0" smtClean="0"/>
              <a:t>plošku oválného </a:t>
            </a:r>
            <a:r>
              <a:rPr lang="cs-CZ" sz="1600" dirty="0" smtClean="0"/>
              <a:t>okénka. Prostor středního ucha je vyplněn vzduchem, jehož tlak se vyrovnává s atmosférickým Eustachovou trubicí.</a:t>
            </a:r>
          </a:p>
          <a:p>
            <a:r>
              <a:rPr lang="cs-CZ" sz="1600" dirty="0" smtClean="0"/>
              <a:t>Vlastní receptory zvukové energie jsou uloženy ve vnitřním uchu v </a:t>
            </a:r>
            <a:r>
              <a:rPr lang="cs-CZ" sz="1600" b="1" dirty="0" smtClean="0">
                <a:solidFill>
                  <a:srgbClr val="7030A0"/>
                </a:solidFill>
              </a:rPr>
              <a:t>hlemýždi.</a:t>
            </a:r>
            <a:r>
              <a:rPr lang="cs-CZ" sz="1600" dirty="0" smtClean="0"/>
              <a:t> Je to spirálovitě stočený </a:t>
            </a:r>
            <a:r>
              <a:rPr lang="cs-CZ" sz="1600" dirty="0" smtClean="0"/>
              <a:t>kanál ve </a:t>
            </a:r>
            <a:r>
              <a:rPr lang="cs-CZ" sz="1600" dirty="0" smtClean="0"/>
              <a:t>spánkové kosti, v němž je po celé délce uchycen dvěma membránami vymezený kanál nebo chodbička (blanitý hlemýžď). Horní stěna blanitého kanálu se nazývá </a:t>
            </a:r>
            <a:r>
              <a:rPr lang="cs-CZ" sz="1600" b="1" dirty="0" err="1" smtClean="0">
                <a:solidFill>
                  <a:srgbClr val="0070C0"/>
                </a:solidFill>
              </a:rPr>
              <a:t>Reissnerova</a:t>
            </a:r>
            <a:r>
              <a:rPr lang="cs-CZ" sz="1600" b="1" dirty="0" smtClean="0">
                <a:solidFill>
                  <a:srgbClr val="0070C0"/>
                </a:solidFill>
              </a:rPr>
              <a:t> membrána</a:t>
            </a:r>
            <a:r>
              <a:rPr lang="cs-CZ" sz="1600" dirty="0" smtClean="0"/>
              <a:t>, </a:t>
            </a:r>
            <a:r>
              <a:rPr lang="cs-CZ" sz="1600" b="1" dirty="0" smtClean="0">
                <a:solidFill>
                  <a:srgbClr val="0070C0"/>
                </a:solidFill>
              </a:rPr>
              <a:t>spodní bazilární membrána</a:t>
            </a:r>
            <a:r>
              <a:rPr lang="cs-CZ" sz="1600" dirty="0" smtClean="0"/>
              <a:t>. Tímto dvojitým přepažením vznikají </a:t>
            </a:r>
            <a:r>
              <a:rPr lang="cs-CZ" sz="1600" dirty="0" smtClean="0"/>
              <a:t>shora dolů </a:t>
            </a:r>
            <a:r>
              <a:rPr lang="cs-CZ" sz="1600" dirty="0" smtClean="0"/>
              <a:t>tři chodby: </a:t>
            </a:r>
            <a:r>
              <a:rPr lang="cs-CZ" sz="1600" b="1" dirty="0" err="1" smtClean="0">
                <a:solidFill>
                  <a:srgbClr val="7030A0"/>
                </a:solidFill>
              </a:rPr>
              <a:t>scala</a:t>
            </a:r>
            <a:r>
              <a:rPr lang="cs-CZ" sz="1600" b="1" dirty="0" smtClean="0">
                <a:solidFill>
                  <a:srgbClr val="7030A0"/>
                </a:solidFill>
              </a:rPr>
              <a:t> </a:t>
            </a:r>
            <a:r>
              <a:rPr lang="cs-CZ" sz="1600" b="1" dirty="0" err="1" smtClean="0">
                <a:solidFill>
                  <a:srgbClr val="7030A0"/>
                </a:solidFill>
              </a:rPr>
              <a:t>vestibuli</a:t>
            </a:r>
            <a:r>
              <a:rPr lang="cs-CZ" sz="1600" b="1" dirty="0" smtClean="0">
                <a:solidFill>
                  <a:srgbClr val="7030A0"/>
                </a:solidFill>
              </a:rPr>
              <a:t>, </a:t>
            </a:r>
            <a:r>
              <a:rPr lang="cs-CZ" sz="1600" b="1" dirty="0" err="1" smtClean="0">
                <a:solidFill>
                  <a:srgbClr val="7030A0"/>
                </a:solidFill>
              </a:rPr>
              <a:t>scala</a:t>
            </a:r>
            <a:r>
              <a:rPr lang="cs-CZ" sz="1600" b="1" dirty="0" smtClean="0">
                <a:solidFill>
                  <a:srgbClr val="7030A0"/>
                </a:solidFill>
              </a:rPr>
              <a:t> media a </a:t>
            </a:r>
            <a:r>
              <a:rPr lang="cs-CZ" sz="1600" b="1" dirty="0" err="1" smtClean="0">
                <a:solidFill>
                  <a:srgbClr val="7030A0"/>
                </a:solidFill>
              </a:rPr>
              <a:t>scala</a:t>
            </a:r>
            <a:r>
              <a:rPr lang="cs-CZ" sz="1600" b="1" dirty="0">
                <a:solidFill>
                  <a:srgbClr val="7030A0"/>
                </a:solidFill>
              </a:rPr>
              <a:t> </a:t>
            </a:r>
            <a:r>
              <a:rPr lang="cs-CZ" sz="1600" b="1" dirty="0" err="1" smtClean="0">
                <a:solidFill>
                  <a:srgbClr val="7030A0"/>
                </a:solidFill>
              </a:rPr>
              <a:t>tympani</a:t>
            </a:r>
            <a:r>
              <a:rPr lang="cs-CZ" sz="1600" b="1" dirty="0" smtClean="0">
                <a:solidFill>
                  <a:srgbClr val="7030A0"/>
                </a:solidFill>
              </a:rPr>
              <a:t>. </a:t>
            </a:r>
            <a:r>
              <a:rPr lang="cs-CZ" sz="1600" dirty="0" smtClean="0"/>
              <a:t>Media je na konci hlemýždě slepá – uzavírá blanitou chodbičku do tvaru jakéhosi váčku vyplněného endolymfou, zatímco </a:t>
            </a:r>
            <a:r>
              <a:rPr lang="cs-CZ" sz="1600" dirty="0" err="1" smtClean="0"/>
              <a:t>vestibuli</a:t>
            </a:r>
            <a:r>
              <a:rPr lang="cs-CZ" sz="1600" dirty="0" smtClean="0"/>
              <a:t> a </a:t>
            </a:r>
            <a:r>
              <a:rPr lang="cs-CZ" sz="1600" dirty="0" err="1" smtClean="0"/>
              <a:t>tympani</a:t>
            </a:r>
            <a:r>
              <a:rPr lang="cs-CZ" sz="1600" dirty="0" smtClean="0"/>
              <a:t> vyplněné </a:t>
            </a:r>
            <a:r>
              <a:rPr lang="cs-CZ" sz="1600" dirty="0" smtClean="0"/>
              <a:t>perilymfou spolu </a:t>
            </a:r>
            <a:r>
              <a:rPr lang="cs-CZ" sz="1600" dirty="0" smtClean="0"/>
              <a:t>v hrotu hlemýždě komunikují. Na bazilární membráně je po celé délce hlemýždě uložen </a:t>
            </a:r>
            <a:r>
              <a:rPr lang="cs-CZ" sz="1600" b="1" dirty="0" smtClean="0">
                <a:solidFill>
                  <a:srgbClr val="7030A0"/>
                </a:solidFill>
              </a:rPr>
              <a:t>Cortiho orgán</a:t>
            </a:r>
            <a:r>
              <a:rPr lang="cs-CZ" sz="1600" dirty="0" smtClean="0"/>
              <a:t>, který mezi opornými buňkami obsahuje vlastní recepční vláskové sluchové buňky. Každá je vybavena asi 100 </a:t>
            </a:r>
            <a:r>
              <a:rPr lang="cs-CZ" sz="1600" dirty="0" err="1" smtClean="0"/>
              <a:t>stereociliemi</a:t>
            </a:r>
            <a:r>
              <a:rPr lang="cs-CZ" sz="1600" dirty="0" smtClean="0"/>
              <a:t>, které shora</a:t>
            </a:r>
          </a:p>
          <a:p>
            <a:r>
              <a:rPr lang="cs-CZ" sz="1600" dirty="0" smtClean="0"/>
              <a:t>kryje blána – </a:t>
            </a:r>
            <a:r>
              <a:rPr lang="cs-CZ" sz="1600" b="1" dirty="0" err="1" smtClean="0">
                <a:solidFill>
                  <a:srgbClr val="0070C0"/>
                </a:solidFill>
              </a:rPr>
              <a:t>membrana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tectoria</a:t>
            </a:r>
            <a:r>
              <a:rPr lang="cs-CZ" sz="1600" dirty="0" smtClean="0"/>
              <a:t>. Sledujme nyní cestu zvukové vlny od třmínku, zasazeném v oválném okénku. Pohyb třmínku se přenáší na perilymfu hlemýždě. Jelikož tekutina je nestlačitelná, musí zde být zařízení, které by tlakovým změnám </a:t>
            </a:r>
            <a:r>
              <a:rPr lang="cs-CZ" sz="1600" dirty="0" smtClean="0"/>
              <a:t>uhýbalo. Je </a:t>
            </a:r>
            <a:r>
              <a:rPr lang="cs-CZ" sz="1600" dirty="0" smtClean="0"/>
              <a:t>jím blanka v okrouhlém okénku, která se může vyklenout do středního ucha. Pohyb tekutiny </a:t>
            </a:r>
            <a:r>
              <a:rPr lang="cs-CZ" sz="1600" dirty="0" smtClean="0"/>
              <a:t>rozechvěje na </a:t>
            </a:r>
            <a:r>
              <a:rPr lang="cs-CZ" sz="1600" dirty="0" smtClean="0"/>
              <a:t>určitém místě celou blanitou chodbičku. Tím se i bazilární membrána posouvá vůči membráně </a:t>
            </a:r>
            <a:r>
              <a:rPr lang="cs-CZ" sz="1600" dirty="0" err="1" smtClean="0"/>
              <a:t>tektoriální</a:t>
            </a:r>
            <a:r>
              <a:rPr lang="cs-CZ" sz="1600" dirty="0" smtClean="0"/>
              <a:t> – jako listy sem a tam prohýbaného telefonního seznamu – přičemž ohýbá </a:t>
            </a:r>
            <a:r>
              <a:rPr lang="cs-CZ" sz="1600" dirty="0" err="1" smtClean="0"/>
              <a:t>cilie</a:t>
            </a:r>
            <a:r>
              <a:rPr lang="cs-CZ" sz="1600" dirty="0" smtClean="0"/>
              <a:t> vláskových buněk </a:t>
            </a:r>
            <a:r>
              <a:rPr lang="cs-CZ" sz="1600" dirty="0" smtClean="0"/>
              <a:t>. </a:t>
            </a:r>
            <a:r>
              <a:rPr lang="cs-CZ" sz="1600" dirty="0" smtClean="0"/>
              <a:t>Tím je vyvolán vznik receptorového potenciálu. Čím nižší je frekvence kmitů, tím bližší je místo maximálních vibrací bázi </a:t>
            </a:r>
            <a:r>
              <a:rPr lang="cs-CZ" sz="1600" dirty="0" smtClean="0"/>
              <a:t>hlemýždě. Vzruch</a:t>
            </a:r>
            <a:r>
              <a:rPr lang="cs-CZ" sz="1600" dirty="0" smtClean="0"/>
              <a:t>, který tímto podrážděním vznikne, je veden nervovými vlákny sluchového nervu do CNS. Přesnou lokalizaci maximálních vibrací a tedy i určení výšky tónu pomáhá stanovit princip laterální inhibice </a:t>
            </a:r>
            <a:r>
              <a:rPr lang="cs-CZ" sz="1600" dirty="0" smtClean="0"/>
              <a:t>. Rozsah </a:t>
            </a:r>
            <a:r>
              <a:rPr lang="cs-CZ" sz="1600" dirty="0" smtClean="0"/>
              <a:t>vnímaných zvukových frekvencí není u všech savců stejný. Některé druhy slyší i ultrazvuky. Potkani pomocí ultrazvuků signalizují agresivitu, sexuální aktivitu, emociální stavy (úlek, bolest). Některé druhy suchozemských (netopýři) a vodních (delfíni) savců využívají ultrazvukovou echolokaci. Pomocí ultrazvukových signálů se orientují, komunikují a loví.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692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6135" y="573784"/>
            <a:ext cx="120096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Podrobnější </a:t>
            </a:r>
            <a:r>
              <a:rPr lang="cs-CZ" b="1" dirty="0"/>
              <a:t>r</a:t>
            </a:r>
            <a:r>
              <a:rPr lang="cs-CZ" b="1" dirty="0" smtClean="0"/>
              <a:t>ozpis:</a:t>
            </a:r>
          </a:p>
          <a:p>
            <a:r>
              <a:rPr lang="cs-CZ" dirty="0" smtClean="0"/>
              <a:t>Světlo </a:t>
            </a:r>
            <a:r>
              <a:rPr lang="cs-CZ" dirty="0" smtClean="0"/>
              <a:t>a jeho periodické změny jsou významným biologickým faktorem, podmiňujícím orientaci živočichů v prostoru a čase. Detekce světla umožňuje existenci za nejvýhodnějších životních podmínek. Význam zraku ve fylogenezi roste (samozřejmě ve vazbě na prostředí). Pro člověka je nejdůležitějším smyslem. Udává se, že až 85 % veškerých informací se získává jeho prostřednictvím. Světlo ovlivňuje řadu pochodů i v </a:t>
            </a:r>
            <a:r>
              <a:rPr lang="cs-CZ" dirty="0" err="1" smtClean="0"/>
              <a:t>nesenzorických</a:t>
            </a:r>
            <a:r>
              <a:rPr lang="cs-CZ" dirty="0"/>
              <a:t> </a:t>
            </a:r>
            <a:r>
              <a:rPr lang="cs-CZ" dirty="0" smtClean="0"/>
              <a:t>buňkách a dokonce i cytoplazmu. Citlivost povrchu těla na světlo – dermální citlivost – byla popsána u všech živočišných kmenů. Umožňuje však vnímat pouze difuzní přítomnost světla a tím tedy střídání noci a dne a jeho délku, případně zareagovat na stín predátora. Světlo je patrně detekováno volnými nervovými zakončeními v kůži prostřednictvím fotosenzitivních pigmentů jako jsou karotenoidy. Takovou funkci mají i fotosenzitivní skvrny v plazmě jednobuněčných živočichů.</a:t>
            </a:r>
          </a:p>
          <a:p>
            <a:r>
              <a:rPr lang="cs-CZ" dirty="0" smtClean="0"/>
              <a:t>Specializovanější fotorecepční orgány už přinášejí informaci také o tvaru pozorovaného předmětu, směru, intenzitě a barvě světla. To by nebylo možné bez vývoje pomocných struktur, především světlolomného aparátu – čočky, zaostřující obraz na vrstvu fotoreceptorů v sítnici. Stínící pigmentové vrstvy zajišťují </a:t>
            </a:r>
            <a:r>
              <a:rPr lang="cs-CZ" dirty="0" err="1" smtClean="0"/>
              <a:t>ostrostobrazu</a:t>
            </a:r>
            <a:r>
              <a:rPr lang="cs-CZ" dirty="0" smtClean="0"/>
              <a:t> bez rozptylu a odrazů. Z obr. 17.7. je patrné, jak od plochých očí (např. ploštěnců nebo kroužkovců) zanořováním pod povrch vedl vývoj k dokonalejším miskovitým očím (např. ploštěnek), až nakonec ke komorovým očím hlavonožců nebo obratlovců. Jakousi paralelní cestou vývoje jsou složené oči některých kroužkovců, plžů a členovců. Jednotlivá radiálně uspořádaná omatidia jsou individuální fotorecepční jednotky</a:t>
            </a:r>
          </a:p>
          <a:p>
            <a:r>
              <a:rPr lang="cs-CZ" dirty="0" smtClean="0"/>
              <a:t>a mají každé svou vlastní čočku, stínící pigment a fotorecepční buňky. Samotné fotoreceptory bezobratlých i obratlovců se</a:t>
            </a:r>
          </a:p>
          <a:p>
            <a:r>
              <a:rPr lang="cs-CZ" dirty="0" smtClean="0"/>
              <a:t>vyznačují bohatě zprohýbanou a zřasenou membránou ať už do vnitřních disků nebo vnějších </a:t>
            </a:r>
            <a:r>
              <a:rPr lang="cs-CZ" dirty="0" err="1" smtClean="0"/>
              <a:t>mikrovilů</a:t>
            </a:r>
            <a:r>
              <a:rPr lang="cs-CZ" dirty="0" smtClean="0"/>
              <a:t> maximalizujících</a:t>
            </a:r>
          </a:p>
          <a:p>
            <a:r>
              <a:rPr lang="cs-CZ" dirty="0" smtClean="0"/>
              <a:t>plochu styku se světlem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2550" y="269421"/>
            <a:ext cx="175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Fotorecepce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949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4" y="293915"/>
            <a:ext cx="6490699" cy="42291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4843" y="47806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Vstup informace do nervového systému (NS). </a:t>
            </a:r>
            <a:r>
              <a:rPr lang="cs-CZ" dirty="0" smtClean="0"/>
              <a:t>Na podnět</a:t>
            </a:r>
          </a:p>
          <a:p>
            <a:r>
              <a:rPr lang="cs-CZ" dirty="0" smtClean="0"/>
              <a:t>reaguje specializovaná receptorová membrána změnou iontové</a:t>
            </a:r>
          </a:p>
          <a:p>
            <a:r>
              <a:rPr lang="cs-CZ" dirty="0" smtClean="0"/>
              <a:t>propustnosti a vzniká receptorový potenciál (transdukce). Ten se pasivně šíří a </a:t>
            </a:r>
            <a:r>
              <a:rPr lang="cs-CZ" dirty="0" err="1" smtClean="0"/>
              <a:t>překočí-li</a:t>
            </a:r>
            <a:r>
              <a:rPr lang="cs-CZ" dirty="0" smtClean="0"/>
              <a:t> depolarizace (generátorový potenciál) prahovou hodnotu, vzniká na axonu akční potenciál. Ten pokračuje do NS (transformace).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18485" y="318409"/>
            <a:ext cx="5238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Zajímavost: některé receptory se rychle adaptují (</a:t>
            </a:r>
            <a:r>
              <a:rPr lang="cs-CZ" sz="1600" b="1" dirty="0" smtClean="0"/>
              <a:t>diferenční</a:t>
            </a:r>
            <a:r>
              <a:rPr lang="cs-CZ" sz="1600" dirty="0" smtClean="0"/>
              <a:t>) (čich, t kůže</a:t>
            </a:r>
            <a:r>
              <a:rPr lang="cs-CZ" sz="1600" dirty="0" smtClean="0"/>
              <a:t>), kdy </a:t>
            </a:r>
            <a:r>
              <a:rPr lang="cs-CZ" sz="1600" dirty="0" smtClean="0"/>
              <a:t>receptorový potenciál a následně frekvence akčních potenciálů s časem slábne, ačkoli podnět je konstantní. Neadaptující se r. (</a:t>
            </a:r>
            <a:r>
              <a:rPr lang="cs-CZ" sz="1600" b="1" dirty="0" smtClean="0"/>
              <a:t>proporcionální</a:t>
            </a:r>
            <a:r>
              <a:rPr lang="cs-CZ" sz="1600" dirty="0" smtClean="0"/>
              <a:t>) </a:t>
            </a:r>
            <a:r>
              <a:rPr lang="cs-CZ" sz="1600" dirty="0" smtClean="0"/>
              <a:t>(př. obsah </a:t>
            </a:r>
            <a:r>
              <a:rPr lang="cs-CZ" sz="1600" dirty="0" smtClean="0"/>
              <a:t>kyslíku, poloha kloubů, t krve)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7113814" y="3106715"/>
            <a:ext cx="47897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Rozdělení receptorů z hlediska umístění orgánů:</a:t>
            </a:r>
          </a:p>
          <a:p>
            <a:r>
              <a:rPr lang="cs-CZ" b="1" dirty="0" err="1" smtClean="0"/>
              <a:t>Interoreceptory</a:t>
            </a:r>
            <a:r>
              <a:rPr lang="cs-CZ" dirty="0" smtClean="0"/>
              <a:t> – čidla ve vnitřních orgánech (pH krve, poloha končetin)</a:t>
            </a:r>
          </a:p>
          <a:p>
            <a:r>
              <a:rPr lang="cs-CZ" b="1" dirty="0" smtClean="0"/>
              <a:t>Proprioreceptory</a:t>
            </a:r>
            <a:r>
              <a:rPr lang="cs-CZ" dirty="0" smtClean="0"/>
              <a:t> – čidla v pohybové soustavě </a:t>
            </a:r>
          </a:p>
          <a:p>
            <a:r>
              <a:rPr lang="cs-CZ" dirty="0" smtClean="0"/>
              <a:t>(kloubní </a:t>
            </a:r>
            <a:r>
              <a:rPr lang="cs-CZ" dirty="0" err="1" smtClean="0"/>
              <a:t>rec</a:t>
            </a:r>
            <a:r>
              <a:rPr lang="cs-CZ" dirty="0" smtClean="0"/>
              <a:t>., svalové vřeténko, Golgiho šlachová tělíska,</a:t>
            </a:r>
          </a:p>
          <a:p>
            <a:r>
              <a:rPr lang="cs-CZ" b="1" dirty="0" smtClean="0"/>
              <a:t>Exteroreceptory</a:t>
            </a:r>
            <a:r>
              <a:rPr lang="cs-CZ" dirty="0" smtClean="0"/>
              <a:t> – informace o vnějším světě (čich, zrak)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1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57" y="380276"/>
            <a:ext cx="4760101" cy="34032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56" y="182243"/>
            <a:ext cx="4863301" cy="50566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4220" y="4960301"/>
            <a:ext cx="71491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Vývoj oka. </a:t>
            </a:r>
            <a:r>
              <a:rPr lang="cs-CZ" dirty="0" smtClean="0"/>
              <a:t>Od plochých očí kroužkovců ke komorovému</a:t>
            </a:r>
          </a:p>
          <a:p>
            <a:r>
              <a:rPr lang="cs-CZ" dirty="0" smtClean="0"/>
              <a:t>oku obratlovců se vyvíjí světlolomný aparát – </a:t>
            </a:r>
            <a:r>
              <a:rPr lang="cs-CZ" b="1" dirty="0" smtClean="0">
                <a:solidFill>
                  <a:srgbClr val="FF0000"/>
                </a:solidFill>
              </a:rPr>
              <a:t>čočka</a:t>
            </a:r>
            <a:r>
              <a:rPr lang="cs-CZ" dirty="0" smtClean="0"/>
              <a:t> –soustředící</a:t>
            </a:r>
          </a:p>
          <a:p>
            <a:r>
              <a:rPr lang="cs-CZ" dirty="0" smtClean="0"/>
              <a:t>paprsky na vrstvu fotoreceptorů – </a:t>
            </a:r>
            <a:r>
              <a:rPr lang="cs-CZ" b="1" dirty="0" smtClean="0">
                <a:solidFill>
                  <a:srgbClr val="FF0000"/>
                </a:solidFill>
              </a:rPr>
              <a:t>sítnic</a:t>
            </a:r>
            <a:r>
              <a:rPr lang="cs-CZ" dirty="0" smtClean="0"/>
              <a:t>i. </a:t>
            </a:r>
            <a:r>
              <a:rPr lang="cs-CZ" b="1" dirty="0" smtClean="0">
                <a:solidFill>
                  <a:srgbClr val="0070C0"/>
                </a:solidFill>
              </a:rPr>
              <a:t>Pigmentové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stínící vrstvy</a:t>
            </a:r>
            <a:r>
              <a:rPr lang="cs-CZ" dirty="0" smtClean="0"/>
              <a:t> zvyšují ostrost. Složené oko je tvořeno mnoha</a:t>
            </a:r>
          </a:p>
          <a:p>
            <a:r>
              <a:rPr lang="cs-CZ" dirty="0" smtClean="0"/>
              <a:t>samostatnými jednotkami – </a:t>
            </a:r>
            <a:r>
              <a:rPr lang="cs-CZ" b="1" dirty="0" smtClean="0">
                <a:solidFill>
                  <a:srgbClr val="FF0000"/>
                </a:solidFill>
              </a:rPr>
              <a:t>omatidii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07" y="369964"/>
            <a:ext cx="5002879" cy="565527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62620" y="935448"/>
            <a:ext cx="4767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</a:t>
            </a:r>
            <a:r>
              <a:rPr lang="cs-CZ" b="1" dirty="0" smtClean="0"/>
              <a:t>Fotoreceptory a vrstvy propojovacích neuronů v sítnici.</a:t>
            </a:r>
          </a:p>
          <a:p>
            <a:r>
              <a:rPr lang="cs-CZ" dirty="0" smtClean="0"/>
              <a:t>Tyčinky i čípky mají bohatě členěné membrány </a:t>
            </a:r>
            <a:r>
              <a:rPr lang="cs-CZ" dirty="0" smtClean="0"/>
              <a:t>zachycující světelnou </a:t>
            </a:r>
            <a:r>
              <a:rPr lang="cs-CZ" dirty="0" smtClean="0"/>
              <a:t>energii. Několik vrstev propojovacích neuronů </a:t>
            </a:r>
            <a:r>
              <a:rPr lang="cs-CZ" dirty="0" smtClean="0"/>
              <a:t>ještě v </a:t>
            </a:r>
            <a:r>
              <a:rPr lang="cs-CZ" dirty="0" smtClean="0"/>
              <a:t>sítnici upravuje zrakovou informaci předtím, než odejde </a:t>
            </a:r>
            <a:r>
              <a:rPr lang="cs-CZ" dirty="0" smtClean="0"/>
              <a:t>zrakovým nervem </a:t>
            </a:r>
            <a:r>
              <a:rPr lang="cs-CZ" dirty="0" smtClean="0"/>
              <a:t>do mozku. U tzv. inverzních očí obratlovců světlo </a:t>
            </a:r>
            <a:r>
              <a:rPr lang="cs-CZ" dirty="0" smtClean="0"/>
              <a:t>na cestě </a:t>
            </a:r>
            <a:r>
              <a:rPr lang="cs-CZ" dirty="0" smtClean="0"/>
              <a:t>k receptorům projde všemi přepojovacími vrstvami.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3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6006" y="194705"/>
            <a:ext cx="119008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Složené oko, </a:t>
            </a:r>
            <a:r>
              <a:rPr lang="cs-CZ" b="1" dirty="0" smtClean="0"/>
              <a:t>rozpis:</a:t>
            </a:r>
          </a:p>
          <a:p>
            <a:r>
              <a:rPr lang="cs-CZ" dirty="0" smtClean="0"/>
              <a:t>nejcharakterističtější </a:t>
            </a:r>
            <a:r>
              <a:rPr lang="cs-CZ" dirty="0" smtClean="0"/>
              <a:t>pro hmyz, je tvořeno množstvím jednotlivých oček – </a:t>
            </a:r>
            <a:r>
              <a:rPr lang="cs-CZ" dirty="0" smtClean="0"/>
              <a:t>omatidií. </a:t>
            </a:r>
            <a:r>
              <a:rPr lang="cs-CZ" dirty="0" smtClean="0"/>
              <a:t>Obraz vnímaný složeným okem je proto mozaikový. Počet omatidií je u různých hmyzích druhů různý. Např. složené oko mouchy má 400, oko motýla 12.000–17.000, vážky 10.000–30.000 omatidií. Na vnějším, distálním konci omatidia tvoří kutikula průsvitnou rohovku (faceta nebo </a:t>
            </a:r>
            <a:r>
              <a:rPr lang="cs-CZ" dirty="0" err="1" smtClean="0"/>
              <a:t>cornea</a:t>
            </a:r>
            <a:r>
              <a:rPr lang="cs-CZ" dirty="0" smtClean="0"/>
              <a:t>). Pod ní je </a:t>
            </a:r>
            <a:r>
              <a:rPr lang="cs-CZ" dirty="0" err="1" smtClean="0"/>
              <a:t>krystalinní</a:t>
            </a:r>
            <a:r>
              <a:rPr lang="cs-CZ" dirty="0" smtClean="0"/>
              <a:t> kuželík, který má funkci čočky a zaostřuje světlo na </a:t>
            </a:r>
            <a:r>
              <a:rPr lang="cs-CZ" dirty="0" err="1" smtClean="0"/>
              <a:t>rabdom</a:t>
            </a:r>
            <a:r>
              <a:rPr lang="cs-CZ" dirty="0" smtClean="0"/>
              <a:t>. </a:t>
            </a:r>
            <a:r>
              <a:rPr lang="cs-CZ" dirty="0" err="1" smtClean="0"/>
              <a:t>Rabdom</a:t>
            </a:r>
            <a:r>
              <a:rPr lang="cs-CZ" dirty="0" smtClean="0"/>
              <a:t> je tyčinkovitá</a:t>
            </a:r>
          </a:p>
          <a:p>
            <a:r>
              <a:rPr lang="cs-CZ" dirty="0" smtClean="0"/>
              <a:t>struktura v ose omatidia, kterou vytváří na svém styku 7 nebo 8 do kruhu uspořádaných sítnicových buněk. Ty mají, podobně jako tyčinky obratlovců, bohatě členěnou membránu s </a:t>
            </a:r>
            <a:r>
              <a:rPr lang="cs-CZ" dirty="0" err="1" smtClean="0"/>
              <a:t>fotopigmenty</a:t>
            </a:r>
            <a:r>
              <a:rPr lang="cs-CZ" dirty="0" smtClean="0"/>
              <a:t> orientovanou do </a:t>
            </a:r>
            <a:r>
              <a:rPr lang="cs-CZ" dirty="0" err="1" smtClean="0"/>
              <a:t>rabdomu</a:t>
            </a:r>
            <a:r>
              <a:rPr lang="cs-CZ" dirty="0" smtClean="0"/>
              <a:t>. Každé </a:t>
            </a:r>
            <a:r>
              <a:rPr lang="cs-CZ" dirty="0" smtClean="0"/>
              <a:t>omatidium je odděleno od sousedních omatidií dvěma prstenci pigmentových buněk, takže omatidium představuje trubici izolovanou proti vnikání světla ze stran. U nejjednodušších typů složených očí je jen malý počet omatidií a oko tohoto typu nevytváří skutečný</a:t>
            </a:r>
          </a:p>
          <a:p>
            <a:r>
              <a:rPr lang="cs-CZ" dirty="0" smtClean="0"/>
              <a:t>obraz. Zaznamenává jen změny v podobě </a:t>
            </a:r>
            <a:r>
              <a:rPr lang="cs-CZ" dirty="0" smtClean="0"/>
              <a:t>větších světlých</a:t>
            </a:r>
            <a:r>
              <a:rPr lang="cs-CZ" dirty="0" smtClean="0"/>
              <a:t>, či tmavých skvrn. U pokročilejších typů očí (např. u vážek) je již počet omatidií velký, avšak schopnost tohoto složeného oka vytvářet obraz je na daleko nižší úrovni ve srovnání s okem lidským. Hmyz má na hlavové části těla i jednoduchá očka (</a:t>
            </a:r>
            <a:r>
              <a:rPr lang="cs-CZ" dirty="0" err="1" smtClean="0"/>
              <a:t>ocelli</a:t>
            </a:r>
            <a:r>
              <a:rPr lang="cs-CZ" dirty="0" smtClean="0"/>
              <a:t>). Některým druhům (např. včelám) umožňují</a:t>
            </a:r>
          </a:p>
          <a:p>
            <a:r>
              <a:rPr lang="cs-CZ" dirty="0" smtClean="0"/>
              <a:t>přesně registrovat intenzitu světla. Mají tedy funkci  jakéhosi expozimetru. Pro většinu obratlovců a některých bezobratlých (hlavonožci)je typické oko komorové. Jde o dokonalé optické zařízení, vytvářející na sítnici nezkreslený obraz.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7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4557" y="409189"/>
            <a:ext cx="10137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/>
              <a:t>Termorecepce</a:t>
            </a:r>
            <a:endParaRPr lang="cs-CZ" sz="2400" dirty="0" smtClean="0"/>
          </a:p>
          <a:p>
            <a:r>
              <a:rPr lang="cs-CZ" dirty="0" smtClean="0"/>
              <a:t>Termoreceptory - rozmístěny </a:t>
            </a:r>
            <a:r>
              <a:rPr lang="cs-CZ" dirty="0" smtClean="0"/>
              <a:t>po celém povrchu těla. </a:t>
            </a:r>
            <a:r>
              <a:rPr lang="cs-CZ" dirty="0" smtClean="0">
                <a:solidFill>
                  <a:srgbClr val="FF0000"/>
                </a:solidFill>
              </a:rPr>
              <a:t>1. chladové </a:t>
            </a:r>
            <a:r>
              <a:rPr lang="cs-CZ" dirty="0" smtClean="0"/>
              <a:t>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teplotní</a:t>
            </a:r>
            <a:r>
              <a:rPr lang="cs-CZ" dirty="0" smtClean="0"/>
              <a:t>. Povrchové termoreceptory se poměrně rychle adaptují. Naproti tomu </a:t>
            </a:r>
            <a:r>
              <a:rPr lang="cs-CZ" dirty="0" smtClean="0">
                <a:solidFill>
                  <a:srgbClr val="FF0000"/>
                </a:solidFill>
              </a:rPr>
              <a:t>v hypotalamu jsou receptory hlídající tělesnou teplotu </a:t>
            </a:r>
            <a:r>
              <a:rPr lang="cs-CZ" dirty="0" smtClean="0"/>
              <a:t>a udržující odpověď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konstantní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Zvířata  vnímají teplotu </a:t>
            </a:r>
            <a:r>
              <a:rPr lang="cs-CZ" dirty="0" smtClean="0"/>
              <a:t>prostředí, tedy teplo vedené </a:t>
            </a:r>
            <a:r>
              <a:rPr lang="cs-CZ" b="1" dirty="0" smtClean="0">
                <a:solidFill>
                  <a:srgbClr val="FF0000"/>
                </a:solidFill>
              </a:rPr>
              <a:t>1. kondukcí </a:t>
            </a:r>
            <a:r>
              <a:rPr lang="cs-CZ" dirty="0" smtClean="0"/>
              <a:t>či </a:t>
            </a:r>
            <a:r>
              <a:rPr lang="cs-CZ" b="1" dirty="0" smtClean="0">
                <a:solidFill>
                  <a:srgbClr val="0070C0"/>
                </a:solidFill>
              </a:rPr>
              <a:t>2. konvekcí</a:t>
            </a:r>
            <a:r>
              <a:rPr lang="cs-CZ" dirty="0" smtClean="0"/>
              <a:t>, </a:t>
            </a:r>
            <a:r>
              <a:rPr lang="cs-CZ" dirty="0" smtClean="0"/>
              <a:t>ale i </a:t>
            </a:r>
            <a:r>
              <a:rPr lang="cs-CZ" b="1" dirty="0" smtClean="0">
                <a:solidFill>
                  <a:srgbClr val="7030A0"/>
                </a:solidFill>
              </a:rPr>
              <a:t>3. infračervené </a:t>
            </a:r>
            <a:r>
              <a:rPr lang="cs-CZ" b="1" dirty="0" smtClean="0">
                <a:solidFill>
                  <a:srgbClr val="7030A0"/>
                </a:solidFill>
              </a:rPr>
              <a:t>elektromagnetické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záření – tedy teplo sálavé, radiační. </a:t>
            </a:r>
            <a:r>
              <a:rPr lang="cs-CZ" dirty="0" smtClean="0"/>
              <a:t>infračervené </a:t>
            </a:r>
            <a:r>
              <a:rPr lang="cs-CZ" dirty="0" smtClean="0"/>
              <a:t>receptory mají mnozí </a:t>
            </a:r>
            <a:r>
              <a:rPr lang="cs-CZ" dirty="0" smtClean="0"/>
              <a:t>1. hadi </a:t>
            </a:r>
            <a:r>
              <a:rPr lang="cs-CZ" dirty="0" smtClean="0"/>
              <a:t>a </a:t>
            </a:r>
            <a:r>
              <a:rPr lang="cs-CZ" dirty="0" smtClean="0"/>
              <a:t>2. někteří </a:t>
            </a:r>
            <a:r>
              <a:rPr lang="cs-CZ" dirty="0" smtClean="0"/>
              <a:t>bezobratlí</a:t>
            </a:r>
            <a:r>
              <a:rPr lang="cs-CZ" dirty="0" smtClean="0"/>
              <a:t>. </a:t>
            </a:r>
            <a:r>
              <a:rPr lang="cs-CZ" dirty="0"/>
              <a:t>U</a:t>
            </a:r>
            <a:r>
              <a:rPr lang="cs-CZ" dirty="0" smtClean="0"/>
              <a:t>snadňují </a:t>
            </a:r>
            <a:r>
              <a:rPr lang="cs-CZ" dirty="0" smtClean="0"/>
              <a:t>lokalizování </a:t>
            </a:r>
            <a:r>
              <a:rPr lang="cs-CZ" b="1" dirty="0" err="1" smtClean="0">
                <a:solidFill>
                  <a:srgbClr val="002060"/>
                </a:solidFill>
              </a:rPr>
              <a:t>homoiotermních</a:t>
            </a:r>
            <a:r>
              <a:rPr lang="cs-CZ" b="1" dirty="0" smtClean="0">
                <a:solidFill>
                  <a:srgbClr val="002060"/>
                </a:solidFill>
              </a:rPr>
              <a:t> živočichů </a:t>
            </a:r>
            <a:r>
              <a:rPr lang="cs-CZ" dirty="0" smtClean="0"/>
              <a:t>– ptáků a hlodavců, kteří jim slouží za kořist. Párové orgány (termoreceptory) jsou </a:t>
            </a:r>
            <a:r>
              <a:rPr lang="cs-CZ" dirty="0" smtClean="0"/>
              <a:t>např. u </a:t>
            </a:r>
            <a:r>
              <a:rPr lang="cs-CZ" dirty="0" smtClean="0"/>
              <a:t>chřestýšů lokalizovány mezi oči a nozdry.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83463" y="3681663"/>
            <a:ext cx="1056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Doplněk:</a:t>
            </a:r>
          </a:p>
          <a:p>
            <a:r>
              <a:rPr lang="cs-CZ" dirty="0" smtClean="0"/>
              <a:t>Základní </a:t>
            </a:r>
            <a:r>
              <a:rPr lang="cs-CZ" dirty="0"/>
              <a:t>uspořádání je takové, že mezi dvěma dutými a vzduchem naplněnými komorami, fungujícími jako tepelné izolátory, je napnuta jemná </a:t>
            </a:r>
            <a:r>
              <a:rPr lang="cs-CZ" dirty="0" err="1"/>
              <a:t>membránka</a:t>
            </a:r>
            <a:r>
              <a:rPr lang="cs-CZ" dirty="0"/>
              <a:t> s velkým množstvím volných nervových zakončení citlivých na změny teploty. Změna teploty membrány o pouhých 0,003 °C už může být detekována. Bilaterální lokalizace </a:t>
            </a:r>
            <a:r>
              <a:rPr lang="cs-CZ" dirty="0" err="1"/>
              <a:t>infrareceptorů</a:t>
            </a:r>
            <a:r>
              <a:rPr lang="cs-CZ" dirty="0"/>
              <a:t> umožňuje hadům podobně přesné stereoskopické </a:t>
            </a:r>
            <a:r>
              <a:rPr lang="cs-CZ" dirty="0" err="1"/>
              <a:t>okalizování</a:t>
            </a:r>
            <a:r>
              <a:rPr lang="cs-CZ" dirty="0"/>
              <a:t> kořisti jako zrak.</a:t>
            </a:r>
          </a:p>
        </p:txBody>
      </p:sp>
    </p:spTree>
    <p:extLst>
      <p:ext uri="{BB962C8B-B14F-4D97-AF65-F5344CB8AC3E}">
        <p14:creationId xmlns:p14="http://schemas.microsoft.com/office/powerpoint/2010/main" val="18400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899" y="4243312"/>
            <a:ext cx="7462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Obr. Schéma </a:t>
            </a:r>
            <a:r>
              <a:rPr lang="cs-CZ" b="1" dirty="0" smtClean="0"/>
              <a:t>transdukce různých smyslových podnětů na receptorový potenciál. </a:t>
            </a:r>
          </a:p>
          <a:p>
            <a:r>
              <a:rPr lang="cs-CZ" dirty="0" smtClean="0"/>
              <a:t>Podnět musí ovlivnit propustnost kationtových kanálů. </a:t>
            </a:r>
            <a:r>
              <a:rPr lang="cs-CZ" b="1" dirty="0" smtClean="0"/>
              <a:t>Mechanické podněty </a:t>
            </a:r>
            <a:r>
              <a:rPr lang="cs-CZ" dirty="0" smtClean="0"/>
              <a:t>mohou jednoduše kanály deformovat, teplotní oscilace </a:t>
            </a:r>
            <a:r>
              <a:rPr lang="cs-CZ" dirty="0" smtClean="0"/>
              <a:t>mohou ovlivnit </a:t>
            </a:r>
            <a:r>
              <a:rPr lang="cs-CZ" dirty="0" smtClean="0"/>
              <a:t>pravděpodobnost </a:t>
            </a:r>
            <a:r>
              <a:rPr lang="cs-CZ" b="1" dirty="0" smtClean="0"/>
              <a:t>otevírání kanálů nebo činnost Na/K pumpy</a:t>
            </a:r>
            <a:r>
              <a:rPr lang="cs-CZ" dirty="0" smtClean="0"/>
              <a:t>, chemické látky a světlo spouští transdukční </a:t>
            </a:r>
            <a:r>
              <a:rPr lang="cs-CZ" b="1" dirty="0" smtClean="0"/>
              <a:t>enzymovou kaskádu</a:t>
            </a:r>
            <a:r>
              <a:rPr lang="cs-CZ" dirty="0" smtClean="0"/>
              <a:t>. K – kanál, R – receptor, G – G-protein, AC– </a:t>
            </a:r>
            <a:r>
              <a:rPr lang="cs-CZ" dirty="0" err="1" smtClean="0"/>
              <a:t>adenylátcykláza</a:t>
            </a:r>
            <a:r>
              <a:rPr lang="cs-CZ" dirty="0" smtClean="0"/>
              <a:t>, PK – </a:t>
            </a:r>
            <a:r>
              <a:rPr lang="cs-CZ" dirty="0" err="1" smtClean="0"/>
              <a:t>proteinkináza</a:t>
            </a:r>
            <a:r>
              <a:rPr lang="cs-CZ" dirty="0" smtClean="0"/>
              <a:t>, </a:t>
            </a:r>
            <a:r>
              <a:rPr lang="cs-CZ" dirty="0" err="1" smtClean="0"/>
              <a:t>Rh</a:t>
            </a:r>
            <a:r>
              <a:rPr lang="cs-CZ" dirty="0" smtClean="0"/>
              <a:t> – rhodopsin, PDE – </a:t>
            </a:r>
            <a:r>
              <a:rPr lang="cs-CZ" dirty="0" err="1" smtClean="0"/>
              <a:t>fosfodiesteráza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5" y="161611"/>
            <a:ext cx="6962647" cy="39332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057" y="207084"/>
            <a:ext cx="4670943" cy="61499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80319" y="1851214"/>
            <a:ext cx="3114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Bezobratlí - </a:t>
            </a:r>
            <a:r>
              <a:rPr lang="cs-CZ" sz="1200" dirty="0" err="1" smtClean="0"/>
              <a:t>hygro</a:t>
            </a:r>
            <a:r>
              <a:rPr lang="cs-CZ" sz="1200" dirty="0" smtClean="0"/>
              <a:t>-, elektro- a </a:t>
            </a:r>
            <a:r>
              <a:rPr lang="cs-CZ" sz="1200" dirty="0" err="1" smtClean="0"/>
              <a:t>magnetorecepční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946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25586" y="4279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/>
              <a:t>Úloha CNS při vzniku smyslového vjemu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515" y="1126671"/>
            <a:ext cx="1132854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/>
              <a:t>P</a:t>
            </a:r>
            <a:r>
              <a:rPr lang="cs-CZ" sz="2300" b="1" dirty="0" smtClean="0"/>
              <a:t>ř. zrak: </a:t>
            </a:r>
            <a:r>
              <a:rPr lang="cs-CZ" sz="2300" dirty="0" smtClean="0"/>
              <a:t>zraková informace je na mnoha úrovních smyslové dráhy</a:t>
            </a:r>
          </a:p>
          <a:p>
            <a:r>
              <a:rPr lang="cs-CZ" sz="2300" dirty="0" smtClean="0"/>
              <a:t>mnohonásobně zpracovávána, než ve vědomí vznikne finální smyslový vjem. </a:t>
            </a:r>
          </a:p>
          <a:p>
            <a:r>
              <a:rPr lang="cs-CZ" sz="2300" b="1" dirty="0" smtClean="0"/>
              <a:t>Rozpis: </a:t>
            </a:r>
            <a:r>
              <a:rPr lang="cs-CZ" sz="2300" dirty="0" smtClean="0"/>
              <a:t>Receptory – přenos </a:t>
            </a:r>
            <a:r>
              <a:rPr lang="cs-CZ" sz="2300" dirty="0" smtClean="0"/>
              <a:t>vzruchu do CNS – zde oddělenými kanály zpracovávány různé kvality vstupující informace:</a:t>
            </a:r>
          </a:p>
          <a:p>
            <a:r>
              <a:rPr lang="cs-CZ" sz="2300" b="1" dirty="0" smtClean="0">
                <a:solidFill>
                  <a:srgbClr val="FF0000"/>
                </a:solidFill>
              </a:rPr>
              <a:t>1. </a:t>
            </a:r>
            <a:r>
              <a:rPr lang="cs-CZ" sz="2300" dirty="0" smtClean="0"/>
              <a:t>V jedné části mozku je například lokalizováno rozeznání tvaru, barvy a přesné rozeznání viděného objektu</a:t>
            </a:r>
          </a:p>
          <a:p>
            <a:r>
              <a:rPr lang="cs-CZ" sz="2300" b="1" dirty="0" smtClean="0">
                <a:solidFill>
                  <a:srgbClr val="0070C0"/>
                </a:solidFill>
              </a:rPr>
              <a:t>2. </a:t>
            </a:r>
            <a:r>
              <a:rPr lang="cs-CZ" sz="2300" dirty="0" smtClean="0"/>
              <a:t>Jiná mozková oblast reaguje a vyhodnocuje směr a rychlost pohybu viděného </a:t>
            </a:r>
            <a:r>
              <a:rPr lang="cs-CZ" sz="2300" dirty="0" err="1" smtClean="0"/>
              <a:t>atd</a:t>
            </a:r>
            <a:endParaRPr lang="cs-CZ" sz="2300" dirty="0" smtClean="0"/>
          </a:p>
          <a:p>
            <a:r>
              <a:rPr lang="cs-CZ" sz="2300" b="1" dirty="0" smtClean="0">
                <a:solidFill>
                  <a:srgbClr val="7030A0"/>
                </a:solidFill>
              </a:rPr>
              <a:t>3. </a:t>
            </a:r>
            <a:r>
              <a:rPr lang="cs-CZ" sz="2300" dirty="0" smtClean="0"/>
              <a:t>Komplexní smyslová informace je postupně sestavována z jednodušších prvků do složitějších celků v odpovídajících, hierarchicky uspořádaných smyslových centrech mozku komplexní vjem, který je přístupný vědomí</a:t>
            </a:r>
          </a:p>
          <a:p>
            <a:r>
              <a:rPr lang="cs-CZ" sz="2300" b="1" dirty="0" smtClean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cs-CZ" sz="2300" dirty="0" smtClean="0"/>
              <a:t>Působí dělba práce a specializace korových neuronů smyslových drah.</a:t>
            </a:r>
          </a:p>
          <a:p>
            <a:r>
              <a:rPr lang="cs-CZ" sz="2300" b="1" dirty="0" smtClean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cs-CZ" sz="2300" dirty="0" smtClean="0"/>
              <a:t>V rámci jednoho smyslu nalézáme neurony reagující jen na jedinou určitou variantu podnětu (neurony specialisté – u zraková dráha, kde jediný neuron specializovaný např. na tvář známého člověka, u sluchu -  poslech tónu jediné určité výšky, u čichu -  čichání určité jedinečné vůně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568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80165" y="359228"/>
            <a:ext cx="2575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Mechanoreceptory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7443" y="1216479"/>
            <a:ext cx="10736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chuť a čich – nejstarší a </a:t>
            </a:r>
            <a:r>
              <a:rPr lang="cs-CZ" dirty="0" err="1" smtClean="0"/>
              <a:t>nejuniverálnější</a:t>
            </a:r>
            <a:endParaRPr lang="cs-CZ" dirty="0" smtClean="0"/>
          </a:p>
          <a:p>
            <a:r>
              <a:rPr lang="cs-CZ" b="1" dirty="0" smtClean="0"/>
              <a:t>Prvoci: </a:t>
            </a:r>
            <a:r>
              <a:rPr lang="cs-CZ" dirty="0" smtClean="0"/>
              <a:t>odpovídají únikovou reakcí na kyselé, alkalické nebo slané podněty, reagují pohybem (chemotaxí) na chemické podněty z okolí př. přítomnost potravy </a:t>
            </a:r>
          </a:p>
          <a:p>
            <a:r>
              <a:rPr lang="cs-CZ" dirty="0" smtClean="0"/>
              <a:t>Oddělení chutě a čich</a:t>
            </a:r>
            <a:r>
              <a:rPr lang="cs-CZ" dirty="0"/>
              <a:t>u</a:t>
            </a:r>
            <a:r>
              <a:rPr lang="cs-CZ" dirty="0" smtClean="0"/>
              <a:t> (charakterizuje </a:t>
            </a:r>
            <a:r>
              <a:rPr lang="cs-CZ" dirty="0" err="1" smtClean="0"/>
              <a:t>fylogenenticky</a:t>
            </a:r>
            <a:r>
              <a:rPr lang="cs-CZ" dirty="0" smtClean="0"/>
              <a:t> přechod od živočichů na souš) je důležitým smyslem pro všechny vyšší taxony až k obratlovcům.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8" y="3709307"/>
            <a:ext cx="4869751" cy="373133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570019" y="41704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Čichové receptory savců a hmyzu jsou </a:t>
            </a:r>
            <a:r>
              <a:rPr lang="cs-CZ" dirty="0" smtClean="0"/>
              <a:t>podobné jako u chuti.</a:t>
            </a:r>
            <a:endParaRPr lang="cs-CZ" dirty="0" smtClean="0"/>
          </a:p>
          <a:p>
            <a:r>
              <a:rPr lang="cs-CZ" dirty="0" smtClean="0"/>
              <a:t>Molekuly látek nesené vzduchem jsou zachyceny a rozpustí se</a:t>
            </a:r>
          </a:p>
          <a:p>
            <a:r>
              <a:rPr lang="cs-CZ" dirty="0" smtClean="0"/>
              <a:t>ve vrstvě hlenu. Pak se vážou na receptory prstovitých výběžků</a:t>
            </a:r>
          </a:p>
          <a:p>
            <a:r>
              <a:rPr lang="cs-CZ" dirty="0" smtClean="0"/>
              <a:t>receptorových buněk.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36079" y="54183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Zajímavost:</a:t>
            </a:r>
            <a:r>
              <a:rPr lang="cs-CZ" dirty="0" smtClean="0"/>
              <a:t> například čichové </a:t>
            </a:r>
            <a:r>
              <a:rPr lang="cs-CZ" dirty="0" err="1" smtClean="0"/>
              <a:t>sensily</a:t>
            </a:r>
            <a:r>
              <a:rPr lang="cs-CZ" dirty="0" smtClean="0"/>
              <a:t> tykadel některých motýlů reagují pouze na jedinou látku, a to dokonce jen v určité stereoisomerní formě trans nebo cis.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570019" y="24161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/>
              <a:t>Čich</a:t>
            </a:r>
            <a:endParaRPr lang="cs-CZ" sz="2400" b="1" dirty="0"/>
          </a:p>
          <a:p>
            <a:r>
              <a:rPr lang="cs-CZ" dirty="0"/>
              <a:t>primární smyslové buňky (člověk až 20 milionů na 5 cm2) v horní části nosní dutiny. </a:t>
            </a:r>
          </a:p>
          <a:p>
            <a:r>
              <a:rPr lang="cs-CZ" dirty="0"/>
              <a:t>Rozdílná citlivost: CO nedetekujeme, merkaptan 2,5.10-10 mg/l vzduchu </a:t>
            </a:r>
            <a:r>
              <a:rPr lang="cs-CZ" dirty="0" smtClean="0"/>
              <a:t>. Adaptace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7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53716" y="6029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cs-CZ" altLang="cs-CZ" b="1">
                <a:solidFill>
                  <a:srgbClr val="000000"/>
                </a:solidFill>
                <a:latin typeface="+mj-lt"/>
              </a:rPr>
              <a:t>Chuť </a:t>
            </a:r>
            <a:r>
              <a:rPr lang="cs-CZ" altLang="cs-CZ" smtClean="0">
                <a:solidFill>
                  <a:srgbClr val="000000"/>
                </a:solidFill>
                <a:latin typeface="+mj-lt"/>
              </a:rPr>
              <a:t> </a:t>
            </a:r>
            <a:endParaRPr lang="cs-CZ" altLang="cs-CZ" dirty="0">
              <a:solidFill>
                <a:srgbClr val="000000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sekundární smyslové buňky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(člověk 10 tisíc), ústí dutina.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Citlivost </a:t>
            </a:r>
            <a:r>
              <a:rPr lang="cs-CZ" altLang="cs-CZ" dirty="0" err="1">
                <a:solidFill>
                  <a:srgbClr val="000000"/>
                </a:solidFill>
                <a:latin typeface="+mj-lt"/>
              </a:rPr>
              <a:t>NaCl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10</a:t>
            </a:r>
            <a:r>
              <a:rPr lang="cs-CZ" altLang="cs-CZ" baseline="40000" dirty="0">
                <a:solidFill>
                  <a:srgbClr val="000000"/>
                </a:solidFill>
                <a:latin typeface="+mj-lt"/>
              </a:rPr>
              <a:t>-2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M, chitin 0,8.10</a:t>
            </a:r>
            <a:r>
              <a:rPr lang="cs-CZ" altLang="cs-CZ" baseline="40000" dirty="0">
                <a:solidFill>
                  <a:srgbClr val="000000"/>
                </a:solidFill>
                <a:latin typeface="+mj-lt"/>
              </a:rPr>
              <a:t>-5</a:t>
            </a:r>
            <a:r>
              <a:rPr lang="cs-CZ" altLang="cs-CZ" dirty="0">
                <a:solidFill>
                  <a:srgbClr val="000000"/>
                </a:solidFill>
                <a:latin typeface="+mj-lt"/>
              </a:rPr>
              <a:t> M.</a:t>
            </a:r>
            <a:endParaRPr lang="cs-CZ" altLang="cs-CZ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24" y="792671"/>
            <a:ext cx="3286149" cy="495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5123" y="784288"/>
            <a:ext cx="647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Bezobratlí</a:t>
            </a:r>
            <a:r>
              <a:rPr lang="cs-CZ" dirty="0" smtClean="0"/>
              <a:t> - Hlemýžď má chemoreceptory na kratších hlavových</a:t>
            </a:r>
          </a:p>
          <a:p>
            <a:r>
              <a:rPr lang="cs-CZ" dirty="0" smtClean="0"/>
              <a:t>tykadlech, jiní bezobratlí v různých smyslových jamkách a hrbolcích.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10793" y="255736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Chuť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8215" y="1505154"/>
            <a:ext cx="8866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Obratlovci</a:t>
            </a:r>
          </a:p>
          <a:p>
            <a:r>
              <a:rPr lang="cs-CZ" b="1" dirty="0" smtClean="0"/>
              <a:t>Chuťové pohárky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Obojživelníci a ryby </a:t>
            </a:r>
            <a:r>
              <a:rPr lang="cs-CZ" dirty="0" smtClean="0"/>
              <a:t>-  ch. p. 1. v celé ústní dutině, některé druhy ryb na 2. hlavových přívěscích, 3. v kůži po celém těle.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Plazi</a:t>
            </a:r>
            <a:r>
              <a:rPr lang="cs-CZ" dirty="0" smtClean="0"/>
              <a:t> - ch. p. 1. podél vnitřního okraje dolní čelisti, 2. na jazyku, 3. podnebí a 4. na dně ústní dutiny. 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Ptáci </a:t>
            </a:r>
            <a:r>
              <a:rPr lang="cs-CZ" dirty="0" smtClean="0"/>
              <a:t>- (horní plocha jazyka zrohovatělá), 1. při kořenu jazyka a 2. ve sliznici hltanu.</a:t>
            </a:r>
          </a:p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Člověk</a:t>
            </a:r>
            <a:r>
              <a:rPr lang="cs-CZ" dirty="0" smtClean="0"/>
              <a:t> – zajímavost: 3 tisíce čichových kvalit, receptorových buněk až několik tisíc. Výsledný čichový vjem vzniká mísením podnětů z různě vyladěných receptorových buněk. Citlivost </a:t>
            </a:r>
            <a:r>
              <a:rPr lang="cs-CZ" dirty="0" err="1" smtClean="0"/>
              <a:t>NaCl</a:t>
            </a:r>
            <a:r>
              <a:rPr lang="cs-CZ" dirty="0" smtClean="0"/>
              <a:t> 10-2 M, chitin 0,8.10-5 M.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16405" y="4644475"/>
            <a:ext cx="10169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Feromony</a:t>
            </a:r>
            <a:r>
              <a:rPr lang="cs-CZ" dirty="0" smtClean="0"/>
              <a:t> - nalezeny u různých živočišných skupin:</a:t>
            </a:r>
          </a:p>
          <a:p>
            <a:r>
              <a:rPr lang="cs-CZ" b="1" dirty="0" smtClean="0"/>
              <a:t>u bezobratlých </a:t>
            </a:r>
            <a:r>
              <a:rPr lang="cs-CZ" dirty="0" smtClean="0"/>
              <a:t>(hmyzu, pavouků, měkkýšů a dalších),</a:t>
            </a:r>
          </a:p>
          <a:p>
            <a:r>
              <a:rPr lang="cs-CZ" b="1" dirty="0" smtClean="0"/>
              <a:t>u obratlovců </a:t>
            </a:r>
            <a:r>
              <a:rPr lang="cs-CZ" dirty="0" smtClean="0"/>
              <a:t>(ryb, hlodavců), ale i u člověka - důležitý význam zejména </a:t>
            </a:r>
          </a:p>
          <a:p>
            <a:r>
              <a:rPr lang="cs-CZ" dirty="0" smtClean="0"/>
              <a:t>ve </a:t>
            </a:r>
            <a:r>
              <a:rPr lang="cs-CZ" dirty="0" err="1" smtClean="0"/>
              <a:t>vnitroduhové</a:t>
            </a:r>
            <a:r>
              <a:rPr lang="cs-CZ" dirty="0" smtClean="0"/>
              <a:t> komunikaci.</a:t>
            </a:r>
          </a:p>
          <a:p>
            <a:r>
              <a:rPr lang="cs-CZ" b="1" dirty="0" smtClean="0"/>
              <a:t>Funkce: </a:t>
            </a:r>
            <a:r>
              <a:rPr lang="cs-CZ" dirty="0" smtClean="0"/>
              <a:t>1, ovlivňují chování a tedy i sociální nebo sexuální vztahy mezi jedinci, </a:t>
            </a:r>
          </a:p>
          <a:p>
            <a:r>
              <a:rPr lang="cs-CZ" dirty="0" smtClean="0"/>
              <a:t>2. hustotu populace, 3. řídí rychlost vývoje nebo reprodukční schopnost aj.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006" y="1756611"/>
            <a:ext cx="2865653" cy="464219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30377" y="717401"/>
            <a:ext cx="5116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Zajímavost:</a:t>
            </a:r>
            <a:r>
              <a:rPr lang="cs-CZ" dirty="0" smtClean="0"/>
              <a:t> některé hmyzí </a:t>
            </a:r>
            <a:r>
              <a:rPr lang="cs-CZ" dirty="0" smtClean="0"/>
              <a:t> čichové </a:t>
            </a:r>
            <a:r>
              <a:rPr lang="cs-CZ" dirty="0" smtClean="0"/>
              <a:t>receptory jsou tak citlivé, že i jediná molekula látky může vyvolat akční potenciál (přenos informace do CNS)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394945" y="6458958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Chuťové </a:t>
            </a:r>
            <a:r>
              <a:rPr lang="cs-CZ" dirty="0" err="1" smtClean="0"/>
              <a:t>receptoras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3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76778" y="641959"/>
            <a:ext cx="885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Hmat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1620238" y="1308161"/>
            <a:ext cx="868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Taktilní receptory </a:t>
            </a:r>
            <a:r>
              <a:rPr lang="cs-CZ" dirty="0" smtClean="0"/>
              <a:t>– </a:t>
            </a:r>
            <a:r>
              <a:rPr lang="cs-CZ" dirty="0" smtClean="0"/>
              <a:t>jsou smyslové </a:t>
            </a:r>
            <a:r>
              <a:rPr lang="cs-CZ" dirty="0" smtClean="0"/>
              <a:t>buňky v kůži citlivé na dotek, tlak, chlad i teplo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5294" y="2955449"/>
            <a:ext cx="10654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uloženy na zvlášť exponovaných místech těla,</a:t>
            </a:r>
          </a:p>
          <a:p>
            <a:r>
              <a:rPr lang="cs-CZ" b="1" dirty="0" smtClean="0"/>
              <a:t>u nezmarů </a:t>
            </a:r>
            <a:r>
              <a:rPr lang="cs-CZ" dirty="0" smtClean="0"/>
              <a:t>na chapadlech a v okolí ústního otvoru,</a:t>
            </a:r>
          </a:p>
          <a:p>
            <a:r>
              <a:rPr lang="cs-CZ" b="1" dirty="0" smtClean="0"/>
              <a:t>u medúz </a:t>
            </a:r>
            <a:r>
              <a:rPr lang="cs-CZ" dirty="0" smtClean="0"/>
              <a:t>na spodní straně klobouku. </a:t>
            </a:r>
          </a:p>
          <a:p>
            <a:r>
              <a:rPr lang="cs-CZ" b="1" dirty="0"/>
              <a:t>u</a:t>
            </a:r>
            <a:r>
              <a:rPr lang="cs-CZ" b="1" dirty="0" smtClean="0"/>
              <a:t> ploštěnců a </a:t>
            </a:r>
            <a:r>
              <a:rPr lang="cs-CZ" b="1" dirty="0" err="1" smtClean="0"/>
              <a:t>máloštětinatců</a:t>
            </a:r>
            <a:r>
              <a:rPr lang="cs-CZ" b="1" dirty="0" smtClean="0"/>
              <a:t> </a:t>
            </a:r>
            <a:r>
              <a:rPr lang="cs-CZ" dirty="0" smtClean="0"/>
              <a:t>1. jako volná nervová zakončení, 2. na přídi těla a) smyslové štětiny a b) kožní pupeny s tyčinkovitými</a:t>
            </a:r>
          </a:p>
          <a:p>
            <a:r>
              <a:rPr lang="cs-CZ" dirty="0" smtClean="0"/>
              <a:t>výběžky smyslových buněk.</a:t>
            </a:r>
          </a:p>
          <a:p>
            <a:r>
              <a:rPr lang="cs-CZ" b="1" dirty="0" smtClean="0"/>
              <a:t>U členovců </a:t>
            </a:r>
            <a:r>
              <a:rPr lang="cs-CZ" dirty="0" smtClean="0"/>
              <a:t>s tuhou kutikulou výskyt roztroušeně po celém těle zvláštní hmatové brvy upevněné kloubně v kutikulárních jamkách, do dutiny proniká čivý výběžek primární smyslové buňky, při každém ohnutí chlupu je mechanicky drážděn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902082" y="2104854"/>
            <a:ext cx="123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Bezobratlí: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062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8322" y="1614850"/>
            <a:ext cx="114544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Podrobnější r</a:t>
            </a:r>
            <a:r>
              <a:rPr lang="cs-CZ" sz="2000" b="1" dirty="0" smtClean="0"/>
              <a:t>ozpis: </a:t>
            </a:r>
            <a:r>
              <a:rPr lang="cs-CZ" sz="2000" dirty="0" smtClean="0"/>
              <a:t>u </a:t>
            </a:r>
            <a:r>
              <a:rPr lang="cs-CZ" sz="2000" dirty="0" smtClean="0"/>
              <a:t>ptáků a savců jsou nervová vlákna napojena </a:t>
            </a:r>
            <a:r>
              <a:rPr lang="cs-CZ" sz="2000" b="1" dirty="0" smtClean="0">
                <a:solidFill>
                  <a:srgbClr val="FF0000"/>
                </a:solidFill>
              </a:rPr>
              <a:t>na bázi peří a chlupů</a:t>
            </a:r>
            <a:r>
              <a:rPr lang="cs-CZ" sz="2000" dirty="0" smtClean="0"/>
              <a:t>, z nichž některé mohou být specializovány jako </a:t>
            </a:r>
            <a:r>
              <a:rPr lang="cs-CZ" sz="2000" b="1" dirty="0" smtClean="0"/>
              <a:t>hmatová peříčka </a:t>
            </a:r>
            <a:r>
              <a:rPr lang="cs-CZ" sz="2000" dirty="0" smtClean="0"/>
              <a:t>nebo </a:t>
            </a:r>
            <a:r>
              <a:rPr lang="cs-CZ" sz="2000" b="1" dirty="0" smtClean="0"/>
              <a:t>hmatové chlupy</a:t>
            </a:r>
            <a:r>
              <a:rPr lang="cs-CZ" sz="2000" dirty="0" smtClean="0"/>
              <a:t>. Orientace hmatovými chlupy je důležitá zejména pro savce obývající úzké tmavé chodby a dutiny. U některých savců (např. kočka) jsou sinusové chlupy charakteristicky rozmístěny </a:t>
            </a:r>
            <a:r>
              <a:rPr lang="cs-CZ" sz="2000" dirty="0" smtClean="0">
                <a:solidFill>
                  <a:srgbClr val="FF0000"/>
                </a:solidFill>
              </a:rPr>
              <a:t>kolem ústního otvoru</a:t>
            </a:r>
            <a:r>
              <a:rPr lang="cs-CZ" sz="2000" dirty="0" smtClean="0"/>
              <a:t>. Dotykovými receptory jsou citlivé buňky v horních</a:t>
            </a:r>
          </a:p>
          <a:p>
            <a:r>
              <a:rPr lang="cs-CZ" sz="2000" dirty="0" smtClean="0"/>
              <a:t>pyscích úst, na tvářích a nad očima savců, </a:t>
            </a:r>
            <a:r>
              <a:rPr lang="cs-CZ" sz="2000" b="1" dirty="0" smtClean="0"/>
              <a:t>Meissnerova tělíska </a:t>
            </a:r>
            <a:r>
              <a:rPr lang="cs-CZ" sz="2000" dirty="0" smtClean="0"/>
              <a:t>na dlani, tlapkách a konečcích prstů. Tlak registrují i </a:t>
            </a:r>
            <a:r>
              <a:rPr lang="cs-CZ" sz="2000" b="1" dirty="0" smtClean="0"/>
              <a:t>Vater-</a:t>
            </a:r>
            <a:r>
              <a:rPr lang="cs-CZ" sz="2000" b="1" dirty="0" err="1" smtClean="0"/>
              <a:t>Pacciniho</a:t>
            </a:r>
            <a:r>
              <a:rPr lang="cs-CZ" sz="2000" b="1" dirty="0" smtClean="0"/>
              <a:t> tělíska </a:t>
            </a:r>
            <a:r>
              <a:rPr lang="cs-CZ" sz="2000" dirty="0" smtClean="0"/>
              <a:t>v hlubších vrstvách kůže. </a:t>
            </a:r>
            <a:r>
              <a:rPr lang="cs-CZ" sz="2000" b="1" dirty="0" err="1" smtClean="0"/>
              <a:t>Mechanoreceptory</a:t>
            </a:r>
            <a:r>
              <a:rPr lang="cs-CZ" sz="2000" dirty="0" smtClean="0"/>
              <a:t>, které umožňují detekovat vzájemnou polohu a pohyby jednotlivých částí těla patří mezi tzv. proprioreceptory. </a:t>
            </a:r>
            <a:r>
              <a:rPr lang="cs-CZ" sz="2000" dirty="0" err="1" smtClean="0"/>
              <a:t>Nejznámnějšími</a:t>
            </a:r>
            <a:r>
              <a:rPr lang="cs-CZ" sz="2000" dirty="0" smtClean="0"/>
              <a:t> jsou</a:t>
            </a:r>
          </a:p>
          <a:p>
            <a:r>
              <a:rPr lang="cs-CZ" sz="2000" b="1" dirty="0" smtClean="0"/>
              <a:t>svalová vřeténka </a:t>
            </a:r>
            <a:r>
              <a:rPr lang="cs-CZ" sz="2000" dirty="0" smtClean="0"/>
              <a:t>registrující změny v natažení svalů a </a:t>
            </a:r>
            <a:r>
              <a:rPr lang="cs-CZ" sz="2000" b="1" dirty="0" smtClean="0"/>
              <a:t>šlachová tělíska </a:t>
            </a:r>
            <a:r>
              <a:rPr lang="cs-CZ" sz="2000" dirty="0" smtClean="0"/>
              <a:t>kontrolující svalové napětí a tonus.</a:t>
            </a:r>
          </a:p>
          <a:p>
            <a:r>
              <a:rPr lang="cs-CZ" sz="2000" dirty="0" smtClean="0"/>
              <a:t>K </a:t>
            </a:r>
            <a:r>
              <a:rPr lang="cs-CZ" sz="2000" b="1" dirty="0" smtClean="0"/>
              <a:t>útrobním </a:t>
            </a:r>
            <a:r>
              <a:rPr lang="cs-CZ" sz="2000" b="1" dirty="0" err="1" smtClean="0"/>
              <a:t>mechanoreceptorům</a:t>
            </a:r>
            <a:r>
              <a:rPr lang="cs-CZ" sz="2000" b="1" dirty="0" smtClean="0"/>
              <a:t> </a:t>
            </a:r>
            <a:r>
              <a:rPr lang="cs-CZ" sz="2000" dirty="0" smtClean="0"/>
              <a:t>patří </a:t>
            </a:r>
            <a:r>
              <a:rPr lang="cs-CZ" sz="2000" b="1" dirty="0" smtClean="0"/>
              <a:t>kardiovaskulární baroreceptory</a:t>
            </a:r>
            <a:r>
              <a:rPr lang="cs-CZ" sz="2000" dirty="0" smtClean="0"/>
              <a:t>, které reagují na změny krevního </a:t>
            </a:r>
            <a:r>
              <a:rPr lang="cs-CZ" sz="2000" dirty="0" smtClean="0"/>
              <a:t>tlaku, </a:t>
            </a:r>
            <a:r>
              <a:rPr lang="cs-CZ" sz="2000" dirty="0" smtClean="0"/>
              <a:t>umístěny např. v oblouku aorty. </a:t>
            </a:r>
            <a:r>
              <a:rPr lang="cs-CZ" sz="2000" b="1" dirty="0" err="1" smtClean="0"/>
              <a:t>Pulmonární</a:t>
            </a:r>
            <a:r>
              <a:rPr lang="cs-CZ" sz="2000" b="1" dirty="0" smtClean="0"/>
              <a:t> receptory </a:t>
            </a:r>
            <a:r>
              <a:rPr lang="cs-CZ" sz="2000" dirty="0" smtClean="0"/>
              <a:t>reagují na změny objemu plic, </a:t>
            </a:r>
            <a:r>
              <a:rPr lang="cs-CZ" sz="2000" b="1" dirty="0" smtClean="0"/>
              <a:t>gastrointestinální</a:t>
            </a:r>
          </a:p>
          <a:p>
            <a:r>
              <a:rPr lang="cs-CZ" sz="2000" b="1" dirty="0" smtClean="0"/>
              <a:t>receptory </a:t>
            </a:r>
            <a:r>
              <a:rPr lang="cs-CZ" sz="2000" dirty="0" smtClean="0"/>
              <a:t>jsou stimulovány náplní žaludku a střev, </a:t>
            </a:r>
            <a:r>
              <a:rPr lang="cs-CZ" sz="2000" b="1" dirty="0" smtClean="0"/>
              <a:t>renální receptory </a:t>
            </a:r>
            <a:r>
              <a:rPr lang="cs-CZ" sz="2000" dirty="0" smtClean="0"/>
              <a:t>reagují na náplň ledvin a močového</a:t>
            </a:r>
          </a:p>
          <a:p>
            <a:r>
              <a:rPr lang="cs-CZ" sz="2000" dirty="0" smtClean="0"/>
              <a:t>měchýře. Bolest má na rozdíl od jiných počitků především význam ochranný. </a:t>
            </a:r>
            <a:r>
              <a:rPr lang="cs-CZ" sz="2000" dirty="0" smtClean="0">
                <a:solidFill>
                  <a:srgbClr val="FF0000"/>
                </a:solidFill>
              </a:rPr>
              <a:t>Specifickými receptory pro bolest j</a:t>
            </a:r>
            <a:r>
              <a:rPr lang="cs-CZ" sz="2000" dirty="0" smtClean="0"/>
              <a:t>sou rovněž </a:t>
            </a:r>
            <a:r>
              <a:rPr lang="cs-CZ" sz="2000" b="1" dirty="0" smtClean="0"/>
              <a:t>volná nervová zakončení</a:t>
            </a:r>
            <a:r>
              <a:rPr lang="cs-CZ" sz="2000" dirty="0" smtClean="0"/>
              <a:t>, jež lze nalézt ve většině tělních tkání. Některé tělesné tkáně však na působení bolestivých podnětů nereagují (plíce, játra, slezina, ledviny, mozková tkáň). </a:t>
            </a:r>
            <a:r>
              <a:rPr lang="cs-CZ" sz="2000" dirty="0" smtClean="0">
                <a:solidFill>
                  <a:srgbClr val="FF0000"/>
                </a:solidFill>
              </a:rPr>
              <a:t>Svědění </a:t>
            </a:r>
            <a:r>
              <a:rPr lang="cs-CZ" sz="2000" dirty="0" smtClean="0"/>
              <a:t>(pruritus) vzniká lehkým drážděním receptorů pro bolest, a to zpravidla </a:t>
            </a:r>
            <a:r>
              <a:rPr lang="cs-CZ" sz="2000" dirty="0" smtClean="0">
                <a:solidFill>
                  <a:srgbClr val="FF0000"/>
                </a:solidFill>
              </a:rPr>
              <a:t>při hojení ran a při mírném poškození kůže</a:t>
            </a:r>
            <a:r>
              <a:rPr lang="cs-CZ" sz="2000" dirty="0" smtClean="0"/>
              <a:t>, z níž se uvolňuje zejména histamin.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53692" y="45189"/>
            <a:ext cx="11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Obratlovci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8322" y="414521"/>
            <a:ext cx="1094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Dotykové receptory: </a:t>
            </a:r>
            <a:r>
              <a:rPr lang="cs-CZ" dirty="0" smtClean="0"/>
              <a:t>hmatová peříčka nebo hmatové chlupy, Meissnerova tělíska</a:t>
            </a:r>
          </a:p>
          <a:p>
            <a:r>
              <a:rPr lang="cs-CZ" b="1" dirty="0" smtClean="0"/>
              <a:t>Tlakové:</a:t>
            </a:r>
            <a:r>
              <a:rPr lang="cs-CZ" dirty="0" smtClean="0"/>
              <a:t> Vater-</a:t>
            </a:r>
            <a:r>
              <a:rPr lang="cs-CZ" dirty="0" err="1" smtClean="0"/>
              <a:t>Pacciniho</a:t>
            </a:r>
            <a:r>
              <a:rPr lang="cs-CZ" dirty="0" smtClean="0"/>
              <a:t> tělíska, </a:t>
            </a:r>
            <a:r>
              <a:rPr lang="cs-CZ" b="1" dirty="0" err="1" smtClean="0"/>
              <a:t>Mechanoreceptory</a:t>
            </a:r>
            <a:r>
              <a:rPr lang="cs-CZ" dirty="0" smtClean="0"/>
              <a:t>:  svalová vřeténka, šlachová tělíska, </a:t>
            </a:r>
          </a:p>
          <a:p>
            <a:r>
              <a:rPr lang="cs-CZ" b="1" dirty="0"/>
              <a:t>Útrobní </a:t>
            </a:r>
            <a:r>
              <a:rPr lang="cs-CZ" b="1" dirty="0" err="1"/>
              <a:t>mechanoreceptory</a:t>
            </a:r>
            <a:r>
              <a:rPr lang="cs-CZ" b="1" dirty="0" smtClean="0"/>
              <a:t>: </a:t>
            </a:r>
            <a:r>
              <a:rPr lang="cs-CZ" dirty="0" smtClean="0"/>
              <a:t>kardiovaskulární baroreceptory</a:t>
            </a:r>
            <a:r>
              <a:rPr lang="cs-CZ" dirty="0"/>
              <a:t>, </a:t>
            </a:r>
            <a:r>
              <a:rPr lang="cs-CZ" dirty="0" err="1"/>
              <a:t>Pulmonární</a:t>
            </a:r>
            <a:r>
              <a:rPr lang="cs-CZ" dirty="0"/>
              <a:t> receptory, gastrointestinální</a:t>
            </a:r>
          </a:p>
          <a:p>
            <a:r>
              <a:rPr lang="cs-CZ" dirty="0"/>
              <a:t>Receptory, renální receptory, volná nervová zakončení</a:t>
            </a:r>
          </a:p>
        </p:txBody>
      </p:sp>
    </p:spTree>
    <p:extLst>
      <p:ext uri="{BB962C8B-B14F-4D97-AF65-F5344CB8AC3E}">
        <p14:creationId xmlns:p14="http://schemas.microsoft.com/office/powerpoint/2010/main" val="40083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3431</Words>
  <Application>Microsoft Office PowerPoint</Application>
  <PresentationFormat>Vlastní</PresentationFormat>
  <Paragraphs>143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Office</vt:lpstr>
      <vt:lpstr>Čidla (smysly)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Čidla (smysly) </dc:title>
  <dc:creator>Uživatel systému Windows</dc:creator>
  <cp:lastModifiedBy>Alena Žákovská</cp:lastModifiedBy>
  <cp:revision>53</cp:revision>
  <cp:lastPrinted>2020-09-12T14:05:16Z</cp:lastPrinted>
  <dcterms:created xsi:type="dcterms:W3CDTF">2020-09-12T10:50:11Z</dcterms:created>
  <dcterms:modified xsi:type="dcterms:W3CDTF">2021-01-06T13:23:58Z</dcterms:modified>
</cp:coreProperties>
</file>