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980" autoAdjust="0"/>
    <p:restoredTop sz="94660"/>
  </p:normalViewPr>
  <p:slideViewPr>
    <p:cSldViewPr snapToGrid="0">
      <p:cViewPr varScale="1">
        <p:scale>
          <a:sx n="94" d="100"/>
          <a:sy n="94" d="100"/>
        </p:scale>
        <p:origin x="106" y="14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DE4F7E-288D-4C0F-8782-0F4D8DD56F57}" type="datetimeFigureOut">
              <a:rPr lang="cs-CZ" smtClean="0"/>
              <a:t>14.10.2020</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44F829-EE5F-43DF-9AAD-CF55CDE3F3FE}" type="slidenum">
              <a:rPr lang="cs-CZ" smtClean="0"/>
              <a:t>‹#›</a:t>
            </a:fld>
            <a:endParaRPr lang="cs-CZ"/>
          </a:p>
        </p:txBody>
      </p:sp>
    </p:spTree>
    <p:extLst>
      <p:ext uri="{BB962C8B-B14F-4D97-AF65-F5344CB8AC3E}">
        <p14:creationId xmlns:p14="http://schemas.microsoft.com/office/powerpoint/2010/main" val="418986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842" name="Shape 58"/>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5843" name="Shape 59"/>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cs-CZ" altLang="cs-CZ" smtClean="0"/>
          </a:p>
        </p:txBody>
      </p:sp>
    </p:spTree>
    <p:extLst>
      <p:ext uri="{BB962C8B-B14F-4D97-AF65-F5344CB8AC3E}">
        <p14:creationId xmlns:p14="http://schemas.microsoft.com/office/powerpoint/2010/main" val="3090248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8370" name="Shape 121"/>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8371" name="Shape 122"/>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cs-CZ" altLang="cs-CZ" smtClean="0"/>
          </a:p>
        </p:txBody>
      </p:sp>
    </p:spTree>
    <p:extLst>
      <p:ext uri="{BB962C8B-B14F-4D97-AF65-F5344CB8AC3E}">
        <p14:creationId xmlns:p14="http://schemas.microsoft.com/office/powerpoint/2010/main" val="1628233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90" name="Shape 67"/>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7891" name="Shape 68"/>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cs-CZ" altLang="cs-CZ" smtClean="0"/>
          </a:p>
        </p:txBody>
      </p:sp>
    </p:spTree>
    <p:extLst>
      <p:ext uri="{BB962C8B-B14F-4D97-AF65-F5344CB8AC3E}">
        <p14:creationId xmlns:p14="http://schemas.microsoft.com/office/powerpoint/2010/main" val="282055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Shape 74"/>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9939" name="Shape 75"/>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cs-CZ" altLang="cs-CZ" smtClean="0"/>
          </a:p>
        </p:txBody>
      </p:sp>
    </p:spTree>
    <p:extLst>
      <p:ext uri="{BB962C8B-B14F-4D97-AF65-F5344CB8AC3E}">
        <p14:creationId xmlns:p14="http://schemas.microsoft.com/office/powerpoint/2010/main" val="3809919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86" name="Shape 81"/>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1987" name="Shape 82"/>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cs-CZ" altLang="cs-CZ" smtClean="0"/>
          </a:p>
        </p:txBody>
      </p:sp>
    </p:spTree>
    <p:extLst>
      <p:ext uri="{BB962C8B-B14F-4D97-AF65-F5344CB8AC3E}">
        <p14:creationId xmlns:p14="http://schemas.microsoft.com/office/powerpoint/2010/main" val="713748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Shape 88"/>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5059" name="Shape 89"/>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cs-CZ" altLang="cs-CZ" smtClean="0"/>
          </a:p>
        </p:txBody>
      </p:sp>
    </p:spTree>
    <p:extLst>
      <p:ext uri="{BB962C8B-B14F-4D97-AF65-F5344CB8AC3E}">
        <p14:creationId xmlns:p14="http://schemas.microsoft.com/office/powerpoint/2010/main" val="3228581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0178" name="Shape 93"/>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0179" name="Shape 94"/>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cs-CZ" altLang="cs-CZ" smtClean="0"/>
          </a:p>
        </p:txBody>
      </p:sp>
    </p:spTree>
    <p:extLst>
      <p:ext uri="{BB962C8B-B14F-4D97-AF65-F5344CB8AC3E}">
        <p14:creationId xmlns:p14="http://schemas.microsoft.com/office/powerpoint/2010/main" val="2359344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2226" name="Shape 101"/>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2227" name="Shape 102"/>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cs-CZ" altLang="cs-CZ" smtClean="0"/>
          </a:p>
        </p:txBody>
      </p:sp>
    </p:spTree>
    <p:extLst>
      <p:ext uri="{BB962C8B-B14F-4D97-AF65-F5344CB8AC3E}">
        <p14:creationId xmlns:p14="http://schemas.microsoft.com/office/powerpoint/2010/main" val="3310162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4274" name="Shape 107"/>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4275" name="Shape 108"/>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cs-CZ" altLang="cs-CZ" smtClean="0"/>
          </a:p>
        </p:txBody>
      </p:sp>
    </p:spTree>
    <p:extLst>
      <p:ext uri="{BB962C8B-B14F-4D97-AF65-F5344CB8AC3E}">
        <p14:creationId xmlns:p14="http://schemas.microsoft.com/office/powerpoint/2010/main" val="3468368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6322" name="Shape 114"/>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6323" name="Shape 115"/>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cs-CZ" altLang="cs-CZ" smtClean="0"/>
          </a:p>
        </p:txBody>
      </p:sp>
    </p:spTree>
    <p:extLst>
      <p:ext uri="{BB962C8B-B14F-4D97-AF65-F5344CB8AC3E}">
        <p14:creationId xmlns:p14="http://schemas.microsoft.com/office/powerpoint/2010/main" val="2725449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2DE3D8-82CB-4D80-A1BA-975A242BA83E}"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3315419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09C2793-6904-48ED-8E81-F6A76D0C5C5E}"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3332071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C56E74E-F63B-4B2B-95E9-09BB4D2E3B1A}"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246996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609600" y="274638"/>
            <a:ext cx="10972800" cy="1143000"/>
          </a:xfrm>
        </p:spPr>
        <p:txBody>
          <a:bodyPr/>
          <a:lstStyle/>
          <a:p>
            <a:r>
              <a:rPr lang="cs-CZ"/>
              <a:t>Kliknutím lze upravit styl.</a:t>
            </a:r>
          </a:p>
        </p:txBody>
      </p:sp>
      <p:sp>
        <p:nvSpPr>
          <p:cNvPr id="3" name="Zástupný symbol pro obsah 2"/>
          <p:cNvSpPr>
            <a:spLocks noGrp="1"/>
          </p:cNvSpPr>
          <p:nvPr>
            <p:ph sz="quarter" idx="1"/>
          </p:nvPr>
        </p:nvSpPr>
        <p:spPr>
          <a:xfrm>
            <a:off x="609600" y="1600200"/>
            <a:ext cx="53848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09600" y="3938589"/>
            <a:ext cx="53848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6197600" y="3938589"/>
            <a:ext cx="53848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lt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lt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9C20711-1105-4FC4-927E-2462B8EA29C1}"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21640839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7600" y="3938589"/>
            <a:ext cx="53848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cs-CZ" alt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lt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D7EE700E-50BA-4E61-891F-7EFB5087F9BF}"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2900332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7"/>
            <a:ext cx="11360800" cy="763600"/>
          </a:xfrm>
          <a:prstGeom prst="rect">
            <a:avLst/>
          </a:prstGeom>
        </p:spPr>
        <p:txBody>
          <a:bodyPr lIns="91425" tIns="91425" rIns="91425" bIns="91425" anchor="t"/>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a:endParaRPr/>
          </a:p>
        </p:txBody>
      </p:sp>
      <p:sp>
        <p:nvSpPr>
          <p:cNvPr id="18" name="Shape 18"/>
          <p:cNvSpPr txBox="1">
            <a:spLocks noGrp="1"/>
          </p:cNvSpPr>
          <p:nvPr>
            <p:ph type="body" idx="1"/>
          </p:nvPr>
        </p:nvSpPr>
        <p:spPr>
          <a:xfrm>
            <a:off x="415600" y="1536633"/>
            <a:ext cx="11360800" cy="4555200"/>
          </a:xfrm>
          <a:prstGeom prst="rect">
            <a:avLst/>
          </a:prstGeom>
        </p:spPr>
        <p:txBody>
          <a:bodyPr lIns="91425" tIns="91425" rIns="91425" bIns="91425"/>
          <a:lstStyle>
            <a:lvl1pPr lvl="0">
              <a:spcBef>
                <a:spcPts val="0"/>
              </a:spcBef>
              <a:buSzPts val="1800"/>
              <a:buChar char="●"/>
              <a:defRPr/>
            </a:lvl1pPr>
            <a:lvl2pPr lvl="1">
              <a:spcBef>
                <a:spcPts val="0"/>
              </a:spcBef>
              <a:buSzPts val="1400"/>
              <a:buChar char="○"/>
              <a:defRPr/>
            </a:lvl2pPr>
            <a:lvl3pPr lvl="2">
              <a:spcBef>
                <a:spcPts val="0"/>
              </a:spcBef>
              <a:buSzPts val="1400"/>
              <a:buChar char="■"/>
              <a:defRPr/>
            </a:lvl3pPr>
            <a:lvl4pPr lvl="3">
              <a:spcBef>
                <a:spcPts val="0"/>
              </a:spcBef>
              <a:buSzPts val="1400"/>
              <a:buChar char="●"/>
              <a:defRPr/>
            </a:lvl4pPr>
            <a:lvl5pPr lvl="4">
              <a:spcBef>
                <a:spcPts val="0"/>
              </a:spcBef>
              <a:buSzPts val="1400"/>
              <a:buChar char="○"/>
              <a:defRPr/>
            </a:lvl5pPr>
            <a:lvl6pPr lvl="5">
              <a:spcBef>
                <a:spcPts val="0"/>
              </a:spcBef>
              <a:buSzPts val="1400"/>
              <a:buChar char="■"/>
              <a:defRPr/>
            </a:lvl6pPr>
            <a:lvl7pPr lvl="6">
              <a:spcBef>
                <a:spcPts val="0"/>
              </a:spcBef>
              <a:buSzPts val="1400"/>
              <a:buChar char="●"/>
              <a:defRPr/>
            </a:lvl7pPr>
            <a:lvl8pPr lvl="7">
              <a:spcBef>
                <a:spcPts val="0"/>
              </a:spcBef>
              <a:buSzPts val="1400"/>
              <a:buChar char="○"/>
              <a:defRPr/>
            </a:lvl8pPr>
            <a:lvl9pPr lvl="8">
              <a:spcBef>
                <a:spcPts val="0"/>
              </a:spcBef>
              <a:buSzPts val="1400"/>
              <a:buChar char="■"/>
              <a:defRPr/>
            </a:lvl9pPr>
          </a:lstStyle>
          <a:p>
            <a:endParaRPr/>
          </a:p>
        </p:txBody>
      </p:sp>
      <p:sp>
        <p:nvSpPr>
          <p:cNvPr id="4" name="Shape 19"/>
          <p:cNvSpPr txBox="1">
            <a:spLocks noGrp="1"/>
          </p:cNvSpPr>
          <p:nvPr>
            <p:ph type="sldNum" idx="10"/>
          </p:nvPr>
        </p:nvSpPr>
        <p:spPr>
          <a:xfrm>
            <a:off x="11296651" y="6218239"/>
            <a:ext cx="732367" cy="523875"/>
          </a:xfrm>
        </p:spPr>
        <p:txBody>
          <a:bodyPr lIns="91425" tIns="91425" rIns="91425" bIns="91425" anchor="ctr">
            <a:noAutofit/>
          </a:bodyPr>
          <a:lstStyle>
            <a:lvl1pPr>
              <a:defRPr/>
            </a:lvl1pPr>
          </a:lstStyle>
          <a:p>
            <a:fld id="{1399134B-8D22-43BF-9834-1E7F98E229C7}"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1877099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8DAFD57-C89A-4C66-B7BF-0E8B123A80F8}"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2442647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1" y="1709739"/>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C8E0649-C00E-4435-8856-A2188338C218}"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1945458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1C93BBA-68DA-461F-A3A5-631D13A5A4AE}"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1251566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40317" y="365126"/>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40318" y="2505075"/>
            <a:ext cx="5158316"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71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lt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lt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4C093FD-D429-4F65-911A-B3D8D035B985}"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806572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A8AAC58-6C8D-464C-9D17-8282B07CD046}"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2465440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lt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lt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E3F1540-5061-437E-BF0F-987E05E83E03}"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3178411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40318" y="457200"/>
            <a:ext cx="393276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E712A7F-4708-480A-83E8-32014CFDA62C}"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2416939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40318" y="457200"/>
            <a:ext cx="393276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B8200F-DAFA-45C3-B403-A791D019D263}" type="slidenum">
              <a:rPr lang="cs-CZ" altLang="cs-CZ">
                <a:solidFill>
                  <a:srgbClr val="000000"/>
                </a:solidFill>
              </a:rPr>
              <a:pPr/>
              <a:t>‹#›</a:t>
            </a:fld>
            <a:endParaRPr lang="cs-CZ" altLang="cs-CZ">
              <a:solidFill>
                <a:srgbClr val="000000"/>
              </a:solidFill>
            </a:endParaRPr>
          </a:p>
        </p:txBody>
      </p:sp>
    </p:spTree>
    <p:extLst>
      <p:ext uri="{BB962C8B-B14F-4D97-AF65-F5344CB8AC3E}">
        <p14:creationId xmlns:p14="http://schemas.microsoft.com/office/powerpoint/2010/main" val="3948815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CC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cs-CZ" altLang="cs-CZ">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cs-CZ" altLang="cs-CZ">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41122F4E-F5FF-4261-AD7E-9F0180142E06}" type="slidenum">
              <a:rPr lang="cs-CZ" altLang="cs-CZ">
                <a:solidFill>
                  <a:srgbClr val="000000"/>
                </a:solidFill>
              </a:rPr>
              <a:pPr fontAlgn="base">
                <a:spcBef>
                  <a:spcPct val="0"/>
                </a:spcBef>
                <a:spcAft>
                  <a:spcPct val="0"/>
                </a:spcAft>
              </a:pPr>
              <a:t>‹#›</a:t>
            </a:fld>
            <a:endParaRPr lang="cs-CZ" altLang="cs-CZ">
              <a:solidFill>
                <a:srgbClr val="000000"/>
              </a:solidFill>
            </a:endParaRPr>
          </a:p>
        </p:txBody>
      </p:sp>
    </p:spTree>
    <p:extLst>
      <p:ext uri="{BB962C8B-B14F-4D97-AF65-F5344CB8AC3E}">
        <p14:creationId xmlns:p14="http://schemas.microsoft.com/office/powerpoint/2010/main" val="31272967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wikiskripta.eu/w/Hypoglyk%C3%A9mie"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1.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1.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notesSlide" Target="../notesSlides/notesSlide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notesSlide" Target="../notesSlides/notesSlide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png"/><Relationship Id="rId5" Type="http://schemas.openxmlformats.org/officeDocument/2006/relationships/image" Target="../media/image21.png"/><Relationship Id="rId4" Type="http://schemas.openxmlformats.org/officeDocument/2006/relationships/notesSlide" Target="../notesSlides/notesSlide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png"/><Relationship Id="rId5" Type="http://schemas.openxmlformats.org/officeDocument/2006/relationships/image" Target="../media/image23.png"/><Relationship Id="rId4" Type="http://schemas.openxmlformats.org/officeDocument/2006/relationships/notesSlide" Target="../notesSlides/notesSlide5.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png"/><Relationship Id="rId5" Type="http://schemas.openxmlformats.org/officeDocument/2006/relationships/image" Target="../media/image25.jpeg"/><Relationship Id="rId4" Type="http://schemas.openxmlformats.org/officeDocument/2006/relationships/image" Target="../media/image24.jpeg"/></Relationships>
</file>

<file path=ppt/slides/_rels/slide3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29.jpe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 Id="rId9"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png"/><Relationship Id="rId5" Type="http://schemas.openxmlformats.org/officeDocument/2006/relationships/image" Target="../media/image31.jpeg"/><Relationship Id="rId4" Type="http://schemas.openxmlformats.org/officeDocument/2006/relationships/image" Target="../media/image30.jpeg"/></Relationships>
</file>

<file path=ppt/slides/_rels/slide3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png"/><Relationship Id="rId5" Type="http://schemas.openxmlformats.org/officeDocument/2006/relationships/image" Target="../media/image34.png"/><Relationship Id="rId4" Type="http://schemas.openxmlformats.org/officeDocument/2006/relationships/notesSlide" Target="../notesSlides/notesSlide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1.png"/><Relationship Id="rId5" Type="http://schemas.openxmlformats.org/officeDocument/2006/relationships/image" Target="../media/image35.png"/><Relationship Id="rId4" Type="http://schemas.openxmlformats.org/officeDocument/2006/relationships/notesSlide" Target="../notesSlides/notesSlide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1.png"/><Relationship Id="rId5" Type="http://schemas.openxmlformats.org/officeDocument/2006/relationships/image" Target="../media/image36.png"/><Relationship Id="rId4" Type="http://schemas.openxmlformats.org/officeDocument/2006/relationships/notesSlide" Target="../notesSlides/notesSlide10.xml"/></Relationships>
</file>

<file path=ppt/slides/_rels/slide4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image" Target="../media/image40.png"/><Relationship Id="rId12" Type="http://schemas.openxmlformats.org/officeDocument/2006/relationships/image" Target="../media/image1.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4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12.xml"/><Relationship Id="rId7" Type="http://schemas.openxmlformats.org/officeDocument/2006/relationships/image" Target="../media/image48.png"/><Relationship Id="rId12" Type="http://schemas.openxmlformats.org/officeDocument/2006/relationships/image" Target="../media/image2.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47.png"/><Relationship Id="rId11" Type="http://schemas.openxmlformats.org/officeDocument/2006/relationships/image" Target="../media/image1.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1.png"/><Relationship Id="rId5" Type="http://schemas.openxmlformats.org/officeDocument/2006/relationships/image" Target="../media/image53.png"/><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image" Target="../media/image1.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4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hyperlink" Target="http://www.sci.muni.cz/ksfz/vyuka.html" TargetMode="External"/><Relationship Id="rId4" Type="http://schemas.openxmlformats.org/officeDocument/2006/relationships/hyperlink" Target="http://biologie-psjg-hk-uhk.webnode.cz/news/fyziologie-zivocichu-a-cloveka-i-dil-verze-2012-"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4"/>
          <p:cNvSpPr txBox="1">
            <a:spLocks noChangeArrowheads="1"/>
          </p:cNvSpPr>
          <p:nvPr/>
        </p:nvSpPr>
        <p:spPr bwMode="auto">
          <a:xfrm>
            <a:off x="2971800" y="685801"/>
            <a:ext cx="6477000" cy="532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cs-CZ" altLang="cs-CZ" b="1">
                <a:solidFill>
                  <a:srgbClr val="000000"/>
                </a:solidFill>
              </a:rPr>
              <a:t>Fyziologie živočichů (a člověka)</a:t>
            </a:r>
          </a:p>
          <a:p>
            <a:pPr algn="ctr" fontAlgn="base">
              <a:spcBef>
                <a:spcPct val="50000"/>
              </a:spcBef>
              <a:spcAft>
                <a:spcPct val="0"/>
              </a:spcAft>
              <a:buFontTx/>
              <a:buNone/>
            </a:pPr>
            <a:r>
              <a:rPr lang="cs-CZ" altLang="cs-CZ" b="1">
                <a:solidFill>
                  <a:srgbClr val="000000"/>
                </a:solidFill>
              </a:rPr>
              <a:t>Bi2BP_FYZP,    Bi2BP_FYZL</a:t>
            </a:r>
          </a:p>
          <a:p>
            <a:pPr algn="ctr" fontAlgn="base">
              <a:spcBef>
                <a:spcPct val="50000"/>
              </a:spcBef>
              <a:spcAft>
                <a:spcPct val="0"/>
              </a:spcAft>
              <a:buFontTx/>
              <a:buNone/>
            </a:pPr>
            <a:r>
              <a:rPr lang="cs-CZ" altLang="cs-CZ" b="1">
                <a:solidFill>
                  <a:srgbClr val="000000"/>
                </a:solidFill>
              </a:rPr>
              <a:t>III. ročník  </a:t>
            </a:r>
            <a:r>
              <a:rPr lang="cs-CZ" altLang="cs-CZ">
                <a:solidFill>
                  <a:srgbClr val="000000"/>
                </a:solidFill>
              </a:rPr>
              <a:t> </a:t>
            </a:r>
            <a:r>
              <a:rPr lang="cs-CZ" altLang="cs-CZ" b="1">
                <a:solidFill>
                  <a:srgbClr val="000000"/>
                </a:solidFill>
              </a:rPr>
              <a:t>1</a:t>
            </a:r>
            <a:r>
              <a:rPr lang="cs-CZ" altLang="cs-CZ">
                <a:solidFill>
                  <a:srgbClr val="000000"/>
                </a:solidFill>
              </a:rPr>
              <a:t>/0/</a:t>
            </a:r>
            <a:r>
              <a:rPr lang="cs-CZ" altLang="cs-CZ" b="1">
                <a:solidFill>
                  <a:srgbClr val="000000"/>
                </a:solidFill>
              </a:rPr>
              <a:t>2 Zk, z </a:t>
            </a:r>
            <a:r>
              <a:rPr lang="cs-CZ" altLang="cs-CZ" sz="1800">
                <a:solidFill>
                  <a:srgbClr val="000000"/>
                </a:solidFill>
              </a:rPr>
              <a:t>(SP nebo AV)</a:t>
            </a:r>
          </a:p>
          <a:p>
            <a:pPr algn="ctr" fontAlgn="base">
              <a:spcBef>
                <a:spcPct val="50000"/>
              </a:spcBef>
              <a:spcAft>
                <a:spcPct val="0"/>
              </a:spcAft>
              <a:buFontTx/>
              <a:buNone/>
            </a:pPr>
            <a:r>
              <a:rPr lang="cs-CZ" altLang="cs-CZ" sz="2000">
                <a:solidFill>
                  <a:srgbClr val="000000"/>
                </a:solidFill>
              </a:rPr>
              <a:t>	Zk – písemná podle aktivity, ústní (hormony, vitamíny)</a:t>
            </a:r>
          </a:p>
          <a:p>
            <a:pPr algn="ctr" fontAlgn="base">
              <a:spcBef>
                <a:spcPct val="50000"/>
              </a:spcBef>
              <a:spcAft>
                <a:spcPct val="0"/>
              </a:spcAft>
              <a:buFontTx/>
              <a:buNone/>
            </a:pPr>
            <a:r>
              <a:rPr lang="cs-CZ" altLang="cs-CZ" sz="2000">
                <a:solidFill>
                  <a:srgbClr val="000000"/>
                </a:solidFill>
              </a:rPr>
              <a:t>	</a:t>
            </a:r>
            <a:endParaRPr lang="cs-CZ" altLang="cs-CZ" b="1">
              <a:solidFill>
                <a:srgbClr val="000000"/>
              </a:solidFill>
            </a:endParaRPr>
          </a:p>
          <a:p>
            <a:pPr algn="ctr" fontAlgn="base">
              <a:spcBef>
                <a:spcPct val="50000"/>
              </a:spcBef>
              <a:spcAft>
                <a:spcPct val="0"/>
              </a:spcAft>
              <a:buFontTx/>
              <a:buNone/>
            </a:pPr>
            <a:r>
              <a:rPr lang="cs-CZ" altLang="cs-CZ" b="1">
                <a:solidFill>
                  <a:srgbClr val="000000"/>
                </a:solidFill>
              </a:rPr>
              <a:t>        </a:t>
            </a:r>
            <a:r>
              <a:rPr lang="cs-CZ" altLang="cs-CZ" sz="2800" b="1">
                <a:solidFill>
                  <a:srgbClr val="000000"/>
                </a:solidFill>
              </a:rPr>
              <a:t>doc.RNDr. B. Rychnovský, CSc.</a:t>
            </a:r>
          </a:p>
          <a:p>
            <a:pPr algn="ctr" fontAlgn="base">
              <a:spcBef>
                <a:spcPct val="50000"/>
              </a:spcBef>
              <a:spcAft>
                <a:spcPct val="0"/>
              </a:spcAft>
              <a:buFontTx/>
              <a:buNone/>
            </a:pPr>
            <a:r>
              <a:rPr lang="cs-CZ" altLang="cs-CZ" b="1">
                <a:solidFill>
                  <a:srgbClr val="000000"/>
                </a:solidFill>
              </a:rPr>
              <a:t>		     </a:t>
            </a:r>
            <a:r>
              <a:rPr lang="cs-CZ" altLang="cs-CZ" sz="2400" b="1">
                <a:solidFill>
                  <a:srgbClr val="000000"/>
                </a:solidFill>
              </a:rPr>
              <a:t>doc.RNDr. Žákovská, Ph.D.</a:t>
            </a:r>
          </a:p>
          <a:p>
            <a:pPr algn="ctr" fontAlgn="base">
              <a:spcBef>
                <a:spcPct val="50000"/>
              </a:spcBef>
              <a:spcAft>
                <a:spcPct val="0"/>
              </a:spcAft>
              <a:buFontTx/>
              <a:buNone/>
            </a:pPr>
            <a:r>
              <a:rPr lang="cs-CZ" altLang="cs-CZ" sz="2400" b="1">
                <a:solidFill>
                  <a:srgbClr val="000000"/>
                </a:solidFill>
              </a:rPr>
              <a:t>    		</a:t>
            </a:r>
          </a:p>
        </p:txBody>
      </p:sp>
      <p:pic>
        <p:nvPicPr>
          <p:cNvPr id="6147" name="Zvuk 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43035427"/>
      </p:ext>
    </p:extLst>
  </p:cSld>
  <p:clrMapOvr>
    <a:masterClrMapping/>
  </p:clrMapOvr>
  <p:transition spd="slow" advTm="141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2514600" y="1660803"/>
            <a:ext cx="580639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a:solidFill>
                  <a:srgbClr val="000000"/>
                </a:solidFill>
                <a:latin typeface="Comic Sans MS" panose="030F0702030302020204" pitchFamily="66" charset="0"/>
                <a:cs typeface="Times New Roman" panose="02020603050405020304" pitchFamily="18" charset="0"/>
              </a:rPr>
              <a:t>Tab. 2: Průměrné prvkové složení lidského organismu</a:t>
            </a:r>
            <a:endParaRPr lang="cs-CZ" altLang="cs-CZ" sz="1800">
              <a:solidFill>
                <a:srgbClr val="000000"/>
              </a:solidFill>
              <a:latin typeface="Comic Sans MS" panose="030F0702030302020204" pitchFamily="66" charset="0"/>
            </a:endParaRPr>
          </a:p>
        </p:txBody>
      </p:sp>
      <p:graphicFrame>
        <p:nvGraphicFramePr>
          <p:cNvPr id="18482" name="Group 50"/>
          <p:cNvGraphicFramePr>
            <a:graphicFrameLocks noGrp="1"/>
          </p:cNvGraphicFramePr>
          <p:nvPr/>
        </p:nvGraphicFramePr>
        <p:xfrm>
          <a:off x="2590800" y="2362201"/>
          <a:ext cx="6781800" cy="2486027"/>
        </p:xfrm>
        <a:graphic>
          <a:graphicData uri="http://schemas.openxmlformats.org/drawingml/2006/table">
            <a:tbl>
              <a:tblPr/>
              <a:tblGrid>
                <a:gridCol w="838200"/>
                <a:gridCol w="990600"/>
                <a:gridCol w="762000"/>
                <a:gridCol w="990600"/>
                <a:gridCol w="762000"/>
                <a:gridCol w="838200"/>
                <a:gridCol w="762000"/>
                <a:gridCol w="838200"/>
              </a:tblGrid>
              <a:tr h="47439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Prvek</a:t>
                      </a:r>
                      <a:endParaRPr kumimoji="0" lang="cs-CZ" altLang="cs-CZ" sz="1600" b="1" i="0" u="none" strike="noStrike" cap="none" normalizeH="0" baseline="0">
                        <a:ln>
                          <a:noFill/>
                        </a:ln>
                        <a:solidFill>
                          <a:schemeClr val="tx1"/>
                        </a:solidFill>
                        <a:effectLst/>
                        <a:latin typeface="Comic Sans MS" panose="030F0702030302020204" pitchFamily="66" charset="0"/>
                      </a:endParaRPr>
                    </a:p>
                  </a:txBody>
                  <a:tcPr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a:t>
                      </a:r>
                      <a:endParaRPr kumimoji="0" lang="cs-CZ" altLang="cs-CZ" sz="1600" b="1" i="0" u="none" strike="noStrike" cap="none" normalizeH="0" baseline="0">
                        <a:ln>
                          <a:noFill/>
                        </a:ln>
                        <a:solidFill>
                          <a:schemeClr val="tx1"/>
                        </a:solidFill>
                        <a:effectLst/>
                        <a:latin typeface="Comic Sans MS" panose="030F0702030302020204" pitchFamily="66" charset="0"/>
                      </a:endParaRPr>
                    </a:p>
                  </a:txBody>
                  <a:tcPr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Prvek</a:t>
                      </a:r>
                      <a:endParaRPr kumimoji="0" lang="cs-CZ" altLang="cs-CZ" sz="1600" b="1" i="0" u="none" strike="noStrike" cap="none" normalizeH="0" baseline="0">
                        <a:ln>
                          <a:noFill/>
                        </a:ln>
                        <a:solidFill>
                          <a:schemeClr val="tx1"/>
                        </a:solidFill>
                        <a:effectLst/>
                        <a:latin typeface="Comic Sans MS" panose="030F0702030302020204" pitchFamily="66" charset="0"/>
                      </a:endParaRPr>
                    </a:p>
                  </a:txBody>
                  <a:tcPr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a:t>
                      </a:r>
                      <a:endParaRPr kumimoji="0" lang="cs-CZ" altLang="cs-CZ" sz="1600" b="1" i="0" u="none" strike="noStrike" cap="none" normalizeH="0" baseline="0">
                        <a:ln>
                          <a:noFill/>
                        </a:ln>
                        <a:solidFill>
                          <a:schemeClr val="tx1"/>
                        </a:solidFill>
                        <a:effectLst/>
                        <a:latin typeface="Comic Sans MS" panose="030F0702030302020204" pitchFamily="66" charset="0"/>
                      </a:endParaRPr>
                    </a:p>
                  </a:txBody>
                  <a:tcPr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Prvek</a:t>
                      </a:r>
                      <a:endParaRPr kumimoji="0" lang="cs-CZ" altLang="cs-CZ" sz="1600" b="1" i="0" u="none" strike="noStrike" cap="none" normalizeH="0" baseline="0">
                        <a:ln>
                          <a:noFill/>
                        </a:ln>
                        <a:solidFill>
                          <a:schemeClr val="tx1"/>
                        </a:solidFill>
                        <a:effectLst/>
                        <a:latin typeface="Comic Sans MS" panose="030F0702030302020204" pitchFamily="66" charset="0"/>
                      </a:endParaRPr>
                    </a:p>
                  </a:txBody>
                  <a:tcPr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a:t>
                      </a:r>
                      <a:endParaRPr kumimoji="0" lang="cs-CZ" altLang="cs-CZ" sz="1600" b="1" i="0" u="none" strike="noStrike" cap="none" normalizeH="0" baseline="0">
                        <a:ln>
                          <a:noFill/>
                        </a:ln>
                        <a:solidFill>
                          <a:schemeClr val="tx1"/>
                        </a:solidFill>
                        <a:effectLst/>
                        <a:latin typeface="Comic Sans MS" panose="030F0702030302020204" pitchFamily="66" charset="0"/>
                      </a:endParaRPr>
                    </a:p>
                  </a:txBody>
                  <a:tcPr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Prvek</a:t>
                      </a:r>
                      <a:endParaRPr kumimoji="0" lang="cs-CZ" altLang="cs-CZ" sz="1600" b="1" i="0" u="none" strike="noStrike" cap="none" normalizeH="0" baseline="0">
                        <a:ln>
                          <a:noFill/>
                        </a:ln>
                        <a:solidFill>
                          <a:schemeClr val="tx1"/>
                        </a:solidFill>
                        <a:effectLst/>
                        <a:latin typeface="Comic Sans MS" panose="030F0702030302020204" pitchFamily="66" charset="0"/>
                      </a:endParaRPr>
                    </a:p>
                  </a:txBody>
                  <a:tcPr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a:t>
                      </a:r>
                      <a:endParaRPr kumimoji="0" lang="cs-CZ" altLang="cs-CZ" sz="1600" b="1" i="0" u="none" strike="noStrike" cap="none" normalizeH="0" baseline="0">
                        <a:ln>
                          <a:noFill/>
                        </a:ln>
                        <a:solidFill>
                          <a:schemeClr val="tx1"/>
                        </a:solidFill>
                        <a:effectLst/>
                        <a:latin typeface="Comic Sans MS" panose="030F0702030302020204" pitchFamily="66" charset="0"/>
                      </a:endParaRPr>
                    </a:p>
                  </a:txBody>
                  <a:tcPr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1162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O</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C</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H</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N</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Ca</a:t>
                      </a:r>
                      <a:endParaRPr kumimoji="0" lang="cs-CZ" altLang="cs-CZ" sz="1800" b="1" i="0" u="none" strike="noStrike" cap="none" normalizeH="0" baseline="0">
                        <a:ln>
                          <a:noFill/>
                        </a:ln>
                        <a:solidFill>
                          <a:schemeClr val="tx1"/>
                        </a:solidFill>
                        <a:effectLst/>
                        <a:latin typeface="Comic Sans MS" panose="030F0702030302020204" pitchFamily="66" charset="0"/>
                      </a:endParaRPr>
                    </a:p>
                  </a:txBody>
                  <a:tcPr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65</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18</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10</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3</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1,6-2,2</a:t>
                      </a:r>
                      <a:endParaRPr kumimoji="0" lang="cs-CZ" altLang="cs-CZ" sz="1800" b="0" i="0" u="none" strike="noStrike" cap="none" normalizeH="0" baseline="0">
                        <a:ln>
                          <a:noFill/>
                        </a:ln>
                        <a:solidFill>
                          <a:schemeClr val="tx1"/>
                        </a:solidFill>
                        <a:effectLst/>
                        <a:latin typeface="Comic Sans MS" panose="030F0702030302020204" pitchFamily="66" charset="0"/>
                      </a:endParaRPr>
                    </a:p>
                  </a:txBody>
                  <a:tcPr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P</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K</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S</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Cl</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Na</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Mg</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Fe</a:t>
                      </a:r>
                      <a:endParaRPr kumimoji="0" lang="cs-CZ" altLang="cs-CZ" sz="1800" b="1" i="0" u="none" strike="noStrike" cap="none" normalizeH="0" baseline="0">
                        <a:ln>
                          <a:noFill/>
                        </a:ln>
                        <a:solidFill>
                          <a:schemeClr val="tx1"/>
                        </a:solidFill>
                        <a:effectLst/>
                        <a:latin typeface="Comic Sans MS" panose="030F0702030302020204" pitchFamily="66" charset="0"/>
                      </a:endParaRPr>
                    </a:p>
                  </a:txBody>
                  <a:tcPr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0,8–1,1</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3,5.10</a:t>
                      </a:r>
                      <a:r>
                        <a:rPr kumimoji="0" lang="cs-CZ" altLang="cs-CZ" sz="1800" b="0" i="0" u="none" strike="noStrike" cap="none" normalizeH="0" baseline="30000">
                          <a:ln>
                            <a:noFill/>
                          </a:ln>
                          <a:solidFill>
                            <a:schemeClr val="tx1"/>
                          </a:solidFill>
                          <a:effectLst/>
                          <a:latin typeface="Comic Sans MS" panose="030F0702030302020204" pitchFamily="66" charset="0"/>
                          <a:cs typeface="Times New Roman" panose="02020603050405020304" pitchFamily="18" charset="0"/>
                        </a:rPr>
                        <a:t>-1</a:t>
                      </a:r>
                      <a:endParaRPr kumimoji="0" lang="cs-CZ" altLang="cs-CZ"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2,5</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1,5</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1,5</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5 . 10</a:t>
                      </a:r>
                      <a:r>
                        <a:rPr kumimoji="0" lang="cs-CZ" altLang="cs-CZ" sz="1800" b="0" i="0" u="none" strike="noStrike" cap="none" normalizeH="0" baseline="30000">
                          <a:ln>
                            <a:noFill/>
                          </a:ln>
                          <a:solidFill>
                            <a:schemeClr val="tx1"/>
                          </a:solidFill>
                          <a:effectLst/>
                          <a:latin typeface="Comic Sans MS" panose="030F0702030302020204" pitchFamily="66" charset="0"/>
                          <a:cs typeface="Times New Roman" panose="02020603050405020304" pitchFamily="18" charset="0"/>
                        </a:rPr>
                        <a:t>-2</a:t>
                      </a:r>
                      <a:endParaRPr kumimoji="0" lang="cs-CZ" altLang="cs-CZ"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4 . 10</a:t>
                      </a:r>
                      <a:r>
                        <a:rPr kumimoji="0" lang="cs-CZ" altLang="cs-CZ" sz="1800" b="0" i="0" u="none" strike="noStrike" cap="none" normalizeH="0" baseline="30000">
                          <a:ln>
                            <a:noFill/>
                          </a:ln>
                          <a:solidFill>
                            <a:schemeClr val="tx1"/>
                          </a:solidFill>
                          <a:effectLst/>
                          <a:latin typeface="Comic Sans MS" panose="030F0702030302020204" pitchFamily="66" charset="0"/>
                          <a:cs typeface="Times New Roman" panose="02020603050405020304" pitchFamily="18" charset="0"/>
                        </a:rPr>
                        <a:t>-3</a:t>
                      </a:r>
                      <a:endParaRPr kumimoji="0" lang="cs-CZ" altLang="cs-CZ" sz="1800" b="0" i="0" u="none" strike="noStrike" cap="none" normalizeH="0" baseline="0">
                        <a:ln>
                          <a:noFill/>
                        </a:ln>
                        <a:solidFill>
                          <a:schemeClr val="tx1"/>
                        </a:solidFill>
                        <a:effectLst/>
                        <a:latin typeface="Comic Sans MS" panose="030F0702030302020204" pitchFamily="66" charset="0"/>
                      </a:endParaRPr>
                    </a:p>
                  </a:txBody>
                  <a:tcPr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Mn</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Cu</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I</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Co</a:t>
                      </a:r>
                    </a:p>
                  </a:txBody>
                  <a:tcPr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3.10</a:t>
                      </a:r>
                      <a:r>
                        <a:rPr kumimoji="0" lang="cs-CZ" altLang="cs-CZ" sz="1800" b="0" i="0" u="none" strike="noStrike" cap="none" normalizeH="0" baseline="30000">
                          <a:ln>
                            <a:noFill/>
                          </a:ln>
                          <a:solidFill>
                            <a:schemeClr val="tx1"/>
                          </a:solidFill>
                          <a:effectLst/>
                          <a:latin typeface="Comic Sans MS" panose="030F0702030302020204" pitchFamily="66" charset="0"/>
                          <a:cs typeface="Times New Roman" panose="02020603050405020304" pitchFamily="18" charset="0"/>
                        </a:rPr>
                        <a:t>-4</a:t>
                      </a:r>
                      <a:endParaRPr kumimoji="0" lang="cs-CZ" altLang="cs-CZ"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1,5</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4.10</a:t>
                      </a:r>
                      <a:r>
                        <a:rPr kumimoji="0" lang="cs-CZ" altLang="cs-CZ" sz="1800" b="0" i="0" u="none" strike="noStrike" cap="none" normalizeH="0" baseline="30000">
                          <a:ln>
                            <a:noFill/>
                          </a:ln>
                          <a:solidFill>
                            <a:schemeClr val="tx1"/>
                          </a:solidFill>
                          <a:effectLst/>
                          <a:latin typeface="Comic Sans MS" panose="030F0702030302020204" pitchFamily="66" charset="0"/>
                          <a:cs typeface="Times New Roman" panose="02020603050405020304" pitchFamily="18" charset="0"/>
                        </a:rPr>
                        <a:t>-5</a:t>
                      </a:r>
                      <a:endParaRPr kumimoji="0" lang="cs-CZ" altLang="cs-CZ"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4</a:t>
                      </a:r>
                    </a:p>
                  </a:txBody>
                  <a:tcPr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Zn</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F</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Ni</a:t>
                      </a:r>
                    </a:p>
                  </a:txBody>
                  <a:tcPr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stopy</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a:t>
                      </a:r>
                      <a:endParaRPr kumimoji="0" lang="cs-CZ" altLang="cs-CZ" sz="1800" b="0" i="0" u="none" strike="noStrike" cap="none" normalizeH="0" baseline="0">
                        <a:ln>
                          <a:noFill/>
                        </a:ln>
                        <a:solidFill>
                          <a:schemeClr val="tx1"/>
                        </a:solidFill>
                        <a:effectLst/>
                        <a:latin typeface="Comic Sans MS" panose="030F0702030302020204" pitchFamily="66" charset="0"/>
                      </a:endParaRPr>
                    </a:p>
                  </a:txBody>
                  <a:tcPr marT="45695" marB="456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5392" name="Rectangle 32"/>
          <p:cNvSpPr>
            <a:spLocks noChangeArrowheads="1"/>
          </p:cNvSpPr>
          <p:nvPr/>
        </p:nvSpPr>
        <p:spPr bwMode="auto">
          <a:xfrm>
            <a:off x="1524001" y="46572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cs-CZ" altLang="cs-CZ" sz="1800">
              <a:solidFill>
                <a:srgbClr val="000000"/>
              </a:solidFill>
            </a:endParaRPr>
          </a:p>
        </p:txBody>
      </p:sp>
      <p:pic>
        <p:nvPicPr>
          <p:cNvPr id="15393" name="Zvuk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7215942"/>
      </p:ext>
    </p:extLst>
  </p:cSld>
  <p:clrMapOvr>
    <a:masterClrMapping/>
  </p:clrMapOvr>
  <p:transition spd="slow" advTm="60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ChangeArrowheads="1"/>
          </p:cNvSpPr>
          <p:nvPr/>
        </p:nvSpPr>
        <p:spPr bwMode="auto">
          <a:xfrm>
            <a:off x="2447925" y="890589"/>
            <a:ext cx="7366000" cy="507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a:solidFill>
                  <a:srgbClr val="000000"/>
                </a:solidFill>
              </a:rPr>
              <a:t>Funkce:</a:t>
            </a:r>
          </a:p>
          <a:p>
            <a:pPr fontAlgn="base">
              <a:spcBef>
                <a:spcPct val="0"/>
              </a:spcBef>
              <a:spcAft>
                <a:spcPct val="0"/>
              </a:spcAft>
              <a:buFontTx/>
              <a:buNone/>
            </a:pPr>
            <a:r>
              <a:rPr lang="cs-CZ" altLang="cs-CZ" sz="1800" b="1">
                <a:solidFill>
                  <a:srgbClr val="000000"/>
                </a:solidFill>
              </a:rPr>
              <a:t>OCHN </a:t>
            </a:r>
            <a:r>
              <a:rPr lang="cs-CZ" altLang="cs-CZ" sz="1800">
                <a:solidFill>
                  <a:srgbClr val="000000"/>
                </a:solidFill>
              </a:rPr>
              <a:t>– nepostradatelné </a:t>
            </a:r>
          </a:p>
          <a:p>
            <a:pPr fontAlgn="base">
              <a:spcBef>
                <a:spcPct val="0"/>
              </a:spcBef>
              <a:spcAft>
                <a:spcPct val="0"/>
              </a:spcAft>
              <a:buFontTx/>
              <a:buNone/>
            </a:pPr>
            <a:r>
              <a:rPr lang="cs-CZ" altLang="cs-CZ" sz="1800">
                <a:solidFill>
                  <a:srgbClr val="000000"/>
                </a:solidFill>
              </a:rPr>
              <a:t>   O oxidace, C řetězení, H energetické hospodaření, N složka bílkovin</a:t>
            </a:r>
          </a:p>
          <a:p>
            <a:pPr fontAlgn="base">
              <a:spcBef>
                <a:spcPct val="0"/>
              </a:spcBef>
              <a:spcAft>
                <a:spcPct val="0"/>
              </a:spcAft>
              <a:buFontTx/>
              <a:buNone/>
            </a:pPr>
            <a:r>
              <a:rPr lang="cs-CZ" altLang="cs-CZ" sz="1800" b="1">
                <a:solidFill>
                  <a:srgbClr val="000000"/>
                </a:solidFill>
              </a:rPr>
              <a:t>Ca </a:t>
            </a:r>
            <a:r>
              <a:rPr lang="cs-CZ" altLang="cs-CZ" sz="1800">
                <a:solidFill>
                  <a:srgbClr val="000000"/>
                </a:solidFill>
              </a:rPr>
              <a:t>– regulátor enzymatické aktivity, metabolismus kostí</a:t>
            </a:r>
          </a:p>
          <a:p>
            <a:pPr fontAlgn="base">
              <a:spcBef>
                <a:spcPct val="0"/>
              </a:spcBef>
              <a:spcAft>
                <a:spcPct val="0"/>
              </a:spcAft>
              <a:buFontTx/>
              <a:buNone/>
            </a:pPr>
            <a:r>
              <a:rPr lang="cs-CZ" altLang="cs-CZ" sz="1800" b="1">
                <a:solidFill>
                  <a:srgbClr val="000000"/>
                </a:solidFill>
              </a:rPr>
              <a:t>P</a:t>
            </a:r>
            <a:r>
              <a:rPr lang="cs-CZ" altLang="cs-CZ" sz="1800">
                <a:solidFill>
                  <a:srgbClr val="000000"/>
                </a:solidFill>
              </a:rPr>
              <a:t> – přenašeč energie, metabolismus cukrů</a:t>
            </a:r>
          </a:p>
          <a:p>
            <a:pPr fontAlgn="base">
              <a:spcBef>
                <a:spcPct val="0"/>
              </a:spcBef>
              <a:spcAft>
                <a:spcPct val="0"/>
              </a:spcAft>
              <a:buFontTx/>
              <a:buNone/>
            </a:pPr>
            <a:r>
              <a:rPr lang="cs-CZ" altLang="cs-CZ" sz="1800" b="1">
                <a:solidFill>
                  <a:srgbClr val="000000"/>
                </a:solidFill>
              </a:rPr>
              <a:t>Cl</a:t>
            </a:r>
            <a:r>
              <a:rPr lang="cs-CZ" altLang="cs-CZ" sz="1800">
                <a:solidFill>
                  <a:srgbClr val="000000"/>
                </a:solidFill>
              </a:rPr>
              <a:t> – chloridy v tekutinách</a:t>
            </a:r>
          </a:p>
          <a:p>
            <a:pPr fontAlgn="base">
              <a:spcBef>
                <a:spcPct val="0"/>
              </a:spcBef>
              <a:spcAft>
                <a:spcPct val="0"/>
              </a:spcAft>
              <a:buFontTx/>
              <a:buNone/>
            </a:pPr>
            <a:r>
              <a:rPr lang="cs-CZ" altLang="cs-CZ" sz="1800" b="1">
                <a:solidFill>
                  <a:srgbClr val="000000"/>
                </a:solidFill>
              </a:rPr>
              <a:t>F</a:t>
            </a:r>
            <a:r>
              <a:rPr lang="cs-CZ" altLang="cs-CZ" sz="1800">
                <a:solidFill>
                  <a:srgbClr val="000000"/>
                </a:solidFill>
              </a:rPr>
              <a:t> – zpevňující opornou soustavu</a:t>
            </a:r>
          </a:p>
          <a:p>
            <a:pPr fontAlgn="base">
              <a:spcBef>
                <a:spcPct val="0"/>
              </a:spcBef>
              <a:spcAft>
                <a:spcPct val="0"/>
              </a:spcAft>
              <a:buFontTx/>
              <a:buNone/>
            </a:pPr>
            <a:r>
              <a:rPr lang="cs-CZ" altLang="cs-CZ" sz="1800" b="1">
                <a:solidFill>
                  <a:srgbClr val="000000"/>
                </a:solidFill>
              </a:rPr>
              <a:t>S</a:t>
            </a:r>
            <a:r>
              <a:rPr lang="cs-CZ" altLang="cs-CZ" sz="1800">
                <a:solidFill>
                  <a:srgbClr val="000000"/>
                </a:solidFill>
              </a:rPr>
              <a:t> – bílkoviny</a:t>
            </a:r>
          </a:p>
          <a:p>
            <a:pPr fontAlgn="base">
              <a:spcBef>
                <a:spcPct val="0"/>
              </a:spcBef>
              <a:spcAft>
                <a:spcPct val="0"/>
              </a:spcAft>
              <a:buFontTx/>
              <a:buNone/>
            </a:pPr>
            <a:r>
              <a:rPr lang="cs-CZ" altLang="cs-CZ" sz="1800" b="1">
                <a:solidFill>
                  <a:srgbClr val="000000"/>
                </a:solidFill>
              </a:rPr>
              <a:t>K</a:t>
            </a:r>
            <a:r>
              <a:rPr lang="cs-CZ" altLang="cs-CZ" sz="1800">
                <a:solidFill>
                  <a:srgbClr val="000000"/>
                </a:solidFill>
              </a:rPr>
              <a:t> – vnitrobuněčná tekutina</a:t>
            </a:r>
          </a:p>
          <a:p>
            <a:pPr fontAlgn="base">
              <a:spcBef>
                <a:spcPct val="0"/>
              </a:spcBef>
              <a:spcAft>
                <a:spcPct val="0"/>
              </a:spcAft>
              <a:buFontTx/>
              <a:buNone/>
            </a:pPr>
            <a:r>
              <a:rPr lang="cs-CZ" altLang="cs-CZ" sz="1800" b="1">
                <a:solidFill>
                  <a:srgbClr val="000000"/>
                </a:solidFill>
              </a:rPr>
              <a:t>Na</a:t>
            </a:r>
            <a:r>
              <a:rPr lang="cs-CZ" altLang="cs-CZ" sz="1800">
                <a:solidFill>
                  <a:srgbClr val="000000"/>
                </a:solidFill>
              </a:rPr>
              <a:t> – mimobuněčná tekutina</a:t>
            </a:r>
          </a:p>
          <a:p>
            <a:pPr fontAlgn="base">
              <a:spcBef>
                <a:spcPct val="0"/>
              </a:spcBef>
              <a:spcAft>
                <a:spcPct val="0"/>
              </a:spcAft>
              <a:buFontTx/>
              <a:buNone/>
            </a:pPr>
            <a:r>
              <a:rPr lang="cs-CZ" altLang="cs-CZ" sz="1800" b="1">
                <a:solidFill>
                  <a:srgbClr val="000000"/>
                </a:solidFill>
              </a:rPr>
              <a:t>Mg</a:t>
            </a:r>
            <a:r>
              <a:rPr lang="cs-CZ" altLang="cs-CZ" sz="1800">
                <a:solidFill>
                  <a:srgbClr val="000000"/>
                </a:solidFill>
              </a:rPr>
              <a:t> – nervosvalová dráždivost</a:t>
            </a:r>
          </a:p>
          <a:p>
            <a:pPr fontAlgn="base">
              <a:spcBef>
                <a:spcPct val="0"/>
              </a:spcBef>
              <a:spcAft>
                <a:spcPct val="0"/>
              </a:spcAft>
              <a:buFontTx/>
              <a:buNone/>
            </a:pPr>
            <a:r>
              <a:rPr lang="cs-CZ" altLang="cs-CZ" sz="1800" b="1">
                <a:solidFill>
                  <a:srgbClr val="000000"/>
                </a:solidFill>
              </a:rPr>
              <a:t>Fe</a:t>
            </a:r>
            <a:r>
              <a:rPr lang="cs-CZ" altLang="cs-CZ" sz="1800">
                <a:solidFill>
                  <a:srgbClr val="000000"/>
                </a:solidFill>
              </a:rPr>
              <a:t> – oxidační děje – dýchací barvivo</a:t>
            </a:r>
          </a:p>
          <a:p>
            <a:pPr fontAlgn="base">
              <a:spcBef>
                <a:spcPct val="0"/>
              </a:spcBef>
              <a:spcAft>
                <a:spcPct val="0"/>
              </a:spcAft>
              <a:buFontTx/>
              <a:buNone/>
            </a:pPr>
            <a:r>
              <a:rPr lang="cs-CZ" altLang="cs-CZ" sz="1800" b="1">
                <a:solidFill>
                  <a:srgbClr val="000000"/>
                </a:solidFill>
              </a:rPr>
              <a:t>Cu</a:t>
            </a:r>
            <a:r>
              <a:rPr lang="cs-CZ" altLang="cs-CZ" sz="1800">
                <a:solidFill>
                  <a:srgbClr val="000000"/>
                </a:solidFill>
              </a:rPr>
              <a:t> – enzymy, dýchací barvivo</a:t>
            </a:r>
            <a:r>
              <a:rPr lang="cs-CZ" altLang="cs-CZ" sz="1800" b="1">
                <a:solidFill>
                  <a:srgbClr val="000000"/>
                </a:solidFill>
              </a:rPr>
              <a:t> </a:t>
            </a:r>
            <a:endParaRPr lang="cs-CZ" altLang="cs-CZ" sz="1800">
              <a:solidFill>
                <a:srgbClr val="000000"/>
              </a:solidFill>
            </a:endParaRPr>
          </a:p>
          <a:p>
            <a:pPr fontAlgn="base">
              <a:spcBef>
                <a:spcPct val="0"/>
              </a:spcBef>
              <a:spcAft>
                <a:spcPct val="0"/>
              </a:spcAft>
              <a:buFontTx/>
              <a:buNone/>
            </a:pPr>
            <a:r>
              <a:rPr lang="cs-CZ" altLang="cs-CZ" sz="1800" b="1">
                <a:solidFill>
                  <a:srgbClr val="000000"/>
                </a:solidFill>
              </a:rPr>
              <a:t>I</a:t>
            </a:r>
            <a:r>
              <a:rPr lang="cs-CZ" altLang="cs-CZ" sz="1800">
                <a:solidFill>
                  <a:srgbClr val="000000"/>
                </a:solidFill>
              </a:rPr>
              <a:t> – jodované tyroziny pro metabolismus</a:t>
            </a:r>
          </a:p>
          <a:p>
            <a:pPr fontAlgn="base">
              <a:spcBef>
                <a:spcPct val="0"/>
              </a:spcBef>
              <a:spcAft>
                <a:spcPct val="0"/>
              </a:spcAft>
              <a:buFontTx/>
              <a:buNone/>
            </a:pPr>
            <a:r>
              <a:rPr lang="cs-CZ" altLang="cs-CZ" sz="1800" b="1">
                <a:solidFill>
                  <a:srgbClr val="000000"/>
                </a:solidFill>
              </a:rPr>
              <a:t>Br</a:t>
            </a:r>
            <a:r>
              <a:rPr lang="cs-CZ" altLang="cs-CZ" sz="1800">
                <a:solidFill>
                  <a:srgbClr val="000000"/>
                </a:solidFill>
              </a:rPr>
              <a:t> – inhibitor nervových procesů</a:t>
            </a:r>
          </a:p>
          <a:p>
            <a:pPr fontAlgn="base">
              <a:spcBef>
                <a:spcPct val="0"/>
              </a:spcBef>
              <a:spcAft>
                <a:spcPct val="0"/>
              </a:spcAft>
              <a:buFontTx/>
              <a:buNone/>
            </a:pPr>
            <a:r>
              <a:rPr lang="cs-CZ" altLang="cs-CZ" sz="1800" b="1">
                <a:solidFill>
                  <a:srgbClr val="000000"/>
                </a:solidFill>
              </a:rPr>
              <a:t>Mn</a:t>
            </a:r>
            <a:r>
              <a:rPr lang="cs-CZ" altLang="cs-CZ" sz="1800">
                <a:solidFill>
                  <a:srgbClr val="000000"/>
                </a:solidFill>
              </a:rPr>
              <a:t> – aktivátor enzymů</a:t>
            </a:r>
          </a:p>
          <a:p>
            <a:pPr fontAlgn="base">
              <a:spcBef>
                <a:spcPct val="0"/>
              </a:spcBef>
              <a:spcAft>
                <a:spcPct val="0"/>
              </a:spcAft>
              <a:buFontTx/>
              <a:buNone/>
            </a:pPr>
            <a:r>
              <a:rPr lang="cs-CZ" altLang="cs-CZ" sz="1800" b="1">
                <a:solidFill>
                  <a:srgbClr val="000000"/>
                </a:solidFill>
              </a:rPr>
              <a:t>Zn</a:t>
            </a:r>
            <a:r>
              <a:rPr lang="cs-CZ" altLang="cs-CZ" sz="1800">
                <a:solidFill>
                  <a:srgbClr val="000000"/>
                </a:solidFill>
              </a:rPr>
              <a:t> – inhibitor nukleotidáz</a:t>
            </a:r>
          </a:p>
          <a:p>
            <a:pPr fontAlgn="base">
              <a:spcBef>
                <a:spcPct val="0"/>
              </a:spcBef>
              <a:spcAft>
                <a:spcPct val="0"/>
              </a:spcAft>
              <a:buFontTx/>
              <a:buNone/>
            </a:pPr>
            <a:r>
              <a:rPr lang="cs-CZ" altLang="cs-CZ" sz="1800" b="1">
                <a:solidFill>
                  <a:srgbClr val="000000"/>
                </a:solidFill>
              </a:rPr>
              <a:t>Co</a:t>
            </a:r>
            <a:r>
              <a:rPr lang="cs-CZ" altLang="cs-CZ" sz="1800">
                <a:solidFill>
                  <a:srgbClr val="000000"/>
                </a:solidFill>
              </a:rPr>
              <a:t> – krvetvorba, B12</a:t>
            </a:r>
          </a:p>
        </p:txBody>
      </p:sp>
      <p:pic>
        <p:nvPicPr>
          <p:cNvPr id="16387" name="Zvuk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10731890"/>
      </p:ext>
    </p:extLst>
  </p:cSld>
  <p:clrMapOvr>
    <a:masterClrMapping/>
  </p:clrMapOvr>
  <p:transition spd="slow" advTm="151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olár voda"/>
          <p:cNvPicPr>
            <a:picLocks noChangeAspect="1" noChangeArrowheads="1"/>
          </p:cNvPicPr>
          <p:nvPr/>
        </p:nvPicPr>
        <p:blipFill>
          <a:blip r:embed="rId4">
            <a:extLst>
              <a:ext uri="{28A0092B-C50C-407E-A947-70E740481C1C}">
                <a14:useLocalDpi xmlns:a14="http://schemas.microsoft.com/office/drawing/2010/main" val="0"/>
              </a:ext>
            </a:extLst>
          </a:blip>
          <a:srcRect t="1384" r="4350" b="26643"/>
          <a:stretch>
            <a:fillRect/>
          </a:stretch>
        </p:blipFill>
        <p:spPr bwMode="auto">
          <a:xfrm>
            <a:off x="1524000" y="0"/>
            <a:ext cx="4675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descr="polár voda"/>
          <p:cNvPicPr>
            <a:picLocks noChangeAspect="1" noChangeArrowheads="1"/>
          </p:cNvPicPr>
          <p:nvPr/>
        </p:nvPicPr>
        <p:blipFill>
          <a:blip r:embed="rId4">
            <a:extLst>
              <a:ext uri="{28A0092B-C50C-407E-A947-70E740481C1C}">
                <a14:useLocalDpi xmlns:a14="http://schemas.microsoft.com/office/drawing/2010/main" val="0"/>
              </a:ext>
            </a:extLst>
          </a:blip>
          <a:srcRect l="2783" t="72147" r="6830" b="2249"/>
          <a:stretch>
            <a:fillRect/>
          </a:stretch>
        </p:blipFill>
        <p:spPr bwMode="auto">
          <a:xfrm>
            <a:off x="6172200" y="4375150"/>
            <a:ext cx="44958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4"/>
          <p:cNvSpPr>
            <a:spLocks noChangeArrowheads="1"/>
          </p:cNvSpPr>
          <p:nvPr/>
        </p:nvSpPr>
        <p:spPr bwMode="auto">
          <a:xfrm>
            <a:off x="6096000" y="457200"/>
            <a:ext cx="4572000" cy="292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2400" b="1">
                <a:solidFill>
                  <a:srgbClr val="000000"/>
                </a:solidFill>
              </a:rPr>
              <a:t>Voda</a:t>
            </a:r>
            <a:r>
              <a:rPr lang="cs-CZ" altLang="cs-CZ" sz="1800">
                <a:solidFill>
                  <a:srgbClr val="000000"/>
                </a:solidFill>
              </a:rPr>
              <a:t> </a:t>
            </a:r>
          </a:p>
          <a:p>
            <a:pPr fontAlgn="base">
              <a:spcBef>
                <a:spcPct val="0"/>
              </a:spcBef>
              <a:spcAft>
                <a:spcPct val="0"/>
              </a:spcAft>
              <a:buFontTx/>
              <a:buNone/>
            </a:pPr>
            <a:endParaRPr lang="cs-CZ" altLang="cs-CZ" sz="1800">
              <a:solidFill>
                <a:srgbClr val="000000"/>
              </a:solidFill>
            </a:endParaRPr>
          </a:p>
          <a:p>
            <a:pPr fontAlgn="base">
              <a:spcBef>
                <a:spcPct val="0"/>
              </a:spcBef>
              <a:spcAft>
                <a:spcPct val="0"/>
              </a:spcAft>
              <a:buFontTx/>
              <a:buNone/>
            </a:pPr>
            <a:r>
              <a:rPr lang="cs-CZ" altLang="cs-CZ" sz="1800" b="1">
                <a:solidFill>
                  <a:srgbClr val="000000"/>
                </a:solidFill>
              </a:rPr>
              <a:t>Základní substrát v živé hmotě. Největší část těla organismů.</a:t>
            </a:r>
          </a:p>
          <a:p>
            <a:pPr fontAlgn="base">
              <a:spcBef>
                <a:spcPct val="0"/>
              </a:spcBef>
              <a:spcAft>
                <a:spcPct val="0"/>
              </a:spcAft>
              <a:buFontTx/>
              <a:buNone/>
            </a:pPr>
            <a:r>
              <a:rPr lang="cs-CZ" altLang="cs-CZ" sz="1800" b="1">
                <a:solidFill>
                  <a:srgbClr val="000000"/>
                </a:solidFill>
              </a:rPr>
              <a:t>a) Fylogenetickým vývojem </a:t>
            </a:r>
            <a:r>
              <a:rPr lang="cs-CZ" altLang="cs-CZ" sz="1800">
                <a:solidFill>
                  <a:srgbClr val="000000"/>
                </a:solidFill>
              </a:rPr>
              <a:t>se obsah 	vody</a:t>
            </a:r>
            <a:r>
              <a:rPr lang="cs-CZ" altLang="cs-CZ" sz="1800" b="1">
                <a:solidFill>
                  <a:srgbClr val="000000"/>
                </a:solidFill>
              </a:rPr>
              <a:t> snižuje</a:t>
            </a:r>
          </a:p>
          <a:p>
            <a:pPr fontAlgn="base">
              <a:spcBef>
                <a:spcPct val="0"/>
              </a:spcBef>
              <a:spcAft>
                <a:spcPct val="0"/>
              </a:spcAft>
              <a:buFontTx/>
              <a:buNone/>
            </a:pPr>
            <a:r>
              <a:rPr lang="cs-CZ" altLang="cs-CZ" sz="1800" b="1">
                <a:solidFill>
                  <a:srgbClr val="000000"/>
                </a:solidFill>
              </a:rPr>
              <a:t>b) Aktivní tkáně s větším </a:t>
            </a:r>
            <a:r>
              <a:rPr lang="cs-CZ" altLang="cs-CZ" sz="1800">
                <a:solidFill>
                  <a:srgbClr val="000000"/>
                </a:solidFill>
              </a:rPr>
              <a:t>obsahem 	vody</a:t>
            </a:r>
          </a:p>
          <a:p>
            <a:pPr fontAlgn="base">
              <a:spcBef>
                <a:spcPct val="0"/>
              </a:spcBef>
              <a:spcAft>
                <a:spcPct val="0"/>
              </a:spcAft>
              <a:buFontTx/>
              <a:buNone/>
            </a:pPr>
            <a:r>
              <a:rPr lang="cs-CZ" altLang="cs-CZ" sz="1800" b="1">
                <a:solidFill>
                  <a:srgbClr val="000000"/>
                </a:solidFill>
              </a:rPr>
              <a:t>c) Ontogenetickým vývojem </a:t>
            </a:r>
            <a:r>
              <a:rPr lang="cs-CZ" altLang="cs-CZ" sz="1800">
                <a:solidFill>
                  <a:srgbClr val="000000"/>
                </a:solidFill>
              </a:rPr>
              <a:t>se obsah 	vody</a:t>
            </a:r>
            <a:r>
              <a:rPr lang="cs-CZ" altLang="cs-CZ" sz="1800" b="1">
                <a:solidFill>
                  <a:srgbClr val="000000"/>
                </a:solidFill>
              </a:rPr>
              <a:t> snižuje</a:t>
            </a:r>
          </a:p>
        </p:txBody>
      </p:sp>
      <p:pic>
        <p:nvPicPr>
          <p:cNvPr id="17413" name="Zvuk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47757475"/>
      </p:ext>
    </p:extLst>
  </p:cSld>
  <p:clrMapOvr>
    <a:masterClrMapping/>
  </p:clrMapOvr>
  <p:transition spd="slow" advTm="214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2895600" y="1827798"/>
            <a:ext cx="575029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b="1">
                <a:solidFill>
                  <a:srgbClr val="000000"/>
                </a:solidFill>
                <a:latin typeface="Comic Sans MS" panose="030F0702030302020204" pitchFamily="66" charset="0"/>
                <a:cs typeface="Times New Roman" panose="02020603050405020304" pitchFamily="18" charset="0"/>
              </a:rPr>
              <a:t>Tab. 3: Podíl vody v některých živočišných organismech</a:t>
            </a:r>
            <a:endParaRPr lang="cs-CZ" altLang="cs-CZ" sz="1600" b="1">
              <a:solidFill>
                <a:srgbClr val="000000"/>
              </a:solidFill>
              <a:latin typeface="Comic Sans MS" panose="030F0702030302020204" pitchFamily="66" charset="0"/>
            </a:endParaRPr>
          </a:p>
        </p:txBody>
      </p:sp>
      <p:graphicFrame>
        <p:nvGraphicFramePr>
          <p:cNvPr id="21507" name="Group 3"/>
          <p:cNvGraphicFramePr>
            <a:graphicFrameLocks noGrp="1"/>
          </p:cNvGraphicFramePr>
          <p:nvPr/>
        </p:nvGraphicFramePr>
        <p:xfrm>
          <a:off x="2959100" y="2379664"/>
          <a:ext cx="6273800" cy="2651125"/>
        </p:xfrm>
        <a:graphic>
          <a:graphicData uri="http://schemas.openxmlformats.org/drawingml/2006/table">
            <a:tbl>
              <a:tblPr/>
              <a:tblGrid>
                <a:gridCol w="3136900"/>
                <a:gridCol w="3136900"/>
              </a:tblGrid>
              <a:tr h="5175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Organismus</a:t>
                      </a:r>
                      <a:endParaRPr kumimoji="0" lang="cs-CZ" altLang="cs-CZ" sz="1600" b="1" i="0" u="none" strike="noStrike" cap="none" normalizeH="0" baseline="0" dirty="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Obsah vody (%)</a:t>
                      </a:r>
                      <a:endParaRPr kumimoji="0" lang="cs-CZ" altLang="cs-CZ" sz="1600" b="1"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5811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Chobotnice</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Trepka</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Dešťovka</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Pstruh</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Skokan</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Rak</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Myš</a:t>
                      </a:r>
                      <a:endParaRPr kumimoji="0" lang="cs-CZ" altLang="cs-CZ" sz="16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Až 99</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90</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88</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84</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80</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74</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67</a:t>
                      </a:r>
                      <a:endParaRPr kumimoji="0" lang="cs-CZ" altLang="cs-CZ" sz="16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4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Člověk</a:t>
                      </a:r>
                      <a:endParaRPr kumimoji="0" lang="cs-CZ" altLang="cs-CZ" sz="1600" b="0" i="0" u="none" strike="noStrike" cap="none" normalizeH="0" baseline="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60 </a:t>
                      </a:r>
                      <a:r>
                        <a:rPr lang="cs-CZ" altLang="cs-CZ" sz="1600" b="1" dirty="0"/>
                        <a:t>–</a:t>
                      </a: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 70(80) </a:t>
                      </a:r>
                      <a:endParaRPr kumimoji="0" lang="cs-CZ" altLang="cs-CZ" sz="1600" b="0" i="0" u="none" strike="noStrike" cap="none" normalizeH="0" baseline="0" dirty="0">
                        <a:ln>
                          <a:noFill/>
                        </a:ln>
                        <a:solidFill>
                          <a:schemeClr val="tx1"/>
                        </a:solidFill>
                        <a:effectLst/>
                        <a:latin typeface="Comic Sans MS" panose="030F0702030302020204"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18449" name="Zvuk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82707921"/>
      </p:ext>
    </p:extLst>
  </p:cSld>
  <p:clrMapOvr>
    <a:masterClrMapping/>
  </p:clrMapOvr>
  <p:transition spd="slow" advTm="52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2743200" y="821323"/>
            <a:ext cx="792236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a:solidFill>
                  <a:srgbClr val="000000"/>
                </a:solidFill>
                <a:latin typeface="Comic Sans MS" panose="030F0702030302020204" pitchFamily="66" charset="0"/>
                <a:cs typeface="Times New Roman" panose="02020603050405020304" pitchFamily="18" charset="0"/>
              </a:rPr>
              <a:t>Tab. 4: Obsah vody v orgánech, tkáních a tělesných tekutinách dospělého člověka</a:t>
            </a:r>
            <a:endParaRPr lang="cs-CZ" altLang="cs-CZ" sz="1600">
              <a:solidFill>
                <a:srgbClr val="000000"/>
              </a:solidFill>
              <a:latin typeface="Comic Sans MS" panose="030F0702030302020204" pitchFamily="66" charset="0"/>
            </a:endParaRPr>
          </a:p>
        </p:txBody>
      </p:sp>
      <p:graphicFrame>
        <p:nvGraphicFramePr>
          <p:cNvPr id="22546" name="Group 18"/>
          <p:cNvGraphicFramePr>
            <a:graphicFrameLocks noGrp="1"/>
          </p:cNvGraphicFramePr>
          <p:nvPr/>
        </p:nvGraphicFramePr>
        <p:xfrm>
          <a:off x="2806700" y="1362075"/>
          <a:ext cx="6273800" cy="4997493"/>
        </p:xfrm>
        <a:graphic>
          <a:graphicData uri="http://schemas.openxmlformats.org/drawingml/2006/table">
            <a:tbl>
              <a:tblPr/>
              <a:tblGrid>
                <a:gridCol w="3136900"/>
                <a:gridCol w="3136900"/>
              </a:tblGrid>
              <a:tr h="517021">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Orgán, tkáň, tekutina</a:t>
                      </a:r>
                      <a:endParaRPr kumimoji="0" lang="cs-CZ" altLang="cs-CZ" sz="1600" b="1" i="0" u="none" strike="noStrike" cap="none" normalizeH="0" baseline="0" dirty="0">
                        <a:ln>
                          <a:noFill/>
                        </a:ln>
                        <a:solidFill>
                          <a:schemeClr val="tx1"/>
                        </a:solidFill>
                        <a:effectLst/>
                        <a:latin typeface="Comic Sans MS" panose="030F0702030302020204" pitchFamily="66" charset="0"/>
                      </a:endParaRPr>
                    </a:p>
                  </a:txBody>
                  <a:tcPr marT="45676" marB="4567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Obsah vody (%)</a:t>
                      </a:r>
                      <a:endParaRPr kumimoji="0" lang="cs-CZ" altLang="cs-CZ" sz="1600" b="1" i="0" u="none" strike="noStrike" cap="none" normalizeH="0" baseline="0">
                        <a:ln>
                          <a:noFill/>
                        </a:ln>
                        <a:solidFill>
                          <a:schemeClr val="tx1"/>
                        </a:solidFill>
                        <a:effectLst/>
                        <a:latin typeface="Comic Sans MS" panose="030F0702030302020204" pitchFamily="66" charset="0"/>
                      </a:endParaRPr>
                    </a:p>
                  </a:txBody>
                  <a:tcPr marT="45676" marB="4567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8042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Tuk</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Kosti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Játra</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Kůže</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Mozek – bílá hmota</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Mozek – šedá hmota</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Svaly</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Srdce</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Vazivo</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Plíce</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Ledviny</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Krev</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Krevní plazma</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Žluč</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Mléko</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Moč</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Slina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Pot</a:t>
                      </a:r>
                      <a:endParaRPr kumimoji="0" lang="cs-CZ" altLang="cs-CZ" sz="1600" b="0" i="0" u="none" strike="noStrike" cap="none" normalizeH="0" baseline="0">
                        <a:ln>
                          <a:noFill/>
                        </a:ln>
                        <a:solidFill>
                          <a:schemeClr val="tx1"/>
                        </a:solidFill>
                        <a:effectLst/>
                        <a:latin typeface="Comic Sans MS" panose="030F0702030302020204" pitchFamily="66" charset="0"/>
                      </a:endParaRPr>
                    </a:p>
                  </a:txBody>
                  <a:tcPr marT="45676" marB="45676"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25 </a:t>
                      </a:r>
                      <a:r>
                        <a:rPr lang="cs-CZ" altLang="cs-CZ" sz="1600" b="1" dirty="0"/>
                        <a:t>–</a:t>
                      </a: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 30</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16 </a:t>
                      </a:r>
                      <a:r>
                        <a:rPr lang="cs-CZ" altLang="cs-CZ" sz="1600" b="1" dirty="0"/>
                        <a:t>–</a:t>
                      </a: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 46</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70</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72</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70</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84</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76</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79</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60 </a:t>
                      </a:r>
                      <a:r>
                        <a:rPr lang="cs-CZ" altLang="cs-CZ" sz="1600" b="1" dirty="0"/>
                        <a:t>–</a:t>
                      </a: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 80</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79</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82</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83</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92</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86</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89</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95</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99,4</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99,5</a:t>
                      </a:r>
                      <a:endParaRPr kumimoji="0" lang="cs-CZ" altLang="cs-CZ" sz="1600" b="0" i="0" u="none" strike="noStrike" cap="none" normalizeH="0" baseline="0" dirty="0">
                        <a:ln>
                          <a:noFill/>
                        </a:ln>
                        <a:solidFill>
                          <a:schemeClr val="tx1"/>
                        </a:solidFill>
                        <a:effectLst/>
                        <a:latin typeface="Comic Sans MS" panose="030F0702030302020204" pitchFamily="66" charset="0"/>
                      </a:endParaRPr>
                    </a:p>
                  </a:txBody>
                  <a:tcPr marT="45676" marB="45676"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9472" name="Zvuk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90415991"/>
      </p:ext>
    </p:extLst>
  </p:cSld>
  <p:clrMapOvr>
    <a:masterClrMapping/>
  </p:clrMapOvr>
  <p:transition spd="slow" advTm="46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1981200" y="381001"/>
            <a:ext cx="7131050" cy="199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76176" bIns="0"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b="1">
                <a:solidFill>
                  <a:srgbClr val="000000"/>
                </a:solidFill>
              </a:rPr>
              <a:t>Funkce vody:</a:t>
            </a:r>
          </a:p>
          <a:p>
            <a:pPr fontAlgn="base">
              <a:spcBef>
                <a:spcPct val="0"/>
              </a:spcBef>
              <a:spcAft>
                <a:spcPct val="0"/>
              </a:spcAft>
              <a:buFontTx/>
              <a:buNone/>
            </a:pPr>
            <a:r>
              <a:rPr lang="cs-CZ" altLang="cs-CZ" sz="1800">
                <a:solidFill>
                  <a:srgbClr val="000000"/>
                </a:solidFill>
              </a:rPr>
              <a:t>1. Rozpouštědlo, ionizace solí, zásad, kyselin, osmotické  jevy</a:t>
            </a:r>
          </a:p>
          <a:p>
            <a:pPr fontAlgn="base">
              <a:spcBef>
                <a:spcPct val="0"/>
              </a:spcBef>
              <a:spcAft>
                <a:spcPct val="0"/>
              </a:spcAft>
              <a:buFontTx/>
              <a:buNone/>
            </a:pPr>
            <a:r>
              <a:rPr lang="cs-CZ" altLang="cs-CZ" sz="1800">
                <a:solidFill>
                  <a:srgbClr val="000000"/>
                </a:solidFill>
              </a:rPr>
              <a:t>2. Disperzní fáze pro koloidy (bílkoviny, glykogén)</a:t>
            </a:r>
          </a:p>
          <a:p>
            <a:pPr fontAlgn="base">
              <a:spcBef>
                <a:spcPct val="0"/>
              </a:spcBef>
              <a:spcAft>
                <a:spcPct val="0"/>
              </a:spcAft>
              <a:buFontTx/>
              <a:buNone/>
            </a:pPr>
            <a:r>
              <a:rPr lang="cs-CZ" altLang="cs-CZ" sz="1800">
                <a:solidFill>
                  <a:srgbClr val="000000"/>
                </a:solidFill>
              </a:rPr>
              <a:t>3. Reakce prostředí (koncentrace H+ a OH- iontů)</a:t>
            </a:r>
          </a:p>
          <a:p>
            <a:pPr fontAlgn="base">
              <a:spcBef>
                <a:spcPct val="0"/>
              </a:spcBef>
              <a:spcAft>
                <a:spcPct val="0"/>
              </a:spcAft>
              <a:buFontTx/>
              <a:buNone/>
            </a:pPr>
            <a:r>
              <a:rPr lang="cs-CZ" altLang="cs-CZ" sz="1800">
                <a:solidFill>
                  <a:srgbClr val="000000"/>
                </a:solidFill>
              </a:rPr>
              <a:t>4. Termoregulace živočichů</a:t>
            </a:r>
          </a:p>
          <a:p>
            <a:pPr fontAlgn="base">
              <a:spcBef>
                <a:spcPct val="0"/>
              </a:spcBef>
              <a:spcAft>
                <a:spcPct val="0"/>
              </a:spcAft>
              <a:buFontTx/>
              <a:buNone/>
            </a:pPr>
            <a:r>
              <a:rPr lang="cs-CZ" altLang="cs-CZ" sz="1800">
                <a:solidFill>
                  <a:srgbClr val="000000"/>
                </a:solidFill>
              </a:rPr>
              <a:t>Přísun vody  x ztráty vody</a:t>
            </a:r>
            <a:endParaRPr lang="cs-CZ" altLang="cs-CZ" sz="1800" b="1">
              <a:solidFill>
                <a:srgbClr val="000000"/>
              </a:solidFill>
            </a:endParaRPr>
          </a:p>
          <a:p>
            <a:pPr fontAlgn="base">
              <a:spcBef>
                <a:spcPct val="0"/>
              </a:spcBef>
              <a:spcAft>
                <a:spcPct val="0"/>
              </a:spcAft>
              <a:buFontTx/>
              <a:buNone/>
            </a:pPr>
            <a:endParaRPr lang="cs-CZ" altLang="cs-CZ" sz="1800" b="1">
              <a:solidFill>
                <a:srgbClr val="000000"/>
              </a:solidFill>
            </a:endParaRPr>
          </a:p>
        </p:txBody>
      </p:sp>
      <p:pic>
        <p:nvPicPr>
          <p:cNvPr id="20483" name="Picture 3" descr="voda přesu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008314"/>
            <a:ext cx="5410200" cy="384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4"/>
          <p:cNvSpPr>
            <a:spLocks noChangeArrowheads="1"/>
          </p:cNvSpPr>
          <p:nvPr/>
        </p:nvSpPr>
        <p:spPr bwMode="auto">
          <a:xfrm>
            <a:off x="1905000" y="2895600"/>
            <a:ext cx="3200400"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b="1">
                <a:solidFill>
                  <a:srgbClr val="000000"/>
                </a:solidFill>
              </a:rPr>
              <a:t>Voda</a:t>
            </a:r>
            <a:endParaRPr lang="cs-CZ" altLang="cs-CZ" sz="1800">
              <a:solidFill>
                <a:srgbClr val="000000"/>
              </a:solidFill>
            </a:endParaRPr>
          </a:p>
          <a:p>
            <a:pPr fontAlgn="base">
              <a:spcBef>
                <a:spcPct val="0"/>
              </a:spcBef>
              <a:spcAft>
                <a:spcPct val="0"/>
              </a:spcAft>
              <a:buFontTx/>
              <a:buNone/>
            </a:pPr>
            <a:r>
              <a:rPr lang="cs-CZ" altLang="cs-CZ" sz="1800">
                <a:solidFill>
                  <a:srgbClr val="000000"/>
                </a:solidFill>
              </a:rPr>
              <a:t>Člověk 70 kg (42 kg vody) </a:t>
            </a:r>
          </a:p>
          <a:p>
            <a:pPr fontAlgn="base">
              <a:spcBef>
                <a:spcPct val="0"/>
              </a:spcBef>
              <a:spcAft>
                <a:spcPct val="0"/>
              </a:spcAft>
              <a:buFontTx/>
              <a:buNone/>
            </a:pPr>
            <a:r>
              <a:rPr lang="cs-CZ" altLang="cs-CZ" sz="1800">
                <a:solidFill>
                  <a:srgbClr val="000000"/>
                </a:solidFill>
              </a:rPr>
              <a:t>denní ztráty: </a:t>
            </a:r>
          </a:p>
          <a:p>
            <a:pPr fontAlgn="base">
              <a:spcBef>
                <a:spcPct val="0"/>
              </a:spcBef>
              <a:spcAft>
                <a:spcPct val="0"/>
              </a:spcAft>
              <a:buFontTx/>
              <a:buNone/>
            </a:pPr>
            <a:r>
              <a:rPr lang="cs-CZ" altLang="cs-CZ" sz="1800">
                <a:solidFill>
                  <a:srgbClr val="000000"/>
                </a:solidFill>
              </a:rPr>
              <a:t>	1 500 ml moč </a:t>
            </a:r>
          </a:p>
          <a:p>
            <a:pPr fontAlgn="base">
              <a:spcBef>
                <a:spcPct val="0"/>
              </a:spcBef>
              <a:spcAft>
                <a:spcPct val="0"/>
              </a:spcAft>
              <a:buFontTx/>
              <a:buNone/>
            </a:pPr>
            <a:r>
              <a:rPr lang="cs-CZ" altLang="cs-CZ" sz="1800">
                <a:solidFill>
                  <a:srgbClr val="000000"/>
                </a:solidFill>
              </a:rPr>
              <a:t>   	   150 ml stolice </a:t>
            </a:r>
          </a:p>
          <a:p>
            <a:pPr fontAlgn="base">
              <a:spcBef>
                <a:spcPct val="0"/>
              </a:spcBef>
              <a:spcAft>
                <a:spcPct val="0"/>
              </a:spcAft>
              <a:buFontTx/>
              <a:buNone/>
            </a:pPr>
            <a:r>
              <a:rPr lang="cs-CZ" altLang="cs-CZ" sz="1800">
                <a:solidFill>
                  <a:srgbClr val="000000"/>
                </a:solidFill>
              </a:rPr>
              <a:t>   	   900 ml výpar</a:t>
            </a:r>
          </a:p>
          <a:p>
            <a:pPr fontAlgn="base">
              <a:spcBef>
                <a:spcPct val="0"/>
              </a:spcBef>
              <a:spcAft>
                <a:spcPct val="0"/>
              </a:spcAft>
              <a:buFontTx/>
              <a:buNone/>
            </a:pPr>
            <a:r>
              <a:rPr lang="cs-CZ" altLang="cs-CZ" sz="1800">
                <a:solidFill>
                  <a:srgbClr val="000000"/>
                </a:solidFill>
              </a:rPr>
              <a:t>Doplňování: </a:t>
            </a:r>
          </a:p>
          <a:p>
            <a:pPr fontAlgn="base">
              <a:spcBef>
                <a:spcPct val="0"/>
              </a:spcBef>
              <a:spcAft>
                <a:spcPct val="0"/>
              </a:spcAft>
              <a:buFontTx/>
              <a:buNone/>
            </a:pPr>
            <a:r>
              <a:rPr lang="cs-CZ" altLang="cs-CZ" sz="1800">
                <a:solidFill>
                  <a:srgbClr val="000000"/>
                </a:solidFill>
              </a:rPr>
              <a:t>potrava 		800 (</a:t>
            </a:r>
            <a:r>
              <a:rPr lang="cs-CZ" altLang="cs-CZ" sz="1800" b="1">
                <a:solidFill>
                  <a:srgbClr val="000000"/>
                </a:solidFill>
              </a:rPr>
              <a:t>–  </a:t>
            </a:r>
            <a:r>
              <a:rPr lang="cs-CZ" altLang="cs-CZ" sz="1800">
                <a:solidFill>
                  <a:srgbClr val="000000"/>
                </a:solidFill>
              </a:rPr>
              <a:t>) ml </a:t>
            </a:r>
          </a:p>
          <a:p>
            <a:pPr fontAlgn="base">
              <a:spcBef>
                <a:spcPct val="0"/>
              </a:spcBef>
              <a:spcAft>
                <a:spcPct val="0"/>
              </a:spcAft>
              <a:buFontTx/>
              <a:buNone/>
            </a:pPr>
            <a:r>
              <a:rPr lang="cs-CZ" altLang="cs-CZ" sz="1800">
                <a:solidFill>
                  <a:srgbClr val="000000"/>
                </a:solidFill>
              </a:rPr>
              <a:t>nápoje 		950 (</a:t>
            </a:r>
            <a:r>
              <a:rPr lang="cs-CZ" altLang="cs-CZ" sz="1800" b="1">
                <a:solidFill>
                  <a:srgbClr val="000000"/>
                </a:solidFill>
              </a:rPr>
              <a:t>–  </a:t>
            </a:r>
            <a:r>
              <a:rPr lang="cs-CZ" altLang="cs-CZ" sz="1800">
                <a:solidFill>
                  <a:srgbClr val="000000"/>
                </a:solidFill>
              </a:rPr>
              <a:t>) ml </a:t>
            </a:r>
          </a:p>
          <a:p>
            <a:pPr fontAlgn="base">
              <a:spcBef>
                <a:spcPct val="0"/>
              </a:spcBef>
              <a:spcAft>
                <a:spcPct val="0"/>
              </a:spcAft>
              <a:buFontTx/>
              <a:buNone/>
            </a:pPr>
            <a:r>
              <a:rPr lang="cs-CZ" altLang="cs-CZ" sz="1800">
                <a:solidFill>
                  <a:srgbClr val="000000"/>
                </a:solidFill>
              </a:rPr>
              <a:t>metabolická voda 250 ml</a:t>
            </a:r>
          </a:p>
          <a:p>
            <a:pPr fontAlgn="base">
              <a:spcBef>
                <a:spcPct val="0"/>
              </a:spcBef>
              <a:spcAft>
                <a:spcPct val="0"/>
              </a:spcAft>
              <a:buFontTx/>
              <a:buNone/>
            </a:pPr>
            <a:endParaRPr lang="cs-CZ" altLang="cs-CZ" sz="1800">
              <a:solidFill>
                <a:srgbClr val="000000"/>
              </a:solidFill>
            </a:endParaRPr>
          </a:p>
          <a:p>
            <a:pPr fontAlgn="base">
              <a:spcBef>
                <a:spcPct val="0"/>
              </a:spcBef>
              <a:spcAft>
                <a:spcPct val="0"/>
              </a:spcAft>
              <a:buFontTx/>
              <a:buNone/>
            </a:pPr>
            <a:endParaRPr lang="cs-CZ" altLang="cs-CZ" sz="1800">
              <a:solidFill>
                <a:srgbClr val="000000"/>
              </a:solidFill>
            </a:endParaRPr>
          </a:p>
        </p:txBody>
      </p:sp>
      <p:pic>
        <p:nvPicPr>
          <p:cNvPr id="20485" name="Zvuk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67704963"/>
      </p:ext>
    </p:extLst>
  </p:cSld>
  <p:clrMapOvr>
    <a:masterClrMapping/>
  </p:clrMapOvr>
  <p:transition spd="slow" advTm="90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2514600" y="582614"/>
            <a:ext cx="7086600" cy="428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76176" bIns="0"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2400" b="1">
                <a:solidFill>
                  <a:srgbClr val="000000"/>
                </a:solidFill>
              </a:rPr>
              <a:t>Anorganické látky (soli)</a:t>
            </a:r>
          </a:p>
          <a:p>
            <a:pPr fontAlgn="base">
              <a:spcBef>
                <a:spcPct val="0"/>
              </a:spcBef>
              <a:spcAft>
                <a:spcPct val="0"/>
              </a:spcAft>
              <a:buFontTx/>
              <a:buNone/>
            </a:pPr>
            <a:r>
              <a:rPr lang="cs-CZ" altLang="cs-CZ" sz="1800">
                <a:solidFill>
                  <a:srgbClr val="000000"/>
                </a:solidFill>
              </a:rPr>
              <a:t>a) rozpustné</a:t>
            </a:r>
          </a:p>
          <a:p>
            <a:pPr fontAlgn="base">
              <a:spcBef>
                <a:spcPct val="0"/>
              </a:spcBef>
              <a:spcAft>
                <a:spcPct val="0"/>
              </a:spcAft>
              <a:buFontTx/>
              <a:buNone/>
            </a:pPr>
            <a:r>
              <a:rPr lang="cs-CZ" altLang="cs-CZ" sz="1800">
                <a:solidFill>
                  <a:srgbClr val="000000"/>
                </a:solidFill>
              </a:rPr>
              <a:t>b) nerozpustné</a:t>
            </a:r>
          </a:p>
          <a:p>
            <a:pPr fontAlgn="base">
              <a:spcBef>
                <a:spcPct val="0"/>
              </a:spcBef>
              <a:spcAft>
                <a:spcPct val="0"/>
              </a:spcAft>
              <a:buFontTx/>
              <a:buNone/>
            </a:pPr>
            <a:endParaRPr lang="cs-CZ" altLang="cs-CZ" sz="2400" b="1">
              <a:solidFill>
                <a:srgbClr val="000000"/>
              </a:solidFill>
            </a:endParaRPr>
          </a:p>
          <a:p>
            <a:pPr fontAlgn="base">
              <a:spcBef>
                <a:spcPct val="0"/>
              </a:spcBef>
              <a:spcAft>
                <a:spcPct val="0"/>
              </a:spcAft>
              <a:buFontTx/>
              <a:buNone/>
            </a:pPr>
            <a:endParaRPr lang="cs-CZ" altLang="cs-CZ" sz="2400" b="1">
              <a:solidFill>
                <a:srgbClr val="000000"/>
              </a:solidFill>
            </a:endParaRPr>
          </a:p>
          <a:p>
            <a:pPr fontAlgn="base">
              <a:spcBef>
                <a:spcPct val="0"/>
              </a:spcBef>
              <a:spcAft>
                <a:spcPct val="0"/>
              </a:spcAft>
              <a:buFontTx/>
              <a:buNone/>
            </a:pPr>
            <a:r>
              <a:rPr lang="cs-CZ" altLang="cs-CZ" sz="2400" b="1">
                <a:solidFill>
                  <a:srgbClr val="000000"/>
                </a:solidFill>
              </a:rPr>
              <a:t>Organické látky</a:t>
            </a:r>
            <a:endParaRPr lang="cs-CZ" altLang="cs-CZ" sz="2400">
              <a:solidFill>
                <a:srgbClr val="000000"/>
              </a:solidFill>
            </a:endParaRPr>
          </a:p>
          <a:p>
            <a:pPr fontAlgn="base">
              <a:spcBef>
                <a:spcPct val="0"/>
              </a:spcBef>
              <a:spcAft>
                <a:spcPct val="0"/>
              </a:spcAft>
              <a:buFontTx/>
              <a:buNone/>
            </a:pPr>
            <a:r>
              <a:rPr lang="cs-CZ" altLang="cs-CZ" sz="1800">
                <a:solidFill>
                  <a:srgbClr val="000000"/>
                </a:solidFill>
              </a:rPr>
              <a:t>Základ: řetězce  atomů C (otevřené, cyklické)</a:t>
            </a:r>
          </a:p>
          <a:p>
            <a:pPr fontAlgn="base">
              <a:spcBef>
                <a:spcPct val="0"/>
              </a:spcBef>
              <a:spcAft>
                <a:spcPct val="0"/>
              </a:spcAft>
              <a:buFontTx/>
              <a:buNone/>
            </a:pPr>
            <a:endParaRPr lang="cs-CZ" altLang="cs-CZ" sz="1800" b="1">
              <a:solidFill>
                <a:srgbClr val="000000"/>
              </a:solidFill>
            </a:endParaRPr>
          </a:p>
          <a:p>
            <a:pPr fontAlgn="base">
              <a:spcBef>
                <a:spcPct val="0"/>
              </a:spcBef>
              <a:spcAft>
                <a:spcPct val="0"/>
              </a:spcAft>
              <a:buFontTx/>
              <a:buNone/>
            </a:pPr>
            <a:r>
              <a:rPr lang="cs-CZ" altLang="cs-CZ" sz="1800" b="1">
                <a:solidFill>
                  <a:srgbClr val="000000"/>
                </a:solidFill>
              </a:rPr>
              <a:t>Uhlovodíky</a:t>
            </a:r>
            <a:r>
              <a:rPr lang="cs-CZ" altLang="cs-CZ" sz="1800">
                <a:solidFill>
                  <a:srgbClr val="000000"/>
                </a:solidFill>
              </a:rPr>
              <a:t> – C a H, nepolární látky, </a:t>
            </a:r>
          </a:p>
          <a:p>
            <a:pPr fontAlgn="base">
              <a:spcBef>
                <a:spcPct val="0"/>
              </a:spcBef>
              <a:spcAft>
                <a:spcPct val="0"/>
              </a:spcAft>
              <a:buFontTx/>
              <a:buNone/>
            </a:pPr>
            <a:r>
              <a:rPr lang="cs-CZ" altLang="cs-CZ" sz="1800">
                <a:solidFill>
                  <a:srgbClr val="000000"/>
                </a:solidFill>
              </a:rPr>
              <a:t>nerozpustné ve vodě, rozpustné v organických rozpouštědlech</a:t>
            </a:r>
          </a:p>
          <a:p>
            <a:pPr fontAlgn="base">
              <a:spcBef>
                <a:spcPct val="0"/>
              </a:spcBef>
              <a:spcAft>
                <a:spcPct val="0"/>
              </a:spcAft>
              <a:buFontTx/>
              <a:buNone/>
            </a:pPr>
            <a:endParaRPr lang="cs-CZ" altLang="cs-CZ" sz="1800" b="1">
              <a:solidFill>
                <a:srgbClr val="000000"/>
              </a:solidFill>
            </a:endParaRPr>
          </a:p>
          <a:p>
            <a:pPr fontAlgn="base">
              <a:spcBef>
                <a:spcPct val="0"/>
              </a:spcBef>
              <a:spcAft>
                <a:spcPct val="0"/>
              </a:spcAft>
              <a:buFontTx/>
              <a:buNone/>
            </a:pPr>
            <a:r>
              <a:rPr lang="cs-CZ" altLang="cs-CZ" sz="1800" b="1">
                <a:solidFill>
                  <a:srgbClr val="000000"/>
                </a:solidFill>
              </a:rPr>
              <a:t>Polarita</a:t>
            </a:r>
            <a:r>
              <a:rPr lang="cs-CZ" altLang="cs-CZ" sz="1800">
                <a:solidFill>
                  <a:srgbClr val="000000"/>
                </a:solidFill>
              </a:rPr>
              <a:t> funkčních skupin – většina organických látek jedna a více funkčních skupin s polárními vlastnostmi (tj. schopnost tvorby vodíkových vazeb) nebo elektrolyticky disociovat.</a:t>
            </a:r>
          </a:p>
        </p:txBody>
      </p:sp>
      <p:pic>
        <p:nvPicPr>
          <p:cNvPr id="21507" name="Zvuk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87203151"/>
      </p:ext>
    </p:extLst>
  </p:cSld>
  <p:clrMapOvr>
    <a:masterClrMapping/>
  </p:clrMapOvr>
  <p:transition spd="slow" advTm="806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2355850" y="4011613"/>
            <a:ext cx="7475538" cy="995362"/>
          </a:xfrm>
        </p:spPr>
        <p:txBody>
          <a:bodyPr>
            <a:normAutofit/>
          </a:bodyPr>
          <a:lstStyle/>
          <a:p>
            <a:pPr>
              <a:defRPr/>
            </a:pPr>
            <a:r>
              <a:rPr lang="cs-CZ" sz="4950" dirty="0">
                <a:solidFill>
                  <a:schemeClr val="tx1"/>
                </a:solidFill>
              </a:rPr>
              <a:t>SACHARIDY</a:t>
            </a:r>
          </a:p>
        </p:txBody>
      </p:sp>
      <p:sp>
        <p:nvSpPr>
          <p:cNvPr id="22531" name="Podnadpis 6"/>
          <p:cNvSpPr>
            <a:spLocks noGrp="1" noChangeArrowheads="1"/>
          </p:cNvSpPr>
          <p:nvPr>
            <p:ph type="subTitle" idx="1"/>
          </p:nvPr>
        </p:nvSpPr>
        <p:spPr>
          <a:xfrm>
            <a:off x="2806701" y="5054601"/>
            <a:ext cx="6575425" cy="417513"/>
          </a:xfrm>
        </p:spPr>
        <p:txBody>
          <a:bodyPr/>
          <a:lstStyle/>
          <a:p>
            <a:endParaRPr lang="cs-CZ" altLang="cs-CZ" sz="1500">
              <a:solidFill>
                <a:schemeClr val="accent1"/>
              </a:solidFill>
            </a:endParaRPr>
          </a:p>
        </p:txBody>
      </p:sp>
      <p:pic>
        <p:nvPicPr>
          <p:cNvPr id="22532" name="Picture 2" descr="VÃ½sledek obrÃ¡zku pro sacharidy"/>
          <p:cNvPicPr>
            <a:picLocks noChangeAspect="1" noChangeArrowheads="1"/>
          </p:cNvPicPr>
          <p:nvPr/>
        </p:nvPicPr>
        <p:blipFill>
          <a:blip r:embed="rId4">
            <a:extLst>
              <a:ext uri="{28A0092B-C50C-407E-A947-70E740481C1C}">
                <a14:useLocalDpi xmlns:a14="http://schemas.microsoft.com/office/drawing/2010/main" val="0"/>
              </a:ext>
            </a:extLst>
          </a:blip>
          <a:srcRect t="29541" r="-2" b="1411"/>
          <a:stretch>
            <a:fillRect/>
          </a:stretch>
        </p:blipFill>
        <p:spPr bwMode="auto">
          <a:xfrm>
            <a:off x="2070100" y="1412876"/>
            <a:ext cx="4864100"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4" descr="VÃ½sledek obrÃ¡zku pro sacharidy"/>
          <p:cNvPicPr>
            <a:picLocks noChangeAspect="1" noChangeArrowheads="1"/>
          </p:cNvPicPr>
          <p:nvPr/>
        </p:nvPicPr>
        <p:blipFill>
          <a:blip r:embed="rId5">
            <a:extLst>
              <a:ext uri="{28A0092B-C50C-407E-A947-70E740481C1C}">
                <a14:useLocalDpi xmlns:a14="http://schemas.microsoft.com/office/drawing/2010/main" val="0"/>
              </a:ext>
            </a:extLst>
          </a:blip>
          <a:srcRect l="7661" r="24953" b="-2"/>
          <a:stretch>
            <a:fillRect/>
          </a:stretch>
        </p:blipFill>
        <p:spPr bwMode="auto">
          <a:xfrm>
            <a:off x="7175500" y="1412876"/>
            <a:ext cx="2946400"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Zvuk 2">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52473009"/>
      </p:ext>
    </p:extLst>
  </p:cSld>
  <p:clrMapOvr>
    <a:masterClrMapping/>
  </p:clrMapOvr>
  <p:transition spd="slow" advTm="335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Nadpis 1"/>
          <p:cNvSpPr>
            <a:spLocks noGrp="1" noChangeArrowheads="1"/>
          </p:cNvSpPr>
          <p:nvPr>
            <p:ph type="title"/>
          </p:nvPr>
        </p:nvSpPr>
        <p:spPr>
          <a:xfrm>
            <a:off x="1524000" y="1131889"/>
            <a:ext cx="9144000" cy="568325"/>
          </a:xfrm>
          <a:solidFill>
            <a:srgbClr val="00B050"/>
          </a:solidFill>
        </p:spPr>
        <p:txBody>
          <a:bodyPr/>
          <a:lstStyle/>
          <a:p>
            <a:r>
              <a:rPr lang="cs-CZ" altLang="cs-CZ" sz="2700">
                <a:solidFill>
                  <a:schemeClr val="tx1"/>
                </a:solidFill>
              </a:rPr>
              <a:t>Charakteristika sacharidů</a:t>
            </a:r>
          </a:p>
        </p:txBody>
      </p:sp>
      <p:sp>
        <p:nvSpPr>
          <p:cNvPr id="3" name="Zástupný symbol pro obsah 2"/>
          <p:cNvSpPr>
            <a:spLocks noGrp="1"/>
          </p:cNvSpPr>
          <p:nvPr>
            <p:ph idx="1"/>
          </p:nvPr>
        </p:nvSpPr>
        <p:spPr>
          <a:xfrm>
            <a:off x="1688306" y="1933576"/>
            <a:ext cx="8815388" cy="3717131"/>
          </a:xfrm>
          <a:ln>
            <a:gradFill>
              <a:gsLst>
                <a:gs pos="56536">
                  <a:srgbClr val="E5EDAA"/>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normAutofit/>
          </a:bodyPr>
          <a:lstStyle/>
          <a:p>
            <a:pPr>
              <a:defRPr/>
            </a:pPr>
            <a:r>
              <a:rPr lang="cs-CZ" sz="1800" dirty="0"/>
              <a:t>nejrozšířenější organické látky, tvoří největší podíl organické hmoty na Zemi</a:t>
            </a:r>
          </a:p>
          <a:p>
            <a:pPr>
              <a:defRPr/>
            </a:pPr>
            <a:r>
              <a:rPr lang="cs-CZ" sz="1800" dirty="0"/>
              <a:t>česky </a:t>
            </a:r>
            <a:r>
              <a:rPr lang="cs-CZ" sz="1800" u="sng" dirty="0"/>
              <a:t>n</a:t>
            </a:r>
            <a:r>
              <a:rPr lang="cs-CZ" sz="1800" dirty="0"/>
              <a:t>esprávně </a:t>
            </a:r>
            <a:r>
              <a:rPr lang="cs-CZ" sz="1800" u="sng" dirty="0"/>
              <a:t>cukry! -</a:t>
            </a:r>
            <a:r>
              <a:rPr lang="cs-CZ" sz="1800" dirty="0"/>
              <a:t> Jako </a:t>
            </a:r>
            <a:r>
              <a:rPr lang="cs-CZ" sz="1800" u="sng" dirty="0"/>
              <a:t>cukr</a:t>
            </a:r>
            <a:r>
              <a:rPr lang="cs-CZ" sz="1800" dirty="0"/>
              <a:t> </a:t>
            </a:r>
            <a:r>
              <a:rPr lang="cs-CZ" sz="1800" u="sng" dirty="0"/>
              <a:t>lze označit </a:t>
            </a:r>
            <a:r>
              <a:rPr lang="cs-CZ" sz="1800" dirty="0"/>
              <a:t>pouze takový sacharid, který se nám </a:t>
            </a:r>
            <a:r>
              <a:rPr lang="cs-CZ" sz="1800" u="sng" dirty="0"/>
              <a:t>jeví jako sladký</a:t>
            </a:r>
            <a:r>
              <a:rPr lang="cs-CZ" sz="1800" dirty="0"/>
              <a:t> </a:t>
            </a:r>
            <a:r>
              <a:rPr lang="cs-CZ" sz="1800" dirty="0">
                <a:sym typeface="Wingdings" panose="05000000000000000000" pitchFamily="2" charset="2"/>
              </a:rPr>
              <a:t> </a:t>
            </a:r>
            <a:r>
              <a:rPr lang="cs-CZ" sz="1800" dirty="0"/>
              <a:t>cukry jsou tedy pouze </a:t>
            </a:r>
            <a:r>
              <a:rPr lang="cs-CZ" sz="1800" b="1" dirty="0"/>
              <a:t>monosacharidy</a:t>
            </a:r>
            <a:r>
              <a:rPr lang="cs-CZ" sz="1800" dirty="0"/>
              <a:t> a některé </a:t>
            </a:r>
            <a:r>
              <a:rPr lang="cs-CZ" sz="1800" b="1" dirty="0"/>
              <a:t>disacharidy</a:t>
            </a:r>
          </a:p>
          <a:p>
            <a:pPr>
              <a:defRPr/>
            </a:pPr>
            <a:r>
              <a:rPr lang="cs-CZ" sz="1800" dirty="0">
                <a:highlight>
                  <a:srgbClr val="FFFF00"/>
                </a:highlight>
              </a:rPr>
              <a:t>SACHARID = </a:t>
            </a:r>
            <a:r>
              <a:rPr lang="cs-CZ" sz="1800" b="1" dirty="0">
                <a:highlight>
                  <a:srgbClr val="FFFF00"/>
                </a:highlight>
              </a:rPr>
              <a:t>GLYCID</a:t>
            </a:r>
          </a:p>
          <a:p>
            <a:pPr>
              <a:defRPr/>
            </a:pPr>
            <a:r>
              <a:rPr lang="cs-CZ" sz="1800" dirty="0"/>
              <a:t>Molekuly tvořeny atomy: uhlíku, vodíku a kyslíku</a:t>
            </a:r>
          </a:p>
          <a:p>
            <a:pPr>
              <a:defRPr/>
            </a:pPr>
            <a:r>
              <a:rPr lang="cs-CZ" sz="1800" dirty="0"/>
              <a:t>Chemicky jsou </a:t>
            </a:r>
            <a:r>
              <a:rPr lang="cs-CZ" sz="1800" u="sng" dirty="0"/>
              <a:t>odvozeny od jednoduchých uhlovodíků </a:t>
            </a:r>
            <a:r>
              <a:rPr lang="cs-CZ" sz="1800" dirty="0"/>
              <a:t>nahrazováním některých jejich vodíků následujícími funkčními skupinami: hydroxylovou H), aldehydickou (-COH), ketonickou (-CO-) a karboxylovou (-COOH)</a:t>
            </a:r>
            <a:r>
              <a:rPr lang="cs-CZ" sz="1350" dirty="0"/>
              <a:t> </a:t>
            </a:r>
          </a:p>
          <a:p>
            <a:pPr>
              <a:defRPr/>
            </a:pPr>
            <a:r>
              <a:rPr lang="cs-CZ" sz="1800" dirty="0"/>
              <a:t>Vlastnosti fyzikální x chemické (redukční účinky: karbonylová </a:t>
            </a:r>
            <a:r>
              <a:rPr lang="cs-CZ" sz="1800" dirty="0" err="1"/>
              <a:t>sk</a:t>
            </a:r>
            <a:r>
              <a:rPr lang="cs-CZ" sz="1800" dirty="0"/>
              <a:t>. </a:t>
            </a:r>
            <a:r>
              <a:rPr lang="cs-CZ" sz="1800" dirty="0">
                <a:sym typeface="Wingdings" panose="05000000000000000000" pitchFamily="2" charset="2"/>
              </a:rPr>
              <a:t> karboxylová </a:t>
            </a:r>
            <a:r>
              <a:rPr lang="cs-CZ" sz="1800" dirty="0" err="1">
                <a:sym typeface="Wingdings" panose="05000000000000000000" pitchFamily="2" charset="2"/>
              </a:rPr>
              <a:t>sk</a:t>
            </a:r>
            <a:r>
              <a:rPr lang="cs-CZ" sz="1800" dirty="0">
                <a:sym typeface="Wingdings" panose="05000000000000000000" pitchFamily="2" charset="2"/>
              </a:rPr>
              <a:t>)</a:t>
            </a:r>
            <a:endParaRPr lang="cs-CZ" sz="1800" dirty="0"/>
          </a:p>
          <a:p>
            <a:pPr marL="0" indent="0">
              <a:buNone/>
              <a:defRPr/>
            </a:pPr>
            <a:endParaRPr lang="cs-CZ" sz="1350" b="1" u="sng" dirty="0"/>
          </a:p>
        </p:txBody>
      </p:sp>
      <p:pic>
        <p:nvPicPr>
          <p:cNvPr id="23556" name="Zvuk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98342193"/>
      </p:ext>
    </p:extLst>
  </p:cSld>
  <p:clrMapOvr>
    <a:masterClrMapping/>
  </p:clrMapOvr>
  <p:transition spd="slow" advTm="1063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6" descr="VÃ½sledek obrÃ¡zku pro antibiotika"/>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8229601" y="1497013"/>
            <a:ext cx="2544763"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Nadpis 1"/>
          <p:cNvSpPr>
            <a:spLocks noGrp="1" noChangeArrowheads="1"/>
          </p:cNvSpPr>
          <p:nvPr>
            <p:ph type="title"/>
          </p:nvPr>
        </p:nvSpPr>
        <p:spPr>
          <a:xfrm>
            <a:off x="1477963" y="303213"/>
            <a:ext cx="9144001" cy="596900"/>
          </a:xfrm>
          <a:solidFill>
            <a:srgbClr val="00B050"/>
          </a:solidFill>
        </p:spPr>
        <p:txBody>
          <a:bodyPr/>
          <a:lstStyle/>
          <a:p>
            <a:r>
              <a:rPr lang="cs-CZ" altLang="cs-CZ" sz="2700">
                <a:solidFill>
                  <a:schemeClr val="tx1"/>
                </a:solidFill>
              </a:rPr>
              <a:t>Význam sacharidů</a:t>
            </a:r>
          </a:p>
        </p:txBody>
      </p:sp>
      <p:sp>
        <p:nvSpPr>
          <p:cNvPr id="3" name="Zástupný symbol pro obsah 2"/>
          <p:cNvSpPr>
            <a:spLocks noGrp="1"/>
          </p:cNvSpPr>
          <p:nvPr>
            <p:ph idx="1"/>
          </p:nvPr>
        </p:nvSpPr>
        <p:spPr>
          <a:xfrm>
            <a:off x="1752601" y="990600"/>
            <a:ext cx="7218363" cy="3690938"/>
          </a:xfrm>
        </p:spPr>
        <p:txBody>
          <a:bodyPr>
            <a:noAutofit/>
          </a:bodyPr>
          <a:lstStyle/>
          <a:p>
            <a:pPr>
              <a:lnSpc>
                <a:spcPct val="150000"/>
              </a:lnSpc>
              <a:defRPr/>
            </a:pPr>
            <a:r>
              <a:rPr lang="cs-CZ" sz="1800" b="1" dirty="0"/>
              <a:t>Sacharidy, tuky a bílkoviny = hlavní živiny (50-55%), </a:t>
            </a:r>
          </a:p>
          <a:p>
            <a:pPr marL="34290" indent="0">
              <a:lnSpc>
                <a:spcPct val="150000"/>
              </a:lnSpc>
              <a:buNone/>
              <a:defRPr/>
            </a:pPr>
            <a:r>
              <a:rPr lang="cs-CZ" sz="1800" b="1" dirty="0"/>
              <a:t>Ženy 250-300 g, muži 280-310 g </a:t>
            </a:r>
          </a:p>
          <a:p>
            <a:pPr>
              <a:lnSpc>
                <a:spcPct val="150000"/>
              </a:lnSpc>
              <a:defRPr/>
            </a:pPr>
            <a:r>
              <a:rPr lang="cs-CZ" sz="1800" b="1" dirty="0"/>
              <a:t>Stavební materiál (</a:t>
            </a:r>
            <a:r>
              <a:rPr lang="cs-CZ" sz="1800" b="1" dirty="0" err="1"/>
              <a:t>tunicin</a:t>
            </a:r>
            <a:r>
              <a:rPr lang="cs-CZ" sz="1800" b="1" dirty="0"/>
              <a:t>, celulóza)</a:t>
            </a:r>
          </a:p>
          <a:p>
            <a:pPr>
              <a:lnSpc>
                <a:spcPct val="150000"/>
              </a:lnSpc>
              <a:defRPr/>
            </a:pPr>
            <a:r>
              <a:rPr lang="cs-CZ" sz="1800" b="1" dirty="0"/>
              <a:t>Příjem z potravy  (Alternativně je může organismus získat látkovou přeměnou aminokyselin (z proteinů) či glycerolu (z lipidů).)</a:t>
            </a:r>
          </a:p>
          <a:p>
            <a:pPr>
              <a:lnSpc>
                <a:spcPct val="150000"/>
              </a:lnSpc>
              <a:defRPr/>
            </a:pPr>
            <a:r>
              <a:rPr lang="cs-CZ" sz="1800" b="1" dirty="0"/>
              <a:t>Energetický zdroj - krátkodobá zásobárna energie  (škrob, inulin…) (monosacharidy, disacharidy)</a:t>
            </a:r>
          </a:p>
          <a:p>
            <a:pPr>
              <a:lnSpc>
                <a:spcPct val="150000"/>
              </a:lnSpc>
              <a:defRPr/>
            </a:pPr>
            <a:r>
              <a:rPr lang="cs-CZ" sz="1800" b="1" dirty="0"/>
              <a:t>Součást nukleotidů a nukleosidů (struktura DNA)</a:t>
            </a:r>
          </a:p>
          <a:p>
            <a:pPr>
              <a:lnSpc>
                <a:spcPct val="150000"/>
              </a:lnSpc>
              <a:defRPr/>
            </a:pPr>
            <a:r>
              <a:rPr lang="cs-CZ" sz="1800" b="1" dirty="0"/>
              <a:t>Součást fyziologicky významných látek (koenzymy, hormony, antibiotika)</a:t>
            </a:r>
          </a:p>
          <a:p>
            <a:pPr>
              <a:lnSpc>
                <a:spcPct val="150000"/>
              </a:lnSpc>
              <a:defRPr/>
            </a:pPr>
            <a:r>
              <a:rPr lang="cs-CZ" sz="1800" b="1" dirty="0"/>
              <a:t> jsou složkou ostatních složitějších látek – nukleových kyselin, hormonů</a:t>
            </a:r>
          </a:p>
          <a:p>
            <a:pPr>
              <a:lnSpc>
                <a:spcPct val="150000"/>
              </a:lnSpc>
              <a:defRPr/>
            </a:pPr>
            <a:endParaRPr lang="cs-CZ" sz="2000" dirty="0"/>
          </a:p>
        </p:txBody>
      </p:sp>
      <p:pic>
        <p:nvPicPr>
          <p:cNvPr id="24581" name="Picture 4" descr="VÃ½sledek obrÃ¡zku pro dna dvouÅ¡roubovi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04314" y="4191001"/>
            <a:ext cx="140652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2" descr="VÃ½sledek obrÃ¡zku pro celuloz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0" y="6351"/>
            <a:ext cx="3036888"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Zvuk 1">
            <a:hlinkClick r:id="" action="ppaction://media"/>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60252231"/>
      </p:ext>
    </p:extLst>
  </p:cSld>
  <p:clrMapOvr>
    <a:masterClrMapping/>
  </p:clrMapOvr>
  <p:transition spd="slow" advTm="1363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ovéPole 1"/>
          <p:cNvSpPr txBox="1">
            <a:spLocks noChangeArrowheads="1"/>
          </p:cNvSpPr>
          <p:nvPr/>
        </p:nvSpPr>
        <p:spPr bwMode="auto">
          <a:xfrm>
            <a:off x="2895600" y="1219200"/>
            <a:ext cx="60452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cs-CZ" altLang="cs-CZ" sz="2000" b="1">
                <a:solidFill>
                  <a:srgbClr val="000000"/>
                </a:solidFill>
              </a:rPr>
              <a:t>Předmět Fyziologie živočichů</a:t>
            </a:r>
          </a:p>
          <a:p>
            <a:pPr eaLnBrk="0" fontAlgn="base" hangingPunct="0">
              <a:spcBef>
                <a:spcPct val="0"/>
              </a:spcBef>
              <a:spcAft>
                <a:spcPct val="0"/>
              </a:spcAft>
              <a:buFontTx/>
              <a:buNone/>
            </a:pPr>
            <a:endParaRPr lang="cs-CZ" altLang="cs-CZ" sz="1800">
              <a:solidFill>
                <a:srgbClr val="000000"/>
              </a:solidFill>
            </a:endParaRPr>
          </a:p>
          <a:p>
            <a:pPr eaLnBrk="0" fontAlgn="base" hangingPunct="0">
              <a:spcBef>
                <a:spcPct val="0"/>
              </a:spcBef>
              <a:spcAft>
                <a:spcPct val="0"/>
              </a:spcAft>
              <a:buFontTx/>
              <a:buNone/>
            </a:pPr>
            <a:r>
              <a:rPr lang="cs-CZ" altLang="cs-CZ" sz="1800">
                <a:solidFill>
                  <a:srgbClr val="000000"/>
                </a:solidFill>
              </a:rPr>
              <a:t>Organické a anorganické látky jako součást tkání, orgánů</a:t>
            </a:r>
          </a:p>
          <a:p>
            <a:pPr eaLnBrk="0" fontAlgn="base" hangingPunct="0">
              <a:spcBef>
                <a:spcPct val="0"/>
              </a:spcBef>
              <a:spcAft>
                <a:spcPct val="0"/>
              </a:spcAft>
              <a:buFontTx/>
              <a:buNone/>
            </a:pPr>
            <a:r>
              <a:rPr lang="cs-CZ" altLang="cs-CZ" sz="1800">
                <a:solidFill>
                  <a:srgbClr val="000000"/>
                </a:solidFill>
              </a:rPr>
              <a:t>Homeostáza</a:t>
            </a:r>
          </a:p>
          <a:p>
            <a:pPr eaLnBrk="0" fontAlgn="base" hangingPunct="0">
              <a:spcBef>
                <a:spcPct val="0"/>
              </a:spcBef>
              <a:spcAft>
                <a:spcPct val="0"/>
              </a:spcAft>
              <a:buFontTx/>
              <a:buNone/>
            </a:pPr>
            <a:r>
              <a:rPr lang="cs-CZ" altLang="cs-CZ" sz="1800">
                <a:solidFill>
                  <a:srgbClr val="000000"/>
                </a:solidFill>
              </a:rPr>
              <a:t>Dýchací soustava</a:t>
            </a:r>
          </a:p>
          <a:p>
            <a:pPr eaLnBrk="0" fontAlgn="base" hangingPunct="0">
              <a:spcBef>
                <a:spcPct val="0"/>
              </a:spcBef>
              <a:spcAft>
                <a:spcPct val="0"/>
              </a:spcAft>
              <a:buFontTx/>
              <a:buNone/>
            </a:pPr>
            <a:r>
              <a:rPr lang="cs-CZ" altLang="cs-CZ" sz="1800">
                <a:solidFill>
                  <a:srgbClr val="000000"/>
                </a:solidFill>
              </a:rPr>
              <a:t>Trávicí soustava</a:t>
            </a:r>
          </a:p>
          <a:p>
            <a:pPr eaLnBrk="0" fontAlgn="base" hangingPunct="0">
              <a:spcBef>
                <a:spcPct val="0"/>
              </a:spcBef>
              <a:spcAft>
                <a:spcPct val="0"/>
              </a:spcAft>
              <a:buFontTx/>
              <a:buNone/>
            </a:pPr>
            <a:r>
              <a:rPr lang="cs-CZ" altLang="cs-CZ" sz="1800">
                <a:solidFill>
                  <a:srgbClr val="000000"/>
                </a:solidFill>
              </a:rPr>
              <a:t>Vylučovací soustava, osmoregulace, termoregulace</a:t>
            </a:r>
          </a:p>
          <a:p>
            <a:pPr eaLnBrk="0" fontAlgn="base" hangingPunct="0">
              <a:spcBef>
                <a:spcPct val="0"/>
              </a:spcBef>
              <a:spcAft>
                <a:spcPct val="0"/>
              </a:spcAft>
              <a:buFontTx/>
              <a:buNone/>
            </a:pPr>
            <a:r>
              <a:rPr lang="cs-CZ" altLang="cs-CZ" sz="1800">
                <a:solidFill>
                  <a:srgbClr val="000000"/>
                </a:solidFill>
              </a:rPr>
              <a:t>Srdce a cévní systém</a:t>
            </a:r>
          </a:p>
          <a:p>
            <a:pPr eaLnBrk="0" fontAlgn="base" hangingPunct="0">
              <a:spcBef>
                <a:spcPct val="0"/>
              </a:spcBef>
              <a:spcAft>
                <a:spcPct val="0"/>
              </a:spcAft>
              <a:buFontTx/>
              <a:buNone/>
            </a:pPr>
            <a:r>
              <a:rPr lang="cs-CZ" altLang="cs-CZ" sz="1800">
                <a:solidFill>
                  <a:srgbClr val="000000"/>
                </a:solidFill>
              </a:rPr>
              <a:t>Hormony</a:t>
            </a:r>
          </a:p>
          <a:p>
            <a:pPr eaLnBrk="0" fontAlgn="base" hangingPunct="0">
              <a:spcBef>
                <a:spcPct val="0"/>
              </a:spcBef>
              <a:spcAft>
                <a:spcPct val="0"/>
              </a:spcAft>
              <a:buFontTx/>
              <a:buNone/>
            </a:pPr>
            <a:r>
              <a:rPr lang="cs-CZ" altLang="cs-CZ" sz="1800">
                <a:solidFill>
                  <a:srgbClr val="000000"/>
                </a:solidFill>
              </a:rPr>
              <a:t>Nervová soustava</a:t>
            </a:r>
          </a:p>
          <a:p>
            <a:pPr eaLnBrk="0" fontAlgn="base" hangingPunct="0">
              <a:spcBef>
                <a:spcPct val="0"/>
              </a:spcBef>
              <a:spcAft>
                <a:spcPct val="0"/>
              </a:spcAft>
              <a:buFontTx/>
              <a:buNone/>
            </a:pPr>
            <a:r>
              <a:rPr lang="cs-CZ" altLang="cs-CZ" sz="1800">
                <a:solidFill>
                  <a:srgbClr val="000000"/>
                </a:solidFill>
              </a:rPr>
              <a:t>Reprodrukční soustava</a:t>
            </a:r>
          </a:p>
        </p:txBody>
      </p:sp>
      <p:pic>
        <p:nvPicPr>
          <p:cNvPr id="7171" name="Zvuk 2">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83074180"/>
      </p:ext>
    </p:extLst>
  </p:cSld>
  <p:clrMapOvr>
    <a:masterClrMapping/>
  </p:clrMapOvr>
  <p:transition spd="slow" advTm="286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VÃ½sledek obrÃ¡zku pro dÄlenÃ­ sacharidÅ¯"/>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798638" y="1146176"/>
            <a:ext cx="5459412" cy="4094163"/>
          </a:xfrm>
          <a:noFill/>
          <a:extLst>
            <a:ext uri="{909E8E84-426E-40DD-AFC4-6F175D3DCCD1}">
              <a14:hiddenFill xmlns:a14="http://schemas.microsoft.com/office/drawing/2010/main">
                <a:solidFill>
                  <a:srgbClr val="FFFFFF"/>
                </a:solidFill>
              </a14:hiddenFill>
            </a:ext>
          </a:extLst>
        </p:spPr>
      </p:pic>
      <p:grpSp>
        <p:nvGrpSpPr>
          <p:cNvPr id="25603" name="Skupina 19"/>
          <p:cNvGrpSpPr>
            <a:grpSpLocks/>
          </p:cNvGrpSpPr>
          <p:nvPr/>
        </p:nvGrpSpPr>
        <p:grpSpPr bwMode="auto">
          <a:xfrm>
            <a:off x="6042026" y="1722439"/>
            <a:ext cx="2105025" cy="1184275"/>
            <a:chOff x="6024880" y="1152525"/>
            <a:chExt cx="2804795" cy="1580515"/>
          </a:xfrm>
        </p:grpSpPr>
        <p:cxnSp>
          <p:nvCxnSpPr>
            <p:cNvPr id="5" name="Přímá spojnice 4"/>
            <p:cNvCxnSpPr/>
            <p:nvPr/>
          </p:nvCxnSpPr>
          <p:spPr>
            <a:xfrm flipV="1">
              <a:off x="6024880" y="1766934"/>
              <a:ext cx="2083502" cy="96610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Přímá spojnice 15"/>
            <p:cNvCxnSpPr>
              <a:cxnSpLocks/>
            </p:cNvCxnSpPr>
            <p:nvPr/>
          </p:nvCxnSpPr>
          <p:spPr>
            <a:xfrm flipV="1">
              <a:off x="8108382" y="1152525"/>
              <a:ext cx="152297" cy="61440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Přímá spojnice 17"/>
            <p:cNvCxnSpPr>
              <a:cxnSpLocks/>
            </p:cNvCxnSpPr>
            <p:nvPr/>
          </p:nvCxnSpPr>
          <p:spPr>
            <a:xfrm flipV="1">
              <a:off x="8108382" y="1565662"/>
              <a:ext cx="721293" cy="2012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5604" name="TextovéPole 13"/>
          <p:cNvSpPr txBox="1">
            <a:spLocks noChangeArrowheads="1"/>
          </p:cNvSpPr>
          <p:nvPr/>
        </p:nvSpPr>
        <p:spPr bwMode="auto">
          <a:xfrm>
            <a:off x="7604125" y="1316039"/>
            <a:ext cx="1193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cs-CZ" altLang="cs-CZ" sz="1800">
                <a:solidFill>
                  <a:srgbClr val="000000"/>
                </a:solidFill>
              </a:rPr>
              <a:t>cyklické</a:t>
            </a:r>
          </a:p>
        </p:txBody>
      </p:sp>
      <p:sp>
        <p:nvSpPr>
          <p:cNvPr id="25605" name="TextovéPole 18"/>
          <p:cNvSpPr txBox="1">
            <a:spLocks noChangeArrowheads="1"/>
          </p:cNvSpPr>
          <p:nvPr/>
        </p:nvSpPr>
        <p:spPr bwMode="auto">
          <a:xfrm>
            <a:off x="8161339" y="1739900"/>
            <a:ext cx="1614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cs-CZ" altLang="cs-CZ" sz="1800">
                <a:solidFill>
                  <a:srgbClr val="000000"/>
                </a:solidFill>
              </a:rPr>
              <a:t>necyklické</a:t>
            </a:r>
          </a:p>
        </p:txBody>
      </p:sp>
      <p:grpSp>
        <p:nvGrpSpPr>
          <p:cNvPr id="25606" name="Skupina 22"/>
          <p:cNvGrpSpPr>
            <a:grpSpLocks/>
          </p:cNvGrpSpPr>
          <p:nvPr/>
        </p:nvGrpSpPr>
        <p:grpSpPr bwMode="auto">
          <a:xfrm rot="1199441">
            <a:off x="6234114" y="2357438"/>
            <a:ext cx="2160587" cy="1185862"/>
            <a:chOff x="6024880" y="1152525"/>
            <a:chExt cx="2804795" cy="1580515"/>
          </a:xfrm>
        </p:grpSpPr>
        <p:cxnSp>
          <p:nvCxnSpPr>
            <p:cNvPr id="24" name="Přímá spojnice 23"/>
            <p:cNvCxnSpPr/>
            <p:nvPr/>
          </p:nvCxnSpPr>
          <p:spPr>
            <a:xfrm flipV="1">
              <a:off x="6023040" y="1768000"/>
              <a:ext cx="2083503" cy="96481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Přímá spojnice 24"/>
            <p:cNvCxnSpPr>
              <a:cxnSpLocks/>
            </p:cNvCxnSpPr>
            <p:nvPr/>
          </p:nvCxnSpPr>
          <p:spPr>
            <a:xfrm flipV="1">
              <a:off x="8097936" y="1146579"/>
              <a:ext cx="152502" cy="6157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 name="Přímá spojnice 25"/>
            <p:cNvCxnSpPr>
              <a:cxnSpLocks/>
            </p:cNvCxnSpPr>
            <p:nvPr/>
          </p:nvCxnSpPr>
          <p:spPr>
            <a:xfrm flipV="1">
              <a:off x="8106194" y="1559900"/>
              <a:ext cx="721292" cy="20311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5607" name="TextovéPole 20"/>
          <p:cNvSpPr txBox="1">
            <a:spLocks noChangeArrowheads="1"/>
          </p:cNvSpPr>
          <p:nvPr/>
        </p:nvSpPr>
        <p:spPr bwMode="auto">
          <a:xfrm>
            <a:off x="8212139" y="2182813"/>
            <a:ext cx="2181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pt-BR" altLang="cs-CZ" sz="1800" b="1">
                <a:solidFill>
                  <a:srgbClr val="000000"/>
                </a:solidFill>
              </a:rPr>
              <a:t>aldózy</a:t>
            </a:r>
            <a:r>
              <a:rPr lang="pt-BR" altLang="cs-CZ" sz="1800">
                <a:solidFill>
                  <a:srgbClr val="000000"/>
                </a:solidFill>
              </a:rPr>
              <a:t> (CHO)</a:t>
            </a:r>
            <a:endParaRPr lang="cs-CZ" altLang="cs-CZ" sz="1800">
              <a:solidFill>
                <a:srgbClr val="000000"/>
              </a:solidFill>
            </a:endParaRPr>
          </a:p>
          <a:p>
            <a:pPr eaLnBrk="0" fontAlgn="base" hangingPunct="0">
              <a:spcBef>
                <a:spcPct val="0"/>
              </a:spcBef>
              <a:spcAft>
                <a:spcPct val="0"/>
              </a:spcAft>
              <a:buFontTx/>
              <a:buNone/>
            </a:pPr>
            <a:endParaRPr lang="cs-CZ" altLang="cs-CZ" sz="1800">
              <a:solidFill>
                <a:srgbClr val="000000"/>
              </a:solidFill>
            </a:endParaRPr>
          </a:p>
          <a:p>
            <a:pPr eaLnBrk="0" fontAlgn="base" hangingPunct="0">
              <a:spcBef>
                <a:spcPct val="0"/>
              </a:spcBef>
              <a:spcAft>
                <a:spcPct val="0"/>
              </a:spcAft>
              <a:buFontTx/>
              <a:buNone/>
            </a:pPr>
            <a:endParaRPr lang="cs-CZ" altLang="cs-CZ" sz="1800">
              <a:solidFill>
                <a:srgbClr val="000000"/>
              </a:solidFill>
            </a:endParaRPr>
          </a:p>
          <a:p>
            <a:pPr eaLnBrk="0" fontAlgn="base" hangingPunct="0">
              <a:spcBef>
                <a:spcPct val="0"/>
              </a:spcBef>
              <a:spcAft>
                <a:spcPct val="0"/>
              </a:spcAft>
              <a:buFontTx/>
              <a:buNone/>
            </a:pPr>
            <a:r>
              <a:rPr lang="pt-BR" altLang="cs-CZ" sz="1800">
                <a:solidFill>
                  <a:srgbClr val="000000"/>
                </a:solidFill>
              </a:rPr>
              <a:t>  </a:t>
            </a:r>
            <a:r>
              <a:rPr lang="pt-BR" altLang="cs-CZ" sz="1800" b="1">
                <a:solidFill>
                  <a:srgbClr val="000000"/>
                </a:solidFill>
              </a:rPr>
              <a:t>ketózy</a:t>
            </a:r>
            <a:r>
              <a:rPr lang="pt-BR" altLang="cs-CZ" sz="1800">
                <a:solidFill>
                  <a:srgbClr val="000000"/>
                </a:solidFill>
              </a:rPr>
              <a:t> (R-CO-R)</a:t>
            </a:r>
            <a:endParaRPr lang="cs-CZ" altLang="cs-CZ" sz="1800">
              <a:solidFill>
                <a:srgbClr val="000000"/>
              </a:solidFill>
            </a:endParaRPr>
          </a:p>
        </p:txBody>
      </p:sp>
      <p:sp>
        <p:nvSpPr>
          <p:cNvPr id="25608" name="TextovéPole 21"/>
          <p:cNvSpPr txBox="1">
            <a:spLocks noChangeArrowheads="1"/>
          </p:cNvSpPr>
          <p:nvPr/>
        </p:nvSpPr>
        <p:spPr bwMode="auto">
          <a:xfrm rot="-213668">
            <a:off x="6616701" y="2741613"/>
            <a:ext cx="1895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cs-CZ" altLang="cs-CZ" sz="1800">
                <a:solidFill>
                  <a:srgbClr val="000000"/>
                </a:solidFill>
              </a:rPr>
              <a:t>Funkční skupiny</a:t>
            </a:r>
          </a:p>
        </p:txBody>
      </p:sp>
      <p:sp>
        <p:nvSpPr>
          <p:cNvPr id="25609" name="TextovéPole 26"/>
          <p:cNvSpPr txBox="1">
            <a:spLocks noChangeArrowheads="1"/>
          </p:cNvSpPr>
          <p:nvPr/>
        </p:nvSpPr>
        <p:spPr bwMode="auto">
          <a:xfrm>
            <a:off x="4584700" y="1952625"/>
            <a:ext cx="139223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cs-CZ" altLang="cs-CZ" sz="1800">
                <a:solidFill>
                  <a:srgbClr val="000000"/>
                </a:solidFill>
              </a:rPr>
              <a:t>jedna cukerná! jednotka</a:t>
            </a:r>
          </a:p>
        </p:txBody>
      </p:sp>
      <p:cxnSp>
        <p:nvCxnSpPr>
          <p:cNvPr id="29" name="Přímá spojnice se šipkou 28"/>
          <p:cNvCxnSpPr/>
          <p:nvPr/>
        </p:nvCxnSpPr>
        <p:spPr>
          <a:xfrm>
            <a:off x="4572000" y="2085975"/>
            <a:ext cx="0" cy="64293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Přímá spojnice 30"/>
          <p:cNvCxnSpPr/>
          <p:nvPr/>
        </p:nvCxnSpPr>
        <p:spPr>
          <a:xfrm>
            <a:off x="6111876" y="3294064"/>
            <a:ext cx="2314575" cy="42862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5612" name="TextovéPole 6143"/>
          <p:cNvSpPr txBox="1">
            <a:spLocks noChangeArrowheads="1"/>
          </p:cNvSpPr>
          <p:nvPr/>
        </p:nvSpPr>
        <p:spPr bwMode="auto">
          <a:xfrm>
            <a:off x="8440739" y="3671889"/>
            <a:ext cx="1792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cs-CZ" altLang="cs-CZ" sz="1800">
                <a:solidFill>
                  <a:srgbClr val="000000"/>
                </a:solidFill>
              </a:rPr>
              <a:t>Dle počtu C</a:t>
            </a:r>
          </a:p>
        </p:txBody>
      </p:sp>
      <p:cxnSp>
        <p:nvCxnSpPr>
          <p:cNvPr id="6147" name="Přímá spojnice 6146"/>
          <p:cNvCxnSpPr/>
          <p:nvPr/>
        </p:nvCxnSpPr>
        <p:spPr>
          <a:xfrm flipH="1">
            <a:off x="3138489" y="4914900"/>
            <a:ext cx="365125" cy="41433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5614" name="TextovéPole 6147"/>
          <p:cNvSpPr txBox="1">
            <a:spLocks noChangeArrowheads="1"/>
          </p:cNvSpPr>
          <p:nvPr/>
        </p:nvSpPr>
        <p:spPr bwMode="auto">
          <a:xfrm>
            <a:off x="1701800" y="5262563"/>
            <a:ext cx="42751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pl-PL" altLang="cs-CZ" sz="1800">
                <a:solidFill>
                  <a:srgbClr val="000000"/>
                </a:solidFill>
              </a:rPr>
              <a:t>tvoří </a:t>
            </a:r>
            <a:r>
              <a:rPr lang="pl-PL" altLang="cs-CZ" sz="1800" b="1">
                <a:solidFill>
                  <a:srgbClr val="000000"/>
                </a:solidFill>
              </a:rPr>
              <a:t>2 - 10 </a:t>
            </a:r>
            <a:r>
              <a:rPr lang="pl-PL" altLang="cs-CZ" sz="1800">
                <a:solidFill>
                  <a:srgbClr val="000000"/>
                </a:solidFill>
              </a:rPr>
              <a:t>monosacharidových pod jednotek (významné DISACHARIDY)</a:t>
            </a:r>
            <a:endParaRPr lang="cs-CZ" altLang="cs-CZ" sz="1800">
              <a:solidFill>
                <a:srgbClr val="000000"/>
              </a:solidFill>
            </a:endParaRPr>
          </a:p>
        </p:txBody>
      </p:sp>
      <p:cxnSp>
        <p:nvCxnSpPr>
          <p:cNvPr id="41" name="Přímá spojnice 40"/>
          <p:cNvCxnSpPr>
            <a:cxnSpLocks/>
          </p:cNvCxnSpPr>
          <p:nvPr/>
        </p:nvCxnSpPr>
        <p:spPr>
          <a:xfrm flipH="1" flipV="1">
            <a:off x="6010276" y="4868863"/>
            <a:ext cx="85725" cy="42386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5616" name="TextovéPole 6152"/>
          <p:cNvSpPr txBox="1">
            <a:spLocks noChangeArrowheads="1"/>
          </p:cNvSpPr>
          <p:nvPr/>
        </p:nvSpPr>
        <p:spPr bwMode="auto">
          <a:xfrm>
            <a:off x="6042025" y="4983164"/>
            <a:ext cx="4394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cs-CZ" altLang="cs-CZ" sz="1800">
                <a:solidFill>
                  <a:srgbClr val="000000"/>
                </a:solidFill>
              </a:rPr>
              <a:t> jsou složeny z</a:t>
            </a:r>
            <a:r>
              <a:rPr lang="cs-CZ" altLang="cs-CZ" sz="1800" b="1">
                <a:solidFill>
                  <a:srgbClr val="000000"/>
                </a:solidFill>
              </a:rPr>
              <a:t> deseti, stovek až tisíců cukerných jednotek</a:t>
            </a:r>
            <a:r>
              <a:rPr lang="cs-CZ" altLang="cs-CZ" sz="1800">
                <a:solidFill>
                  <a:srgbClr val="000000"/>
                </a:solidFill>
              </a:rPr>
              <a:t>. </a:t>
            </a:r>
            <a:r>
              <a:rPr lang="cs-CZ" altLang="cs-CZ" sz="1800" u="sng">
                <a:solidFill>
                  <a:srgbClr val="000000"/>
                </a:solidFill>
              </a:rPr>
              <a:t>Čím delší řetězec, tím pomalejší je uvolňování glukózy</a:t>
            </a:r>
          </a:p>
        </p:txBody>
      </p:sp>
      <p:pic>
        <p:nvPicPr>
          <p:cNvPr id="25617" name="Zvuk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95477858"/>
      </p:ext>
    </p:extLst>
  </p:cSld>
  <p:clrMapOvr>
    <a:masterClrMapping/>
  </p:clrMapOvr>
  <p:transition spd="slow" advTm="707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a:highlight>
                  <a:srgbClr val="008000"/>
                </a:highlight>
              </a:rPr>
              <a:t>zástupci sacharidů</a:t>
            </a:r>
          </a:p>
        </p:txBody>
      </p:sp>
      <p:sp>
        <p:nvSpPr>
          <p:cNvPr id="3" name="Zástupný obsah 2"/>
          <p:cNvSpPr>
            <a:spLocks noGrp="1"/>
          </p:cNvSpPr>
          <p:nvPr>
            <p:ph idx="1"/>
          </p:nvPr>
        </p:nvSpPr>
        <p:spPr/>
        <p:txBody>
          <a:bodyPr/>
          <a:lstStyle/>
          <a:p>
            <a:pPr>
              <a:defRPr/>
            </a:pPr>
            <a:r>
              <a:rPr lang="cs-CZ" sz="2400" dirty="0"/>
              <a:t>Monosacharidy – tvořeny jednou cukernou jednotkou</a:t>
            </a:r>
          </a:p>
          <a:p>
            <a:pPr marL="34290" indent="0">
              <a:buNone/>
              <a:defRPr/>
            </a:pPr>
            <a:r>
              <a:rPr lang="cs-CZ" dirty="0"/>
              <a:t>	</a:t>
            </a:r>
            <a:r>
              <a:rPr lang="cs-CZ" sz="2000" dirty="0"/>
              <a:t>glukóza („hroznový cukr“), fruktóza („ovocný cukr“) , galaktóza</a:t>
            </a:r>
            <a:endParaRPr lang="cs-CZ" dirty="0"/>
          </a:p>
          <a:p>
            <a:pPr>
              <a:defRPr/>
            </a:pPr>
            <a:r>
              <a:rPr lang="cs-CZ" sz="2400" dirty="0"/>
              <a:t>Oligosacharidy – tvořeny 2 až 10 cukernými jednotkami </a:t>
            </a:r>
          </a:p>
          <a:p>
            <a:pPr marL="617220" lvl="3" indent="0">
              <a:buNone/>
              <a:defRPr/>
            </a:pPr>
            <a:r>
              <a:rPr lang="cs-CZ" dirty="0"/>
              <a:t>Sacharóza („řepný cukr“) – fruktóza + glukóza</a:t>
            </a:r>
          </a:p>
          <a:p>
            <a:pPr marL="617220" lvl="3" indent="0">
              <a:buNone/>
              <a:defRPr/>
            </a:pPr>
            <a:r>
              <a:rPr lang="cs-CZ" dirty="0"/>
              <a:t>Maltóza („sladový cukr“) – 2 molekuly glukózy </a:t>
            </a:r>
          </a:p>
          <a:p>
            <a:pPr marL="617220" lvl="3" indent="0">
              <a:buNone/>
              <a:defRPr/>
            </a:pPr>
            <a:r>
              <a:rPr lang="cs-CZ" dirty="0"/>
              <a:t>Laktóza („mléčný cukr“) – glukóza + galaktóza </a:t>
            </a:r>
          </a:p>
          <a:p>
            <a:pPr>
              <a:defRPr/>
            </a:pPr>
            <a:r>
              <a:rPr lang="cs-CZ" sz="2400" dirty="0"/>
              <a:t>Polysacharidy – tvořeny více než 10 cukernými jednotkami</a:t>
            </a:r>
          </a:p>
          <a:p>
            <a:pPr marL="617220" lvl="3" indent="0">
              <a:buNone/>
              <a:defRPr/>
            </a:pPr>
            <a:r>
              <a:rPr lang="cs-CZ" dirty="0"/>
              <a:t>Škrob (nejdůležitější produkt metabolismu rostlin), glykogen (rezervní látka u živočichů), inulin (u hvězdnicovitých nahrazuje škrob), celulóza (tvoří větší část rostlinné tkáně, zvířata mají speciální bakterie k trávení), chitin (tvoří exoskelet členovců, buněčnou stěnu hub a řas, heparin (zabraňuje srážení krve) </a:t>
            </a:r>
          </a:p>
        </p:txBody>
      </p:sp>
      <p:pic>
        <p:nvPicPr>
          <p:cNvPr id="26628" name="Zvuk 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31691550"/>
      </p:ext>
    </p:extLst>
  </p:cSld>
  <p:clrMapOvr>
    <a:masterClrMapping/>
  </p:clrMapOvr>
  <p:transition spd="slow" advTm="1235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650" name="Nadpis 1"/>
          <p:cNvSpPr>
            <a:spLocks noGrp="1" noChangeArrowheads="1"/>
          </p:cNvSpPr>
          <p:nvPr>
            <p:ph type="title"/>
          </p:nvPr>
        </p:nvSpPr>
        <p:spPr>
          <a:xfrm>
            <a:off x="2405064" y="152401"/>
            <a:ext cx="7405687" cy="542925"/>
          </a:xfrm>
        </p:spPr>
        <p:txBody>
          <a:bodyPr/>
          <a:lstStyle/>
          <a:p>
            <a:r>
              <a:rPr lang="cs-CZ" altLang="cs-CZ" smtClean="0"/>
              <a:t>Zajímavost:</a:t>
            </a:r>
          </a:p>
        </p:txBody>
      </p:sp>
      <p:sp>
        <p:nvSpPr>
          <p:cNvPr id="27651" name="Zástupný obsah 2"/>
          <p:cNvSpPr>
            <a:spLocks noGrp="1" noChangeArrowheads="1"/>
          </p:cNvSpPr>
          <p:nvPr>
            <p:ph idx="1"/>
          </p:nvPr>
        </p:nvSpPr>
        <p:spPr>
          <a:xfrm>
            <a:off x="2212976" y="914400"/>
            <a:ext cx="7997825" cy="3663950"/>
          </a:xfrm>
        </p:spPr>
        <p:txBody>
          <a:bodyPr/>
          <a:lstStyle/>
          <a:p>
            <a:r>
              <a:rPr lang="cs-CZ" altLang="cs-CZ" sz="2000">
                <a:solidFill>
                  <a:srgbClr val="FF0000"/>
                </a:solidFill>
              </a:rPr>
              <a:t>Vláknina:</a:t>
            </a:r>
            <a:r>
              <a:rPr lang="cs-CZ" altLang="cs-CZ" sz="2000"/>
              <a:t> směs nestravitelných (nebo jen částečně stravitelných) polysacharidů – lepší trávení, předcházení diabetu, či rakoviny tlustého střeva, probiotika </a:t>
            </a:r>
          </a:p>
          <a:p>
            <a:r>
              <a:rPr lang="cs-CZ" altLang="cs-CZ" sz="2000">
                <a:solidFill>
                  <a:srgbClr val="FF0000"/>
                </a:solidFill>
              </a:rPr>
              <a:t>Glykemický index </a:t>
            </a:r>
            <a:r>
              <a:rPr lang="cs-CZ" altLang="cs-CZ" sz="2000"/>
              <a:t>(GI) je údaj, který vyjadřuje s jakou rychlostí po požití konkrétní potraviny vzrůstá hladina krevního cukru. Potraviny s nižší hodnotou GI zvyšují glykémii pozvolněji, což je výhodné především při diabetu, nadváze, ale i při prevenci a léčbě kardiovaskulárních onemocnění. Po zkonzumování potraviny či jídla s nižším GI dochází následně v další fázi i k pomalejšímu poklesu krevního cukru, čímž klesá riziko hypoglykémie a předčasného nástupu pocitu . U  potravin nad 70 GI pocit sytosti zůstává pouze na malou chvíli, poté máme hlad. (Vysoký GI je nad 70) </a:t>
            </a:r>
          </a:p>
          <a:p>
            <a:r>
              <a:rPr lang="cs-CZ" altLang="cs-CZ" sz="2000">
                <a:solidFill>
                  <a:srgbClr val="FF0000"/>
                </a:solidFill>
              </a:rPr>
              <a:t>Glykémie: </a:t>
            </a:r>
            <a:r>
              <a:rPr lang="cs-CZ" altLang="cs-CZ" sz="2000"/>
              <a:t>koncentrace glukózy v krvi (rozmezí hodnot 3,9–5,6 mmol/l nalačno a po jídle nižší než 10 mmol/l). Pokles glykémie pod hodnotu 3,2 mmol/l se označuje jako </a:t>
            </a:r>
            <a:r>
              <a:rPr lang="cs-CZ" altLang="cs-CZ" sz="2000" b="1">
                <a:hlinkClick r:id="rId2" tooltip="Hypoglykémie"/>
              </a:rPr>
              <a:t>hypoglykémie</a:t>
            </a:r>
            <a:r>
              <a:rPr lang="cs-CZ" altLang="cs-CZ" sz="2000" b="1"/>
              <a:t>. </a:t>
            </a:r>
            <a:r>
              <a:rPr lang="cs-CZ" altLang="cs-CZ" sz="2000"/>
              <a:t>Glykémie zvýšená nad referenční rozmezí se označuje jako </a:t>
            </a:r>
            <a:r>
              <a:rPr lang="cs-CZ" altLang="cs-CZ" sz="2000" b="1"/>
              <a:t>hyperglykémie a je základním projevem diabetes mellitus </a:t>
            </a:r>
            <a:endParaRPr lang="cs-CZ" altLang="cs-CZ" sz="2000"/>
          </a:p>
        </p:txBody>
      </p:sp>
      <p:pic>
        <p:nvPicPr>
          <p:cNvPr id="27652" name="Zvuk 1">
            <a:hlinkClick r:id="" action="ppaction://media"/>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9015720"/>
      </p:ext>
    </p:extLst>
  </p:cSld>
  <p:clrMapOvr>
    <a:masterClrMapping/>
  </p:clrMapOvr>
  <p:transition spd="slow" advTm="236391"/>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81053" y="425653"/>
            <a:ext cx="7406640" cy="285750"/>
          </a:xfrm>
        </p:spPr>
        <p:txBody>
          <a:bodyPr>
            <a:normAutofit fontScale="90000"/>
          </a:bodyPr>
          <a:lstStyle/>
          <a:p>
            <a:pPr>
              <a:defRPr/>
            </a:pPr>
            <a:r>
              <a:rPr lang="cs-CZ" dirty="0">
                <a:highlight>
                  <a:srgbClr val="008000"/>
                </a:highlight>
              </a:rPr>
              <a:t>Příklady GI potravin </a:t>
            </a:r>
          </a:p>
        </p:txBody>
      </p:sp>
      <p:graphicFrame>
        <p:nvGraphicFramePr>
          <p:cNvPr id="4" name="Zástupný obsah 3"/>
          <p:cNvGraphicFramePr>
            <a:graphicFrameLocks noGrp="1"/>
          </p:cNvGraphicFramePr>
          <p:nvPr>
            <p:ph idx="1"/>
          </p:nvPr>
        </p:nvGraphicFramePr>
        <p:xfrm>
          <a:off x="2422526" y="2505075"/>
          <a:ext cx="6048376" cy="293688"/>
        </p:xfrm>
        <a:graphic>
          <a:graphicData uri="http://schemas.openxmlformats.org/drawingml/2006/table">
            <a:tbl>
              <a:tblPr/>
              <a:tblGrid>
                <a:gridCol w="3024188"/>
                <a:gridCol w="3024188"/>
              </a:tblGrid>
              <a:tr h="293688">
                <a:tc>
                  <a:txBody>
                    <a:bodyPr/>
                    <a:lstStyle/>
                    <a:p>
                      <a:pPr algn="l" fontAlgn="base"/>
                      <a:r>
                        <a:rPr lang="cs-CZ" sz="1400" dirty="0">
                          <a:effectLst/>
                        </a:rPr>
                        <a:t>Smažené hranolky</a:t>
                      </a:r>
                    </a:p>
                  </a:txBody>
                  <a:tcPr marL="85720" marR="85720" marT="40048" marB="40048" anchor="ctr">
                    <a:lnL>
                      <a:noFill/>
                    </a:lnL>
                    <a:lnR>
                      <a:noFill/>
                    </a:lnR>
                    <a:lnT>
                      <a:noFill/>
                    </a:lnT>
                    <a:lnB>
                      <a:noFill/>
                    </a:lnB>
                    <a:solidFill>
                      <a:srgbClr val="FFFFFF"/>
                    </a:solidFill>
                  </a:tcPr>
                </a:tc>
                <a:tc>
                  <a:txBody>
                    <a:bodyPr/>
                    <a:lstStyle/>
                    <a:p>
                      <a:pPr algn="l" fontAlgn="base"/>
                      <a:r>
                        <a:rPr lang="cs-CZ" sz="1400" dirty="0">
                          <a:effectLst/>
                        </a:rPr>
                        <a:t>86</a:t>
                      </a:r>
                    </a:p>
                  </a:txBody>
                  <a:tcPr marL="85720" marR="85720" marT="40048" marB="40048" anchor="ctr">
                    <a:lnL>
                      <a:noFill/>
                    </a:lnL>
                    <a:lnR>
                      <a:noFill/>
                    </a:lnR>
                    <a:lnT>
                      <a:noFill/>
                    </a:lnT>
                    <a:lnB>
                      <a:noFill/>
                    </a:lnB>
                    <a:solidFill>
                      <a:srgbClr val="FFFFFF"/>
                    </a:solidFill>
                  </a:tcPr>
                </a:tc>
              </a:tr>
            </a:tbl>
          </a:graphicData>
        </a:graphic>
      </p:graphicFrame>
      <p:graphicFrame>
        <p:nvGraphicFramePr>
          <p:cNvPr id="5" name="Tabulka 4"/>
          <p:cNvGraphicFramePr>
            <a:graphicFrameLocks noGrp="1"/>
          </p:cNvGraphicFramePr>
          <p:nvPr/>
        </p:nvGraphicFramePr>
        <p:xfrm>
          <a:off x="2422526" y="2814639"/>
          <a:ext cx="6048376" cy="293687"/>
        </p:xfrm>
        <a:graphic>
          <a:graphicData uri="http://schemas.openxmlformats.org/drawingml/2006/table">
            <a:tbl>
              <a:tblPr/>
              <a:tblGrid>
                <a:gridCol w="3024188"/>
                <a:gridCol w="3024188"/>
              </a:tblGrid>
              <a:tr h="293687">
                <a:tc>
                  <a:txBody>
                    <a:bodyPr/>
                    <a:lstStyle/>
                    <a:p>
                      <a:pPr algn="l" fontAlgn="base"/>
                      <a:r>
                        <a:rPr lang="cs-CZ" sz="1400" dirty="0">
                          <a:effectLst/>
                        </a:rPr>
                        <a:t>Chléb pšeničný bílý</a:t>
                      </a:r>
                    </a:p>
                  </a:txBody>
                  <a:tcPr marL="85720" marR="85720" marT="39922" marB="39922" anchor="ctr">
                    <a:lnL>
                      <a:noFill/>
                    </a:lnL>
                    <a:lnR>
                      <a:noFill/>
                    </a:lnR>
                    <a:lnT>
                      <a:noFill/>
                    </a:lnT>
                    <a:lnB>
                      <a:noFill/>
                    </a:lnB>
                    <a:solidFill>
                      <a:srgbClr val="FFFFFF"/>
                    </a:solidFill>
                  </a:tcPr>
                </a:tc>
                <a:tc>
                  <a:txBody>
                    <a:bodyPr/>
                    <a:lstStyle/>
                    <a:p>
                      <a:pPr algn="l" fontAlgn="base"/>
                      <a:r>
                        <a:rPr lang="cs-CZ" sz="1400" dirty="0">
                          <a:effectLst/>
                        </a:rPr>
                        <a:t>70-80</a:t>
                      </a:r>
                    </a:p>
                  </a:txBody>
                  <a:tcPr marL="85720" marR="85720" marT="39922" marB="39922" anchor="ctr">
                    <a:lnL>
                      <a:noFill/>
                    </a:lnL>
                    <a:lnR>
                      <a:noFill/>
                    </a:lnR>
                    <a:lnT>
                      <a:noFill/>
                    </a:lnT>
                    <a:lnB>
                      <a:noFill/>
                    </a:lnB>
                    <a:solidFill>
                      <a:srgbClr val="FFFFFF"/>
                    </a:solidFill>
                  </a:tcPr>
                </a:tc>
              </a:tr>
            </a:tbl>
          </a:graphicData>
        </a:graphic>
      </p:graphicFrame>
      <p:graphicFrame>
        <p:nvGraphicFramePr>
          <p:cNvPr id="6" name="Tabulka 5"/>
          <p:cNvGraphicFramePr>
            <a:graphicFrameLocks noGrp="1"/>
          </p:cNvGraphicFramePr>
          <p:nvPr/>
        </p:nvGraphicFramePr>
        <p:xfrm>
          <a:off x="2422526" y="3101975"/>
          <a:ext cx="6035675" cy="293688"/>
        </p:xfrm>
        <a:graphic>
          <a:graphicData uri="http://schemas.openxmlformats.org/drawingml/2006/table">
            <a:tbl>
              <a:tblPr/>
              <a:tblGrid>
                <a:gridCol w="3024254"/>
                <a:gridCol w="3011421"/>
              </a:tblGrid>
              <a:tr h="293688">
                <a:tc>
                  <a:txBody>
                    <a:bodyPr/>
                    <a:lstStyle/>
                    <a:p>
                      <a:pPr algn="l" fontAlgn="base"/>
                      <a:r>
                        <a:rPr lang="cs-CZ" sz="1400" dirty="0">
                          <a:effectLst/>
                        </a:rPr>
                        <a:t>Celozrnný chléb</a:t>
                      </a:r>
                    </a:p>
                  </a:txBody>
                  <a:tcPr marL="85721" marR="85721" marT="40048" marB="40048" anchor="ctr">
                    <a:lnL>
                      <a:noFill/>
                    </a:lnL>
                    <a:lnR>
                      <a:noFill/>
                    </a:lnR>
                    <a:lnT>
                      <a:noFill/>
                    </a:lnT>
                    <a:lnB>
                      <a:noFill/>
                    </a:lnB>
                    <a:solidFill>
                      <a:srgbClr val="FFFFFF"/>
                    </a:solidFill>
                  </a:tcPr>
                </a:tc>
                <a:tc>
                  <a:txBody>
                    <a:bodyPr/>
                    <a:lstStyle/>
                    <a:p>
                      <a:pPr algn="l" fontAlgn="base"/>
                      <a:r>
                        <a:rPr lang="cs-CZ" sz="1400" dirty="0">
                          <a:effectLst/>
                        </a:rPr>
                        <a:t>56</a:t>
                      </a:r>
                    </a:p>
                  </a:txBody>
                  <a:tcPr marL="85721" marR="85721" marT="40048" marB="40048" anchor="ctr">
                    <a:lnL>
                      <a:noFill/>
                    </a:lnL>
                    <a:lnR>
                      <a:noFill/>
                    </a:lnR>
                    <a:lnT>
                      <a:noFill/>
                    </a:lnT>
                    <a:lnB>
                      <a:noFill/>
                    </a:lnB>
                    <a:solidFill>
                      <a:srgbClr val="FFFFFF"/>
                    </a:solidFill>
                  </a:tcPr>
                </a:tc>
              </a:tr>
            </a:tbl>
          </a:graphicData>
        </a:graphic>
      </p:graphicFrame>
      <p:graphicFrame>
        <p:nvGraphicFramePr>
          <p:cNvPr id="7" name="Tabulka 6"/>
          <p:cNvGraphicFramePr>
            <a:graphicFrameLocks noGrp="1"/>
          </p:cNvGraphicFramePr>
          <p:nvPr/>
        </p:nvGraphicFramePr>
        <p:xfrm>
          <a:off x="2435226" y="3397250"/>
          <a:ext cx="6048376" cy="293688"/>
        </p:xfrm>
        <a:graphic>
          <a:graphicData uri="http://schemas.openxmlformats.org/drawingml/2006/table">
            <a:tbl>
              <a:tblPr/>
              <a:tblGrid>
                <a:gridCol w="3024188"/>
                <a:gridCol w="3024188"/>
              </a:tblGrid>
              <a:tr h="293688">
                <a:tc>
                  <a:txBody>
                    <a:bodyPr/>
                    <a:lstStyle/>
                    <a:p>
                      <a:pPr algn="l" fontAlgn="base"/>
                      <a:r>
                        <a:rPr lang="cs-CZ" sz="1400" dirty="0" err="1">
                          <a:effectLst/>
                        </a:rPr>
                        <a:t>Sojové</a:t>
                      </a:r>
                      <a:r>
                        <a:rPr lang="cs-CZ" sz="1400" dirty="0">
                          <a:effectLst/>
                        </a:rPr>
                        <a:t> boby v konzervě</a:t>
                      </a:r>
                    </a:p>
                  </a:txBody>
                  <a:tcPr marL="85720" marR="85720" marT="40048" marB="40048" anchor="ctr">
                    <a:lnL>
                      <a:noFill/>
                    </a:lnL>
                    <a:lnR>
                      <a:noFill/>
                    </a:lnR>
                    <a:lnT>
                      <a:noFill/>
                    </a:lnT>
                    <a:lnB>
                      <a:noFill/>
                    </a:lnB>
                    <a:solidFill>
                      <a:srgbClr val="FFFFFF"/>
                    </a:solidFill>
                  </a:tcPr>
                </a:tc>
                <a:tc>
                  <a:txBody>
                    <a:bodyPr/>
                    <a:lstStyle/>
                    <a:p>
                      <a:pPr algn="l" fontAlgn="base"/>
                      <a:r>
                        <a:rPr lang="cs-CZ" sz="1400" dirty="0">
                          <a:effectLst/>
                        </a:rPr>
                        <a:t>18</a:t>
                      </a:r>
                    </a:p>
                  </a:txBody>
                  <a:tcPr marL="85720" marR="85720" marT="40048" marB="40048" anchor="ctr">
                    <a:lnL>
                      <a:noFill/>
                    </a:lnL>
                    <a:lnR>
                      <a:noFill/>
                    </a:lnR>
                    <a:lnT>
                      <a:noFill/>
                    </a:lnT>
                    <a:lnB>
                      <a:noFill/>
                    </a:lnB>
                    <a:solidFill>
                      <a:srgbClr val="FFFFFF"/>
                    </a:solidFill>
                  </a:tcPr>
                </a:tc>
              </a:tr>
            </a:tbl>
          </a:graphicData>
        </a:graphic>
      </p:graphicFrame>
      <p:graphicFrame>
        <p:nvGraphicFramePr>
          <p:cNvPr id="8" name="Tabulka 7"/>
          <p:cNvGraphicFramePr>
            <a:graphicFrameLocks noGrp="1"/>
          </p:cNvGraphicFramePr>
          <p:nvPr/>
        </p:nvGraphicFramePr>
        <p:xfrm>
          <a:off x="2447926" y="3698875"/>
          <a:ext cx="6035675" cy="293688"/>
        </p:xfrm>
        <a:graphic>
          <a:graphicData uri="http://schemas.openxmlformats.org/drawingml/2006/table">
            <a:tbl>
              <a:tblPr/>
              <a:tblGrid>
                <a:gridCol w="2889663"/>
                <a:gridCol w="3146012"/>
              </a:tblGrid>
              <a:tr h="293688">
                <a:tc>
                  <a:txBody>
                    <a:bodyPr/>
                    <a:lstStyle/>
                    <a:p>
                      <a:pPr algn="l" fontAlgn="base"/>
                      <a:r>
                        <a:rPr lang="cs-CZ" sz="1400" dirty="0">
                          <a:effectLst/>
                        </a:rPr>
                        <a:t> Čokoláda hořká 70 % kakaa</a:t>
                      </a:r>
                    </a:p>
                  </a:txBody>
                  <a:tcPr marL="85721" marR="85721" marT="39922" marB="39922" anchor="ctr">
                    <a:lnL>
                      <a:noFill/>
                    </a:lnL>
                    <a:lnR>
                      <a:noFill/>
                    </a:lnR>
                    <a:lnT>
                      <a:noFill/>
                    </a:lnT>
                    <a:lnB>
                      <a:noFill/>
                    </a:lnB>
                    <a:solidFill>
                      <a:srgbClr val="FFFFFF"/>
                    </a:solidFill>
                  </a:tcPr>
                </a:tc>
                <a:tc>
                  <a:txBody>
                    <a:bodyPr/>
                    <a:lstStyle/>
                    <a:p>
                      <a:pPr algn="l" fontAlgn="base"/>
                      <a:r>
                        <a:rPr lang="cs-CZ" sz="1400" dirty="0">
                          <a:effectLst/>
                        </a:rPr>
                        <a:t>22 (mléčná 56)</a:t>
                      </a:r>
                    </a:p>
                  </a:txBody>
                  <a:tcPr marL="85721" marR="85721" marT="39922" marB="39922" anchor="ctr">
                    <a:lnL>
                      <a:noFill/>
                    </a:lnL>
                    <a:lnR>
                      <a:noFill/>
                    </a:lnR>
                    <a:lnT>
                      <a:noFill/>
                    </a:lnT>
                    <a:lnB>
                      <a:noFill/>
                    </a:lnB>
                    <a:solidFill>
                      <a:srgbClr val="FFFFFF"/>
                    </a:solidFill>
                  </a:tcPr>
                </a:tc>
              </a:tr>
            </a:tbl>
          </a:graphicData>
        </a:graphic>
      </p:graphicFrame>
      <p:graphicFrame>
        <p:nvGraphicFramePr>
          <p:cNvPr id="9" name="Tabulka 8"/>
          <p:cNvGraphicFramePr>
            <a:graphicFrameLocks noGrp="1"/>
          </p:cNvGraphicFramePr>
          <p:nvPr/>
        </p:nvGraphicFramePr>
        <p:xfrm>
          <a:off x="2436813" y="3998914"/>
          <a:ext cx="6049962" cy="293687"/>
        </p:xfrm>
        <a:graphic>
          <a:graphicData uri="http://schemas.openxmlformats.org/drawingml/2006/table">
            <a:tbl>
              <a:tblPr/>
              <a:tblGrid>
                <a:gridCol w="3024981"/>
                <a:gridCol w="3024981"/>
              </a:tblGrid>
              <a:tr h="293687">
                <a:tc>
                  <a:txBody>
                    <a:bodyPr/>
                    <a:lstStyle/>
                    <a:p>
                      <a:pPr algn="l" fontAlgn="base"/>
                      <a:r>
                        <a:rPr lang="cs-CZ" sz="1400" dirty="0">
                          <a:effectLst/>
                        </a:rPr>
                        <a:t>Kaše ovesná</a:t>
                      </a:r>
                    </a:p>
                  </a:txBody>
                  <a:tcPr marL="85742" marR="85742" marT="40048" marB="40048" anchor="ctr">
                    <a:lnL>
                      <a:noFill/>
                    </a:lnL>
                    <a:lnR>
                      <a:noFill/>
                    </a:lnR>
                    <a:lnT>
                      <a:noFill/>
                    </a:lnT>
                    <a:lnB>
                      <a:noFill/>
                    </a:lnB>
                    <a:solidFill>
                      <a:srgbClr val="FFFFFF"/>
                    </a:solidFill>
                  </a:tcPr>
                </a:tc>
                <a:tc>
                  <a:txBody>
                    <a:bodyPr/>
                    <a:lstStyle/>
                    <a:p>
                      <a:pPr algn="l" fontAlgn="base"/>
                      <a:r>
                        <a:rPr lang="cs-CZ" sz="1400" dirty="0">
                          <a:effectLst/>
                        </a:rPr>
                        <a:t>48</a:t>
                      </a:r>
                    </a:p>
                  </a:txBody>
                  <a:tcPr marL="85742" marR="85742" marT="40048" marB="40048" anchor="ctr">
                    <a:lnL>
                      <a:noFill/>
                    </a:lnL>
                    <a:lnR>
                      <a:noFill/>
                    </a:lnR>
                    <a:lnT>
                      <a:noFill/>
                    </a:lnT>
                    <a:lnB>
                      <a:noFill/>
                    </a:lnB>
                    <a:solidFill>
                      <a:srgbClr val="FFFFFF"/>
                    </a:solidFill>
                  </a:tcPr>
                </a:tc>
              </a:tr>
            </a:tbl>
          </a:graphicData>
        </a:graphic>
      </p:graphicFrame>
      <p:graphicFrame>
        <p:nvGraphicFramePr>
          <p:cNvPr id="10" name="Tabulka 9"/>
          <p:cNvGraphicFramePr>
            <a:graphicFrameLocks noGrp="1"/>
          </p:cNvGraphicFramePr>
          <p:nvPr/>
        </p:nvGraphicFramePr>
        <p:xfrm>
          <a:off x="2433639" y="4295775"/>
          <a:ext cx="6048376" cy="293688"/>
        </p:xfrm>
        <a:graphic>
          <a:graphicData uri="http://schemas.openxmlformats.org/drawingml/2006/table">
            <a:tbl>
              <a:tblPr/>
              <a:tblGrid>
                <a:gridCol w="3024188"/>
                <a:gridCol w="3024188"/>
              </a:tblGrid>
              <a:tr h="293688">
                <a:tc>
                  <a:txBody>
                    <a:bodyPr/>
                    <a:lstStyle/>
                    <a:p>
                      <a:pPr algn="l" fontAlgn="base"/>
                      <a:r>
                        <a:rPr lang="cs-CZ" sz="1400" dirty="0">
                          <a:effectLst/>
                        </a:rPr>
                        <a:t>Hroznové víno</a:t>
                      </a:r>
                    </a:p>
                  </a:txBody>
                  <a:tcPr marL="85720" marR="85720" marT="40048" marB="40048" anchor="ctr">
                    <a:lnL>
                      <a:noFill/>
                    </a:lnL>
                    <a:lnR>
                      <a:noFill/>
                    </a:lnR>
                    <a:lnT>
                      <a:noFill/>
                    </a:lnT>
                    <a:lnB>
                      <a:noFill/>
                    </a:lnB>
                    <a:solidFill>
                      <a:srgbClr val="FFFFFF"/>
                    </a:solidFill>
                  </a:tcPr>
                </a:tc>
                <a:tc>
                  <a:txBody>
                    <a:bodyPr/>
                    <a:lstStyle/>
                    <a:p>
                      <a:pPr algn="l" fontAlgn="base"/>
                      <a:r>
                        <a:rPr lang="cs-CZ" sz="1400" dirty="0">
                          <a:effectLst/>
                        </a:rPr>
                        <a:t>56</a:t>
                      </a:r>
                    </a:p>
                  </a:txBody>
                  <a:tcPr marL="85720" marR="85720" marT="40048" marB="40048" anchor="ctr">
                    <a:lnL>
                      <a:noFill/>
                    </a:lnL>
                    <a:lnR>
                      <a:noFill/>
                    </a:lnR>
                    <a:lnT>
                      <a:noFill/>
                    </a:lnT>
                    <a:lnB>
                      <a:noFill/>
                    </a:lnB>
                    <a:solidFill>
                      <a:srgbClr val="FFFFFF"/>
                    </a:solidFill>
                  </a:tcPr>
                </a:tc>
              </a:tr>
            </a:tbl>
          </a:graphicData>
        </a:graphic>
      </p:graphicFrame>
      <p:graphicFrame>
        <p:nvGraphicFramePr>
          <p:cNvPr id="11" name="Tabulka 10"/>
          <p:cNvGraphicFramePr>
            <a:graphicFrameLocks noGrp="1"/>
          </p:cNvGraphicFramePr>
          <p:nvPr/>
        </p:nvGraphicFramePr>
        <p:xfrm>
          <a:off x="2433639" y="4597400"/>
          <a:ext cx="6048376" cy="293688"/>
        </p:xfrm>
        <a:graphic>
          <a:graphicData uri="http://schemas.openxmlformats.org/drawingml/2006/table">
            <a:tbl>
              <a:tblPr/>
              <a:tblGrid>
                <a:gridCol w="3024188"/>
                <a:gridCol w="3024188"/>
              </a:tblGrid>
              <a:tr h="293688">
                <a:tc>
                  <a:txBody>
                    <a:bodyPr/>
                    <a:lstStyle/>
                    <a:p>
                      <a:pPr algn="l" fontAlgn="base"/>
                      <a:r>
                        <a:rPr lang="cs-CZ" sz="1400" dirty="0">
                          <a:effectLst/>
                        </a:rPr>
                        <a:t>Meruňky sušené</a:t>
                      </a:r>
                    </a:p>
                  </a:txBody>
                  <a:tcPr marL="85720" marR="85720" marT="40048" marB="40048" anchor="ctr">
                    <a:lnL>
                      <a:noFill/>
                    </a:lnL>
                    <a:lnR>
                      <a:noFill/>
                    </a:lnR>
                    <a:lnT>
                      <a:noFill/>
                    </a:lnT>
                    <a:lnB>
                      <a:noFill/>
                    </a:lnB>
                    <a:solidFill>
                      <a:srgbClr val="FFFFFF"/>
                    </a:solidFill>
                  </a:tcPr>
                </a:tc>
                <a:tc>
                  <a:txBody>
                    <a:bodyPr/>
                    <a:lstStyle/>
                    <a:p>
                      <a:pPr algn="l" fontAlgn="base"/>
                      <a:r>
                        <a:rPr lang="cs-CZ" sz="1400" dirty="0">
                          <a:effectLst/>
                        </a:rPr>
                        <a:t>35</a:t>
                      </a:r>
                    </a:p>
                  </a:txBody>
                  <a:tcPr marL="85720" marR="85720" marT="40048" marB="40048" anchor="ctr">
                    <a:lnL>
                      <a:noFill/>
                    </a:lnL>
                    <a:lnR>
                      <a:noFill/>
                    </a:lnR>
                    <a:lnT>
                      <a:noFill/>
                    </a:lnT>
                    <a:lnB>
                      <a:noFill/>
                    </a:lnB>
                    <a:solidFill>
                      <a:srgbClr val="FFFFFF"/>
                    </a:solidFill>
                  </a:tcPr>
                </a:tc>
              </a:tr>
            </a:tbl>
          </a:graphicData>
        </a:graphic>
      </p:graphicFrame>
      <p:graphicFrame>
        <p:nvGraphicFramePr>
          <p:cNvPr id="12" name="Tabulka 11"/>
          <p:cNvGraphicFramePr>
            <a:graphicFrameLocks noGrp="1"/>
          </p:cNvGraphicFramePr>
          <p:nvPr/>
        </p:nvGraphicFramePr>
        <p:xfrm>
          <a:off x="2438401" y="4878389"/>
          <a:ext cx="6061075" cy="293687"/>
        </p:xfrm>
        <a:graphic>
          <a:graphicData uri="http://schemas.openxmlformats.org/drawingml/2006/table">
            <a:tbl>
              <a:tblPr/>
              <a:tblGrid>
                <a:gridCol w="3036598"/>
                <a:gridCol w="3024477"/>
              </a:tblGrid>
              <a:tr h="293687">
                <a:tc>
                  <a:txBody>
                    <a:bodyPr/>
                    <a:lstStyle/>
                    <a:p>
                      <a:pPr algn="l" fontAlgn="base"/>
                      <a:r>
                        <a:rPr lang="cs-CZ" sz="1400" dirty="0">
                          <a:effectLst/>
                        </a:rPr>
                        <a:t>Rýže bílá</a:t>
                      </a:r>
                    </a:p>
                  </a:txBody>
                  <a:tcPr marL="85728" marR="85728" marT="40048" marB="40048" anchor="ctr">
                    <a:lnL>
                      <a:noFill/>
                    </a:lnL>
                    <a:lnR>
                      <a:noFill/>
                    </a:lnR>
                    <a:lnT>
                      <a:noFill/>
                    </a:lnT>
                    <a:lnB>
                      <a:noFill/>
                    </a:lnB>
                    <a:solidFill>
                      <a:srgbClr val="FFFFFF"/>
                    </a:solidFill>
                  </a:tcPr>
                </a:tc>
                <a:tc>
                  <a:txBody>
                    <a:bodyPr/>
                    <a:lstStyle/>
                    <a:p>
                      <a:pPr algn="l" fontAlgn="base"/>
                      <a:r>
                        <a:rPr lang="cs-CZ" sz="1400" dirty="0">
                          <a:effectLst/>
                        </a:rPr>
                        <a:t>64</a:t>
                      </a:r>
                    </a:p>
                  </a:txBody>
                  <a:tcPr marL="85728" marR="85728" marT="40048" marB="40048" anchor="ctr">
                    <a:lnL>
                      <a:noFill/>
                    </a:lnL>
                    <a:lnR>
                      <a:noFill/>
                    </a:lnR>
                    <a:lnT>
                      <a:noFill/>
                    </a:lnT>
                    <a:lnB>
                      <a:noFill/>
                    </a:lnB>
                    <a:solidFill>
                      <a:srgbClr val="FFFFFF"/>
                    </a:solidFill>
                  </a:tcPr>
                </a:tc>
              </a:tr>
            </a:tbl>
          </a:graphicData>
        </a:graphic>
      </p:graphicFrame>
      <p:graphicFrame>
        <p:nvGraphicFramePr>
          <p:cNvPr id="13" name="Tabulka 12"/>
          <p:cNvGraphicFramePr>
            <a:graphicFrameLocks noGrp="1"/>
          </p:cNvGraphicFramePr>
          <p:nvPr/>
        </p:nvGraphicFramePr>
        <p:xfrm>
          <a:off x="2435225" y="5156200"/>
          <a:ext cx="6046788" cy="293688"/>
        </p:xfrm>
        <a:graphic>
          <a:graphicData uri="http://schemas.openxmlformats.org/drawingml/2006/table">
            <a:tbl>
              <a:tblPr/>
              <a:tblGrid>
                <a:gridCol w="3054725"/>
                <a:gridCol w="2992063"/>
              </a:tblGrid>
              <a:tr h="293688">
                <a:tc>
                  <a:txBody>
                    <a:bodyPr/>
                    <a:lstStyle/>
                    <a:p>
                      <a:pPr algn="l" fontAlgn="base"/>
                      <a:r>
                        <a:rPr lang="cs-CZ" sz="1400" dirty="0">
                          <a:effectLst/>
                        </a:rPr>
                        <a:t>Glukóza</a:t>
                      </a:r>
                    </a:p>
                  </a:txBody>
                  <a:tcPr marL="85706" marR="85706" marT="40048" marB="40048" anchor="ctr">
                    <a:lnL>
                      <a:noFill/>
                    </a:lnL>
                    <a:lnR>
                      <a:noFill/>
                    </a:lnR>
                    <a:lnT>
                      <a:noFill/>
                    </a:lnT>
                    <a:lnB>
                      <a:noFill/>
                    </a:lnB>
                    <a:solidFill>
                      <a:srgbClr val="FFFFFF"/>
                    </a:solidFill>
                  </a:tcPr>
                </a:tc>
                <a:tc>
                  <a:txBody>
                    <a:bodyPr/>
                    <a:lstStyle/>
                    <a:p>
                      <a:pPr algn="l" fontAlgn="base"/>
                      <a:r>
                        <a:rPr lang="cs-CZ" sz="1400" dirty="0">
                          <a:effectLst/>
                        </a:rPr>
                        <a:t>100</a:t>
                      </a:r>
                    </a:p>
                  </a:txBody>
                  <a:tcPr marL="85706" marR="85706" marT="40048" marB="40048" anchor="ctr">
                    <a:lnL>
                      <a:noFill/>
                    </a:lnL>
                    <a:lnR>
                      <a:noFill/>
                    </a:lnR>
                    <a:lnT>
                      <a:noFill/>
                    </a:lnT>
                    <a:lnB>
                      <a:noFill/>
                    </a:lnB>
                    <a:solidFill>
                      <a:srgbClr val="FFFFFF"/>
                    </a:solidFill>
                  </a:tcPr>
                </a:tc>
              </a:tr>
            </a:tbl>
          </a:graphicData>
        </a:graphic>
      </p:graphicFrame>
      <p:graphicFrame>
        <p:nvGraphicFramePr>
          <p:cNvPr id="14" name="Tabulka 13"/>
          <p:cNvGraphicFramePr>
            <a:graphicFrameLocks noGrp="1"/>
          </p:cNvGraphicFramePr>
          <p:nvPr/>
        </p:nvGraphicFramePr>
        <p:xfrm>
          <a:off x="2433639" y="5451475"/>
          <a:ext cx="6048376" cy="293688"/>
        </p:xfrm>
        <a:graphic>
          <a:graphicData uri="http://schemas.openxmlformats.org/drawingml/2006/table">
            <a:tbl>
              <a:tblPr/>
              <a:tblGrid>
                <a:gridCol w="3024188"/>
                <a:gridCol w="3024188"/>
              </a:tblGrid>
              <a:tr h="293688">
                <a:tc>
                  <a:txBody>
                    <a:bodyPr/>
                    <a:lstStyle/>
                    <a:p>
                      <a:pPr algn="l" fontAlgn="base"/>
                      <a:r>
                        <a:rPr lang="cs-CZ" sz="1400" dirty="0">
                          <a:effectLst/>
                        </a:rPr>
                        <a:t>Fruktóza</a:t>
                      </a:r>
                    </a:p>
                  </a:txBody>
                  <a:tcPr marL="85720" marR="85720" marT="39922" marB="39922" anchor="ctr">
                    <a:lnL>
                      <a:noFill/>
                    </a:lnL>
                    <a:lnR>
                      <a:noFill/>
                    </a:lnR>
                    <a:lnT>
                      <a:noFill/>
                    </a:lnT>
                    <a:lnB>
                      <a:noFill/>
                    </a:lnB>
                    <a:solidFill>
                      <a:srgbClr val="FFFFFF"/>
                    </a:solidFill>
                  </a:tcPr>
                </a:tc>
                <a:tc>
                  <a:txBody>
                    <a:bodyPr/>
                    <a:lstStyle/>
                    <a:p>
                      <a:pPr algn="l" fontAlgn="base"/>
                      <a:r>
                        <a:rPr lang="cs-CZ" sz="1400" dirty="0">
                          <a:effectLst/>
                        </a:rPr>
                        <a:t>20</a:t>
                      </a:r>
                    </a:p>
                  </a:txBody>
                  <a:tcPr marL="85720" marR="85720" marT="39922" marB="39922" anchor="ctr">
                    <a:lnL>
                      <a:noFill/>
                    </a:lnL>
                    <a:lnR>
                      <a:noFill/>
                    </a:lnR>
                    <a:lnT>
                      <a:noFill/>
                    </a:lnT>
                    <a:lnB>
                      <a:noFill/>
                    </a:lnB>
                    <a:solidFill>
                      <a:srgbClr val="FFFFFF"/>
                    </a:solidFill>
                  </a:tcPr>
                </a:tc>
              </a:tr>
            </a:tbl>
          </a:graphicData>
        </a:graphic>
      </p:graphicFrame>
      <p:graphicFrame>
        <p:nvGraphicFramePr>
          <p:cNvPr id="15" name="Tabulka 14"/>
          <p:cNvGraphicFramePr>
            <a:graphicFrameLocks noGrp="1"/>
          </p:cNvGraphicFramePr>
          <p:nvPr/>
        </p:nvGraphicFramePr>
        <p:xfrm>
          <a:off x="2422526" y="5743575"/>
          <a:ext cx="6048376" cy="293688"/>
        </p:xfrm>
        <a:graphic>
          <a:graphicData uri="http://schemas.openxmlformats.org/drawingml/2006/table">
            <a:tbl>
              <a:tblPr/>
              <a:tblGrid>
                <a:gridCol w="3024188"/>
                <a:gridCol w="3024188"/>
              </a:tblGrid>
              <a:tr h="293688">
                <a:tc>
                  <a:txBody>
                    <a:bodyPr/>
                    <a:lstStyle/>
                    <a:p>
                      <a:pPr algn="l" fontAlgn="base"/>
                      <a:r>
                        <a:rPr lang="cs-CZ" sz="1400" dirty="0">
                          <a:effectLst/>
                        </a:rPr>
                        <a:t>Med</a:t>
                      </a:r>
                    </a:p>
                  </a:txBody>
                  <a:tcPr marL="85720" marR="85720" marT="40048" marB="40048" anchor="ctr">
                    <a:lnL>
                      <a:noFill/>
                    </a:lnL>
                    <a:lnR>
                      <a:noFill/>
                    </a:lnR>
                    <a:lnT>
                      <a:noFill/>
                    </a:lnT>
                    <a:lnB>
                      <a:noFill/>
                    </a:lnB>
                    <a:solidFill>
                      <a:srgbClr val="FFFFFF"/>
                    </a:solidFill>
                  </a:tcPr>
                </a:tc>
                <a:tc>
                  <a:txBody>
                    <a:bodyPr/>
                    <a:lstStyle/>
                    <a:p>
                      <a:pPr algn="l" fontAlgn="base"/>
                      <a:r>
                        <a:rPr lang="cs-CZ" sz="1400" dirty="0">
                          <a:effectLst/>
                        </a:rPr>
                        <a:t>90</a:t>
                      </a:r>
                    </a:p>
                  </a:txBody>
                  <a:tcPr marL="85720" marR="85720" marT="40048" marB="40048" anchor="ctr">
                    <a:lnL>
                      <a:noFill/>
                    </a:lnL>
                    <a:lnR>
                      <a:noFill/>
                    </a:lnR>
                    <a:lnT>
                      <a:noFill/>
                    </a:lnT>
                    <a:lnB>
                      <a:noFill/>
                    </a:lnB>
                    <a:solidFill>
                      <a:srgbClr val="FFFFFF"/>
                    </a:solidFill>
                  </a:tcPr>
                </a:tc>
              </a:tr>
            </a:tbl>
          </a:graphicData>
        </a:graphic>
      </p:graphicFrame>
      <p:sp>
        <p:nvSpPr>
          <p:cNvPr id="28711" name="Obdélník 2"/>
          <p:cNvSpPr>
            <a:spLocks noChangeArrowheads="1"/>
          </p:cNvSpPr>
          <p:nvPr/>
        </p:nvSpPr>
        <p:spPr bwMode="auto">
          <a:xfrm>
            <a:off x="2259014" y="966788"/>
            <a:ext cx="767397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cs-CZ" altLang="cs-CZ" sz="1800">
                <a:solidFill>
                  <a:srgbClr val="000000"/>
                </a:solidFill>
              </a:rPr>
              <a:t>Mezi potraviny s nízkým glykemickým indexem (GI &lt; 50) patří zelenina, houby, luštěniny, ořechy, nesladké mléčné výrobky, většina druhů ovoce. Střední hodnotu glykemického indexu (GI 50–70) vykazuje celozrnné pečivo, těstoviny, rýže, ovesné vločky, sladké ovoce (banány, hroznové víno, sušené ovoce), müsli tyčinky.</a:t>
            </a:r>
          </a:p>
        </p:txBody>
      </p:sp>
      <p:pic>
        <p:nvPicPr>
          <p:cNvPr id="28712" name="Zvuk 2">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24486816"/>
      </p:ext>
    </p:extLst>
  </p:cSld>
  <p:clrMapOvr>
    <a:masterClrMapping/>
  </p:clrMapOvr>
  <p:transition spd="slow" advTm="6921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703388" y="823913"/>
            <a:ext cx="4697412" cy="5110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2000" b="1">
                <a:solidFill>
                  <a:srgbClr val="000000"/>
                </a:solidFill>
              </a:rPr>
              <a:t>Cukry – sacharidy</a:t>
            </a:r>
            <a:r>
              <a:rPr lang="cs-CZ" altLang="cs-CZ" sz="1800" b="1">
                <a:solidFill>
                  <a:srgbClr val="000000"/>
                </a:solidFill>
              </a:rPr>
              <a:t> </a:t>
            </a:r>
            <a:endParaRPr lang="cs-CZ" altLang="cs-CZ" sz="1800">
              <a:solidFill>
                <a:srgbClr val="000000"/>
              </a:solidFill>
            </a:endParaRPr>
          </a:p>
          <a:p>
            <a:pPr fontAlgn="base">
              <a:spcBef>
                <a:spcPct val="0"/>
              </a:spcBef>
              <a:spcAft>
                <a:spcPct val="0"/>
              </a:spcAft>
              <a:buFontTx/>
              <a:buNone/>
            </a:pPr>
            <a:r>
              <a:rPr lang="cs-CZ" altLang="cs-CZ" sz="1800">
                <a:solidFill>
                  <a:srgbClr val="000000"/>
                </a:solidFill>
              </a:rPr>
              <a:t>Přirozené organické látky, většinou rostlinného původu. Odvozeny z polyalkoholů dehydrogenací jedné alkoholické (hydroxylové –OH) skupiny v karboxylovou (=O). Chemické vlastnosti v důsledku mnoha –OH polárních hydroxylových skupin. Triózy až heptózy, aminocukry. </a:t>
            </a:r>
          </a:p>
          <a:p>
            <a:pPr fontAlgn="base">
              <a:spcBef>
                <a:spcPct val="0"/>
              </a:spcBef>
              <a:spcAft>
                <a:spcPct val="0"/>
              </a:spcAft>
              <a:buFontTx/>
              <a:buNone/>
            </a:pPr>
            <a:r>
              <a:rPr lang="cs-CZ" altLang="cs-CZ" sz="1800" b="1">
                <a:solidFill>
                  <a:srgbClr val="000000"/>
                </a:solidFill>
              </a:rPr>
              <a:t>Monosacharidy, disacharidy, polysacharidy</a:t>
            </a:r>
            <a:r>
              <a:rPr lang="cs-CZ" altLang="cs-CZ" sz="1800">
                <a:solidFill>
                  <a:srgbClr val="000000"/>
                </a:solidFill>
              </a:rPr>
              <a:t>.</a:t>
            </a:r>
          </a:p>
          <a:p>
            <a:pPr fontAlgn="base">
              <a:spcBef>
                <a:spcPct val="0"/>
              </a:spcBef>
              <a:spcAft>
                <a:spcPct val="0"/>
              </a:spcAft>
              <a:buFontTx/>
              <a:buNone/>
            </a:pPr>
            <a:r>
              <a:rPr lang="cs-CZ" altLang="cs-CZ" sz="1800">
                <a:solidFill>
                  <a:srgbClr val="000000"/>
                </a:solidFill>
              </a:rPr>
              <a:t>Jednoduché cukry (glycidy) – </a:t>
            </a:r>
            <a:r>
              <a:rPr lang="cs-CZ" altLang="cs-CZ" sz="1800" b="1">
                <a:solidFill>
                  <a:srgbClr val="000000"/>
                </a:solidFill>
              </a:rPr>
              <a:t>–</a:t>
            </a:r>
            <a:r>
              <a:rPr lang="cs-CZ" altLang="cs-CZ" sz="1800">
                <a:solidFill>
                  <a:srgbClr val="000000"/>
                </a:solidFill>
              </a:rPr>
              <a:t>OH na každém C + aldehydická nebo ketonická skupina. Tato tvoří s –OH na vzdálenějším konci poloacetalovou vazbu – vzniká 5-i (6-i)členný cyklus s O. Místo původní karbox(n)ylové skupiny poloacetalový hydroxyl.</a:t>
            </a:r>
          </a:p>
        </p:txBody>
      </p:sp>
      <p:pic>
        <p:nvPicPr>
          <p:cNvPr id="29699" name="Picture 3" descr="cukry-glykosid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1" y="1219200"/>
            <a:ext cx="401161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9067800" y="4648200"/>
            <a:ext cx="304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cs-CZ">
              <a:solidFill>
                <a:srgbClr val="FFFFFF"/>
              </a:solidFill>
            </a:endParaRPr>
          </a:p>
        </p:txBody>
      </p:sp>
      <p:sp>
        <p:nvSpPr>
          <p:cNvPr id="3" name="Obdélník 2"/>
          <p:cNvSpPr/>
          <p:nvPr/>
        </p:nvSpPr>
        <p:spPr>
          <a:xfrm>
            <a:off x="9601200" y="1905000"/>
            <a:ext cx="3048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cs-CZ">
              <a:solidFill>
                <a:srgbClr val="FFFFFF"/>
              </a:solidFill>
            </a:endParaRPr>
          </a:p>
        </p:txBody>
      </p:sp>
      <p:sp>
        <p:nvSpPr>
          <p:cNvPr id="5" name="Obdélník 4"/>
          <p:cNvSpPr/>
          <p:nvPr/>
        </p:nvSpPr>
        <p:spPr>
          <a:xfrm>
            <a:off x="9601200" y="1905000"/>
            <a:ext cx="152400" cy="1524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cs-CZ">
              <a:solidFill>
                <a:srgbClr val="FFFFFF"/>
              </a:solidFill>
            </a:endParaRPr>
          </a:p>
        </p:txBody>
      </p:sp>
      <p:sp>
        <p:nvSpPr>
          <p:cNvPr id="6" name="Obdélník 5"/>
          <p:cNvSpPr/>
          <p:nvPr/>
        </p:nvSpPr>
        <p:spPr>
          <a:xfrm>
            <a:off x="9067800" y="4648200"/>
            <a:ext cx="152400" cy="2286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cs-CZ">
              <a:solidFill>
                <a:srgbClr val="FFFFFF"/>
              </a:solidFill>
            </a:endParaRPr>
          </a:p>
        </p:txBody>
      </p:sp>
      <p:sp>
        <p:nvSpPr>
          <p:cNvPr id="29704" name="TextovéPole 3"/>
          <p:cNvSpPr txBox="1">
            <a:spLocks noChangeArrowheads="1"/>
          </p:cNvSpPr>
          <p:nvPr/>
        </p:nvSpPr>
        <p:spPr bwMode="auto">
          <a:xfrm>
            <a:off x="4343401" y="533400"/>
            <a:ext cx="2416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cs-CZ" altLang="cs-CZ" sz="1800" b="1">
                <a:solidFill>
                  <a:srgbClr val="000000"/>
                </a:solidFill>
              </a:rPr>
              <a:t>Chemické vlastnosti</a:t>
            </a:r>
          </a:p>
        </p:txBody>
      </p:sp>
      <p:pic>
        <p:nvPicPr>
          <p:cNvPr id="29705" name="Zvuk 6">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58647527"/>
      </p:ext>
    </p:extLst>
  </p:cSld>
  <p:clrMapOvr>
    <a:masterClrMapping/>
  </p:clrMapOvr>
  <p:transition spd="slow" advTm="1061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elul"/>
          <p:cNvPicPr>
            <a:picLocks noChangeAspect="1" noChangeArrowheads="1"/>
          </p:cNvPicPr>
          <p:nvPr/>
        </p:nvPicPr>
        <p:blipFill>
          <a:blip r:embed="rId2">
            <a:extLst>
              <a:ext uri="{28A0092B-C50C-407E-A947-70E740481C1C}">
                <a14:useLocalDpi xmlns:a14="http://schemas.microsoft.com/office/drawing/2010/main" val="0"/>
              </a:ext>
            </a:extLst>
          </a:blip>
          <a:srcRect t="3206" r="26538" b="3436"/>
          <a:stretch>
            <a:fillRect/>
          </a:stretch>
        </p:blipFill>
        <p:spPr bwMode="auto">
          <a:xfrm>
            <a:off x="1524000" y="0"/>
            <a:ext cx="8077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3" descr="celul"/>
          <p:cNvPicPr>
            <a:picLocks noChangeAspect="1" noChangeArrowheads="1"/>
          </p:cNvPicPr>
          <p:nvPr/>
        </p:nvPicPr>
        <p:blipFill>
          <a:blip r:embed="rId2">
            <a:extLst>
              <a:ext uri="{28A0092B-C50C-407E-A947-70E740481C1C}">
                <a14:useLocalDpi xmlns:a14="http://schemas.microsoft.com/office/drawing/2010/main" val="0"/>
              </a:ext>
            </a:extLst>
          </a:blip>
          <a:srcRect l="74931" t="45389"/>
          <a:stretch>
            <a:fillRect/>
          </a:stretch>
        </p:blipFill>
        <p:spPr bwMode="auto">
          <a:xfrm>
            <a:off x="7918450" y="4191000"/>
            <a:ext cx="27495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2743200" y="1219200"/>
            <a:ext cx="228600" cy="2286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cs-CZ">
              <a:solidFill>
                <a:srgbClr val="FFFFFF"/>
              </a:solidFill>
            </a:endParaRPr>
          </a:p>
        </p:txBody>
      </p:sp>
      <p:sp>
        <p:nvSpPr>
          <p:cNvPr id="3" name="Ovál 2"/>
          <p:cNvSpPr/>
          <p:nvPr/>
        </p:nvSpPr>
        <p:spPr>
          <a:xfrm>
            <a:off x="2981326" y="723900"/>
            <a:ext cx="1878013" cy="1447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cs-CZ">
              <a:solidFill>
                <a:srgbClr val="FFFFFF"/>
              </a:solidFill>
            </a:endParaRPr>
          </a:p>
        </p:txBody>
      </p:sp>
      <p:sp>
        <p:nvSpPr>
          <p:cNvPr id="30726" name="Obdélník 3"/>
          <p:cNvSpPr>
            <a:spLocks noChangeArrowheads="1"/>
          </p:cNvSpPr>
          <p:nvPr/>
        </p:nvSpPr>
        <p:spPr bwMode="auto">
          <a:xfrm>
            <a:off x="1879600" y="239714"/>
            <a:ext cx="1955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a:solidFill>
                  <a:srgbClr val="FF0000"/>
                </a:solidFill>
              </a:rPr>
              <a:t>Molekula glukózy</a:t>
            </a:r>
          </a:p>
        </p:txBody>
      </p:sp>
      <p:sp>
        <p:nvSpPr>
          <p:cNvPr id="30727" name="Obdélník 4"/>
          <p:cNvSpPr>
            <a:spLocks noChangeArrowheads="1"/>
          </p:cNvSpPr>
          <p:nvPr/>
        </p:nvSpPr>
        <p:spPr bwMode="auto">
          <a:xfrm>
            <a:off x="1879601" y="1751013"/>
            <a:ext cx="1236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a:solidFill>
                  <a:srgbClr val="00B0F0"/>
                </a:solidFill>
              </a:rPr>
              <a:t>poloacetal</a:t>
            </a:r>
          </a:p>
        </p:txBody>
      </p:sp>
      <p:pic>
        <p:nvPicPr>
          <p:cNvPr id="30728" name="Zvuk 3">
            <a:hlinkClick r:id="" action="ppaction://media"/>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3470579"/>
      </p:ext>
    </p:extLst>
  </p:cSld>
  <p:clrMapOvr>
    <a:masterClrMapping/>
  </p:clrMapOvr>
  <p:transition spd="slow" advTm="56477"/>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828800" y="1066800"/>
            <a:ext cx="8458200" cy="501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2000">
                <a:solidFill>
                  <a:srgbClr val="000000"/>
                </a:solidFill>
              </a:rPr>
              <a:t>Složité cukry - kondenzace minimálně  2 a více molekul prostřednictvím reaktivního hydroxylu </a:t>
            </a:r>
          </a:p>
          <a:p>
            <a:pPr fontAlgn="base">
              <a:spcBef>
                <a:spcPct val="0"/>
              </a:spcBef>
              <a:spcAft>
                <a:spcPct val="0"/>
              </a:spcAft>
              <a:buFontTx/>
              <a:buNone/>
            </a:pPr>
            <a:r>
              <a:rPr lang="cs-CZ" altLang="cs-CZ" sz="2000">
                <a:solidFill>
                  <a:srgbClr val="000000"/>
                </a:solidFill>
              </a:rPr>
              <a:t>Složené cukry – s necukernou složkou</a:t>
            </a:r>
          </a:p>
          <a:p>
            <a:pPr fontAlgn="base">
              <a:spcBef>
                <a:spcPct val="0"/>
              </a:spcBef>
              <a:spcAft>
                <a:spcPct val="0"/>
              </a:spcAft>
              <a:buFontTx/>
              <a:buNone/>
            </a:pPr>
            <a:endParaRPr lang="cs-CZ" altLang="cs-CZ" sz="2000">
              <a:solidFill>
                <a:srgbClr val="000000"/>
              </a:solidFill>
            </a:endParaRPr>
          </a:p>
          <a:p>
            <a:pPr fontAlgn="base">
              <a:spcBef>
                <a:spcPct val="0"/>
              </a:spcBef>
              <a:spcAft>
                <a:spcPct val="0"/>
              </a:spcAft>
              <a:buFontTx/>
              <a:buNone/>
            </a:pPr>
            <a:r>
              <a:rPr lang="cs-CZ" altLang="cs-CZ" sz="2000">
                <a:solidFill>
                  <a:srgbClr val="000000"/>
                </a:solidFill>
              </a:rPr>
              <a:t>Pohotovostní </a:t>
            </a:r>
            <a:r>
              <a:rPr lang="cs-CZ" altLang="cs-CZ" sz="2000" b="1">
                <a:solidFill>
                  <a:srgbClr val="000000"/>
                </a:solidFill>
              </a:rPr>
              <a:t>zdroj energie</a:t>
            </a:r>
            <a:r>
              <a:rPr lang="cs-CZ" altLang="cs-CZ" sz="2000">
                <a:solidFill>
                  <a:srgbClr val="000000"/>
                </a:solidFill>
              </a:rPr>
              <a:t>, málo stavební látky. Příklady živočišných cukrů: glukóza, galaktóza (laktóza), glukózamin (►chitin), glykogen, heparin.</a:t>
            </a:r>
          </a:p>
          <a:p>
            <a:pPr fontAlgn="base">
              <a:spcBef>
                <a:spcPct val="0"/>
              </a:spcBef>
              <a:spcAft>
                <a:spcPct val="0"/>
              </a:spcAft>
              <a:buFontTx/>
              <a:buNone/>
            </a:pPr>
            <a:r>
              <a:rPr lang="cs-CZ" altLang="cs-CZ" sz="2000">
                <a:solidFill>
                  <a:srgbClr val="000000"/>
                </a:solidFill>
              </a:rPr>
              <a:t>Glykosidy – kondenzace s necukernou složkou (aglykonem). Nestálost glykosidické vazby (v kyselém prostředí, enzymatické štěpení …) i glukázami </a:t>
            </a:r>
          </a:p>
          <a:p>
            <a:pPr fontAlgn="base">
              <a:spcBef>
                <a:spcPct val="0"/>
              </a:spcBef>
              <a:spcAft>
                <a:spcPct val="0"/>
              </a:spcAft>
              <a:buFontTx/>
              <a:buNone/>
            </a:pPr>
            <a:r>
              <a:rPr lang="cs-CZ" altLang="cs-CZ" sz="2000">
                <a:solidFill>
                  <a:srgbClr val="C00000"/>
                </a:solidFill>
              </a:rPr>
              <a:t>Oxidace na posledním C </a:t>
            </a:r>
            <a:r>
              <a:rPr lang="cs-CZ" altLang="cs-CZ" sz="2000">
                <a:solidFill>
                  <a:srgbClr val="000000"/>
                </a:solidFill>
              </a:rPr>
              <a:t>– karboxylové kyseliny – s vysokou polaritou </a:t>
            </a:r>
            <a:r>
              <a:rPr lang="cs-CZ" altLang="cs-CZ" sz="2000" b="1">
                <a:solidFill>
                  <a:srgbClr val="C00000"/>
                </a:solidFill>
              </a:rPr>
              <a:t>–</a:t>
            </a:r>
            <a:r>
              <a:rPr lang="cs-CZ" altLang="cs-CZ" sz="2000">
                <a:solidFill>
                  <a:srgbClr val="C00000"/>
                </a:solidFill>
              </a:rPr>
              <a:t>COOH</a:t>
            </a:r>
            <a:endParaRPr lang="cs-CZ" altLang="cs-CZ" sz="2000">
              <a:solidFill>
                <a:srgbClr val="000000"/>
              </a:solidFill>
            </a:endParaRPr>
          </a:p>
          <a:p>
            <a:pPr fontAlgn="base">
              <a:spcBef>
                <a:spcPct val="0"/>
              </a:spcBef>
              <a:spcAft>
                <a:spcPct val="0"/>
              </a:spcAft>
              <a:buFontTx/>
              <a:buNone/>
            </a:pPr>
            <a:r>
              <a:rPr lang="cs-CZ" altLang="cs-CZ" sz="2000">
                <a:solidFill>
                  <a:srgbClr val="000000"/>
                </a:solidFill>
              </a:rPr>
              <a:t>Monokarboxylové kyseliny – slabé, soli hydrolyzovány, malé rovnovážné množství nedisociovaných molekul. </a:t>
            </a:r>
          </a:p>
          <a:p>
            <a:pPr fontAlgn="base">
              <a:spcBef>
                <a:spcPct val="0"/>
              </a:spcBef>
              <a:spcAft>
                <a:spcPct val="0"/>
              </a:spcAft>
              <a:buFontTx/>
              <a:buNone/>
            </a:pPr>
            <a:r>
              <a:rPr lang="cs-CZ" altLang="cs-CZ" sz="2000">
                <a:solidFill>
                  <a:srgbClr val="000000"/>
                </a:solidFill>
              </a:rPr>
              <a:t>Di- a trikarboxylové kyseliny polárnější, </a:t>
            </a:r>
          </a:p>
          <a:p>
            <a:pPr fontAlgn="base">
              <a:spcBef>
                <a:spcPct val="0"/>
              </a:spcBef>
              <a:spcAft>
                <a:spcPct val="0"/>
              </a:spcAft>
              <a:buFontTx/>
              <a:buNone/>
            </a:pPr>
            <a:r>
              <a:rPr lang="cs-CZ" altLang="cs-CZ" sz="2000">
                <a:solidFill>
                  <a:srgbClr val="000000"/>
                </a:solidFill>
              </a:rPr>
              <a:t>v neutrálním roztoku se jako nedisociované nevyskytují.</a:t>
            </a:r>
          </a:p>
        </p:txBody>
      </p:sp>
      <p:sp>
        <p:nvSpPr>
          <p:cNvPr id="23555" name="Obdélník 2"/>
          <p:cNvSpPr>
            <a:spLocks noChangeArrowheads="1"/>
          </p:cNvSpPr>
          <p:nvPr/>
        </p:nvSpPr>
        <p:spPr bwMode="auto">
          <a:xfrm>
            <a:off x="4053060" y="612336"/>
            <a:ext cx="3397250" cy="369888"/>
          </a:xfrm>
          <a:prstGeom prst="rect">
            <a:avLst/>
          </a:prstGeom>
          <a:solidFill>
            <a:srgbClr val="FFC000"/>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defRPr/>
            </a:pPr>
            <a:r>
              <a:rPr lang="cs-CZ" altLang="cs-CZ" sz="1800" dirty="0">
                <a:solidFill>
                  <a:srgbClr val="C00000"/>
                </a:solidFill>
                <a:highlight>
                  <a:srgbClr val="CCCC00"/>
                </a:highlight>
              </a:rPr>
              <a:t>R–COO</a:t>
            </a:r>
            <a:r>
              <a:rPr lang="cs-CZ" altLang="cs-CZ" sz="1800" baseline="30000" dirty="0">
                <a:solidFill>
                  <a:srgbClr val="C00000"/>
                </a:solidFill>
                <a:highlight>
                  <a:srgbClr val="CCCC00"/>
                </a:highlight>
              </a:rPr>
              <a:t>-</a:t>
            </a:r>
            <a:r>
              <a:rPr lang="cs-CZ" altLang="cs-CZ" sz="1800" dirty="0">
                <a:solidFill>
                  <a:srgbClr val="C00000"/>
                </a:solidFill>
                <a:highlight>
                  <a:srgbClr val="CCCC00"/>
                </a:highlight>
              </a:rPr>
              <a:t> + H</a:t>
            </a:r>
            <a:r>
              <a:rPr lang="cs-CZ" altLang="cs-CZ" sz="1800" baseline="30000" dirty="0">
                <a:solidFill>
                  <a:srgbClr val="C00000"/>
                </a:solidFill>
                <a:highlight>
                  <a:srgbClr val="CCCC00"/>
                </a:highlight>
              </a:rPr>
              <a:t>+</a:t>
            </a:r>
            <a:r>
              <a:rPr lang="cs-CZ" altLang="cs-CZ" sz="1800" dirty="0">
                <a:solidFill>
                  <a:srgbClr val="C00000"/>
                </a:solidFill>
                <a:highlight>
                  <a:srgbClr val="CCCC00"/>
                </a:highlight>
              </a:rPr>
              <a:t>           R–COOH  </a:t>
            </a:r>
          </a:p>
        </p:txBody>
      </p:sp>
      <p:cxnSp>
        <p:nvCxnSpPr>
          <p:cNvPr id="7" name="Přímá spojnice se šipkou 6"/>
          <p:cNvCxnSpPr/>
          <p:nvPr/>
        </p:nvCxnSpPr>
        <p:spPr>
          <a:xfrm>
            <a:off x="8845551" y="3001963"/>
            <a:ext cx="417513" cy="4762"/>
          </a:xfrm>
          <a:prstGeom prst="straightConnector1">
            <a:avLst/>
          </a:prstGeom>
          <a:ln w="28575">
            <a:solidFill>
              <a:srgbClr val="C00000"/>
            </a:solidFill>
            <a:headEnd type="triangle"/>
            <a:tailEnd type="triangle"/>
          </a:ln>
        </p:spPr>
        <p:style>
          <a:lnRef idx="1">
            <a:schemeClr val="accent2"/>
          </a:lnRef>
          <a:fillRef idx="0">
            <a:schemeClr val="accent2"/>
          </a:fillRef>
          <a:effectRef idx="0">
            <a:schemeClr val="accent2"/>
          </a:effectRef>
          <a:fontRef idx="minor">
            <a:schemeClr val="tx1"/>
          </a:fontRef>
        </p:style>
      </p:cxnSp>
      <p:pic>
        <p:nvPicPr>
          <p:cNvPr id="31749" name="Obráze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9601" y="49213"/>
            <a:ext cx="25114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Zvuk 2">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95671973"/>
      </p:ext>
    </p:extLst>
  </p:cSld>
  <p:clrMapOvr>
    <a:masterClrMapping/>
  </p:clrMapOvr>
  <p:transition spd="slow" advTm="18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Obráze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8801" y="3048000"/>
            <a:ext cx="386556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Obdélník 2"/>
          <p:cNvSpPr>
            <a:spLocks noChangeArrowheads="1"/>
          </p:cNvSpPr>
          <p:nvPr/>
        </p:nvSpPr>
        <p:spPr bwMode="auto">
          <a:xfrm>
            <a:off x="6324600" y="3810000"/>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cs-CZ" altLang="cs-CZ" sz="1800">
                <a:solidFill>
                  <a:srgbClr val="000000"/>
                </a:solidFill>
              </a:rPr>
              <a:t>Kyselina glukuronová </a:t>
            </a:r>
          </a:p>
          <a:p>
            <a:pPr eaLnBrk="0" fontAlgn="base" hangingPunct="0">
              <a:spcBef>
                <a:spcPct val="0"/>
              </a:spcBef>
              <a:spcAft>
                <a:spcPct val="0"/>
              </a:spcAft>
              <a:buFontTx/>
              <a:buNone/>
            </a:pPr>
            <a:r>
              <a:rPr lang="cs-CZ" altLang="cs-CZ" sz="1800">
                <a:solidFill>
                  <a:srgbClr val="000000"/>
                </a:solidFill>
              </a:rPr>
              <a:t>svojí vazbou na málo polární látky </a:t>
            </a:r>
          </a:p>
          <a:p>
            <a:pPr eaLnBrk="0" fontAlgn="base" hangingPunct="0">
              <a:spcBef>
                <a:spcPct val="0"/>
              </a:spcBef>
              <a:spcAft>
                <a:spcPct val="0"/>
              </a:spcAft>
              <a:buFontTx/>
              <a:buNone/>
            </a:pPr>
            <a:r>
              <a:rPr lang="cs-CZ" altLang="cs-CZ" sz="1800">
                <a:solidFill>
                  <a:srgbClr val="000000"/>
                </a:solidFill>
              </a:rPr>
              <a:t>zvyšuje jejich rozpustnost ve vodě, </a:t>
            </a:r>
          </a:p>
          <a:p>
            <a:pPr eaLnBrk="0" fontAlgn="base" hangingPunct="0">
              <a:spcBef>
                <a:spcPct val="0"/>
              </a:spcBef>
              <a:spcAft>
                <a:spcPct val="0"/>
              </a:spcAft>
              <a:buFontTx/>
              <a:buNone/>
            </a:pPr>
            <a:r>
              <a:rPr lang="cs-CZ" altLang="cs-CZ" sz="1800">
                <a:solidFill>
                  <a:srgbClr val="000000"/>
                </a:solidFill>
              </a:rPr>
              <a:t>a tím vylučovatelnost.</a:t>
            </a:r>
          </a:p>
        </p:txBody>
      </p:sp>
      <p:pic>
        <p:nvPicPr>
          <p:cNvPr id="32772" name="Zvuk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84949740"/>
      </p:ext>
    </p:extLst>
  </p:cSld>
  <p:clrMapOvr>
    <a:masterClrMapping/>
  </p:clrMapOvr>
  <p:transition spd="slow" advTm="72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Nadpis 1"/>
          <p:cNvSpPr>
            <a:spLocks noGrp="1" noChangeArrowheads="1"/>
          </p:cNvSpPr>
          <p:nvPr>
            <p:ph type="title"/>
          </p:nvPr>
        </p:nvSpPr>
        <p:spPr>
          <a:xfrm>
            <a:off x="2514601" y="762000"/>
            <a:ext cx="7407275" cy="1017588"/>
          </a:xfrm>
        </p:spPr>
        <p:txBody>
          <a:bodyPr/>
          <a:lstStyle/>
          <a:p>
            <a:r>
              <a:rPr lang="cs-CZ" altLang="cs-CZ" smtClean="0">
                <a:solidFill>
                  <a:schemeClr val="tx1"/>
                </a:solidFill>
              </a:rPr>
              <a:t>Bílkoviny</a:t>
            </a:r>
          </a:p>
        </p:txBody>
      </p:sp>
      <p:pic>
        <p:nvPicPr>
          <p:cNvPr id="33795" name="Zástupný obsah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674813" y="1646238"/>
            <a:ext cx="6057900" cy="3028950"/>
          </a:xfrm>
        </p:spPr>
      </p:pic>
      <p:pic>
        <p:nvPicPr>
          <p:cNvPr id="33796" name="Obrázek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7438" y="3281364"/>
            <a:ext cx="5619750"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Zvuk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72730484"/>
      </p:ext>
    </p:extLst>
  </p:cSld>
  <p:clrMapOvr>
    <a:masterClrMapping/>
  </p:clrMapOvr>
  <p:transition spd="slow" advTm="80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hape 61"/>
          <p:cNvSpPr>
            <a:spLocks noGrp="1" noChangeArrowheads="1"/>
          </p:cNvSpPr>
          <p:nvPr>
            <p:ph type="title"/>
          </p:nvPr>
        </p:nvSpPr>
        <p:spPr>
          <a:xfrm>
            <a:off x="2293938" y="1254125"/>
            <a:ext cx="8521700" cy="573088"/>
          </a:xfrm>
        </p:spPr>
        <p:txBody>
          <a:bodyPr/>
          <a:lstStyle/>
          <a:p>
            <a:pPr>
              <a:spcBef>
                <a:spcPct val="0"/>
              </a:spcBef>
            </a:pPr>
            <a:r>
              <a:rPr lang="cs-CZ" altLang="cs-CZ" sz="3600" b="1"/>
              <a:t>Co jsou bílkoviny?</a:t>
            </a:r>
          </a:p>
        </p:txBody>
      </p:sp>
      <p:sp>
        <p:nvSpPr>
          <p:cNvPr id="62" name="Shape 62"/>
          <p:cNvSpPr txBox="1">
            <a:spLocks noGrp="1"/>
          </p:cNvSpPr>
          <p:nvPr>
            <p:ph type="body" idx="1"/>
          </p:nvPr>
        </p:nvSpPr>
        <p:spPr>
          <a:xfrm>
            <a:off x="1752601" y="1814513"/>
            <a:ext cx="8520113" cy="2762250"/>
          </a:xfrm>
        </p:spPr>
        <p:txBody>
          <a:bodyPr>
            <a:noAutofit/>
          </a:bodyPr>
          <a:lstStyle/>
          <a:p>
            <a:pPr marL="0" indent="0" algn="just">
              <a:buNone/>
              <a:defRPr/>
            </a:pPr>
            <a:r>
              <a:rPr lang="cs" sz="2400" b="1" dirty="0">
                <a:solidFill>
                  <a:srgbClr val="000000"/>
                </a:solidFill>
              </a:rPr>
              <a:t>Bílkoviny = proteiny</a:t>
            </a:r>
          </a:p>
          <a:p>
            <a:pPr marL="457200" algn="just">
              <a:spcAft>
                <a:spcPts val="0"/>
              </a:spcAft>
              <a:buClr>
                <a:srgbClr val="000000"/>
              </a:buClr>
              <a:defRPr/>
            </a:pPr>
            <a:r>
              <a:rPr lang="cs-CZ" sz="2400" dirty="0">
                <a:solidFill>
                  <a:srgbClr val="000000"/>
                </a:solidFill>
              </a:rPr>
              <a:t>Biopolymery, peptidy ze zbytků aminokyselin (</a:t>
            </a:r>
            <a:r>
              <a:rPr lang="cs-CZ" sz="2400" dirty="0" err="1">
                <a:solidFill>
                  <a:srgbClr val="000000"/>
                </a:solidFill>
              </a:rPr>
              <a:t>Ak</a:t>
            </a:r>
            <a:r>
              <a:rPr lang="cs-CZ" sz="2400" dirty="0">
                <a:solidFill>
                  <a:srgbClr val="000000"/>
                </a:solidFill>
              </a:rPr>
              <a:t>). Jejich vazba (peptidická v.) je spojení aminoskupiny (NH2)  a karboxylové skupiny (–COOH) tj. (–NH–COO –). Řetězením ztrácí tyto funkční skupiny význam a uplatňují se postranní řetězce s různými funkčními skupinami. </a:t>
            </a:r>
            <a:endParaRPr lang="cs" sz="2400" dirty="0">
              <a:solidFill>
                <a:srgbClr val="000000"/>
              </a:solidFill>
            </a:endParaRPr>
          </a:p>
          <a:p>
            <a:pPr marL="457200" algn="just">
              <a:spcAft>
                <a:spcPts val="0"/>
              </a:spcAft>
              <a:buClr>
                <a:srgbClr val="000000"/>
              </a:buClr>
              <a:defRPr/>
            </a:pPr>
            <a:r>
              <a:rPr lang="cs" sz="2400" dirty="0">
                <a:solidFill>
                  <a:srgbClr val="000000"/>
                </a:solidFill>
              </a:rPr>
              <a:t>21 aminokyselin </a:t>
            </a:r>
            <a:r>
              <a:rPr lang="cs" sz="2400" dirty="0">
                <a:solidFill>
                  <a:schemeClr val="dk1"/>
                </a:solidFill>
              </a:rPr>
              <a:t>(čím více jich bílkovina má tím lépe) </a:t>
            </a:r>
          </a:p>
          <a:p>
            <a:pPr marL="457200" algn="just">
              <a:spcAft>
                <a:spcPts val="0"/>
              </a:spcAft>
              <a:buClr>
                <a:srgbClr val="000000"/>
              </a:buClr>
              <a:defRPr/>
            </a:pPr>
            <a:r>
              <a:rPr lang="cs" sz="2400" b="1" dirty="0">
                <a:solidFill>
                  <a:srgbClr val="000000"/>
                </a:solidFill>
              </a:rPr>
              <a:t>Esenciální</a:t>
            </a:r>
            <a:r>
              <a:rPr lang="cs" sz="2400" dirty="0">
                <a:solidFill>
                  <a:srgbClr val="000000"/>
                </a:solidFill>
              </a:rPr>
              <a:t> NEUMÍ VYTVOŘIT (valin, Lucin, isoleucin)</a:t>
            </a:r>
          </a:p>
          <a:p>
            <a:pPr marL="457200" algn="just">
              <a:spcAft>
                <a:spcPts val="0"/>
              </a:spcAft>
              <a:buClr>
                <a:srgbClr val="000000"/>
              </a:buClr>
              <a:defRPr/>
            </a:pPr>
            <a:r>
              <a:rPr lang="cs" sz="2400" b="1" dirty="0">
                <a:solidFill>
                  <a:srgbClr val="000000"/>
                </a:solidFill>
              </a:rPr>
              <a:t>Semiesenciální </a:t>
            </a:r>
            <a:r>
              <a:rPr lang="cs" sz="2400" dirty="0">
                <a:solidFill>
                  <a:srgbClr val="000000"/>
                </a:solidFill>
              </a:rPr>
              <a:t>DOKÁŽEME SYNTETIZOVAT (arginin, histidin, tyrosin)</a:t>
            </a:r>
          </a:p>
          <a:p>
            <a:pPr marL="457200" indent="-317500" algn="just">
              <a:buClr>
                <a:srgbClr val="000000"/>
              </a:buClr>
              <a:buSzPts val="1400"/>
              <a:defRPr/>
            </a:pPr>
            <a:r>
              <a:rPr lang="cs" sz="2400" b="1" dirty="0">
                <a:solidFill>
                  <a:srgbClr val="000000"/>
                </a:solidFill>
              </a:rPr>
              <a:t>Neesenciální </a:t>
            </a:r>
            <a:r>
              <a:rPr lang="cs" sz="2400" dirty="0">
                <a:solidFill>
                  <a:srgbClr val="000000"/>
                </a:solidFill>
              </a:rPr>
              <a:t>UMÍ VYTVOŘIT (lycin, alanin, arginin, histidin)</a:t>
            </a:r>
          </a:p>
          <a:p>
            <a:pPr marL="457200" indent="-317500" algn="just">
              <a:buClr>
                <a:srgbClr val="000000"/>
              </a:buClr>
              <a:buSzPts val="1400"/>
              <a:defRPr/>
            </a:pPr>
            <a:endParaRPr lang="cs" sz="2400" dirty="0">
              <a:solidFill>
                <a:srgbClr val="000000"/>
              </a:solidFill>
            </a:endParaRPr>
          </a:p>
        </p:txBody>
      </p:sp>
      <p:sp>
        <p:nvSpPr>
          <p:cNvPr id="34820" name="Shape 63"/>
          <p:cNvSpPr txBox="1">
            <a:spLocks noChangeArrowheads="1"/>
          </p:cNvSpPr>
          <p:nvPr/>
        </p:nvSpPr>
        <p:spPr bwMode="auto">
          <a:xfrm>
            <a:off x="8782051" y="2476500"/>
            <a:ext cx="71215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endParaRPr lang="cs-CZ" altLang="cs-CZ" sz="1800">
              <a:solidFill>
                <a:srgbClr val="000000"/>
              </a:solidFill>
            </a:endParaRPr>
          </a:p>
        </p:txBody>
      </p:sp>
      <p:pic>
        <p:nvPicPr>
          <p:cNvPr id="34821" name="Shape 6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31750"/>
            <a:ext cx="3279775"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Shape 65"/>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5800" y="-19050"/>
            <a:ext cx="236220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Zvuk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1770525"/>
      </p:ext>
    </p:extLst>
  </p:cSld>
  <p:clrMapOvr>
    <a:masterClrMapping/>
  </p:clrMapOvr>
  <p:transition spd="slow" advTm="96542"/>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ChangeArrowheads="1"/>
          </p:cNvSpPr>
          <p:nvPr/>
        </p:nvSpPr>
        <p:spPr bwMode="auto">
          <a:xfrm>
            <a:off x="2057400" y="914400"/>
            <a:ext cx="8305800" cy="538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76176" bIns="0" anchor="ctr">
            <a:spAutoFit/>
          </a:bodyPr>
          <a:lstStyle>
            <a:lvl1pPr indent="44926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2400" b="1">
                <a:solidFill>
                  <a:srgbClr val="000000"/>
                </a:solidFill>
              </a:rPr>
              <a:t>Fyziologie </a:t>
            </a:r>
          </a:p>
          <a:p>
            <a:pPr fontAlgn="base">
              <a:spcBef>
                <a:spcPct val="0"/>
              </a:spcBef>
              <a:spcAft>
                <a:spcPct val="0"/>
              </a:spcAft>
              <a:buFontTx/>
              <a:buNone/>
            </a:pPr>
            <a:r>
              <a:rPr lang="cs-CZ" altLang="cs-CZ" sz="1800" b="1">
                <a:solidFill>
                  <a:srgbClr val="000000"/>
                </a:solidFill>
              </a:rPr>
              <a:t>- věda o procesech, dějích probíhajících v živých organismech (živé buňce, rostlině, živočichovi, člověku) </a:t>
            </a:r>
            <a:r>
              <a:rPr lang="cs-CZ" altLang="cs-CZ" sz="1800" b="1">
                <a:solidFill>
                  <a:srgbClr val="000000"/>
                </a:solidFill>
                <a:cs typeface="Arial" panose="020B0604020202020204" pitchFamily="34" charset="0"/>
              </a:rPr>
              <a:t>►</a:t>
            </a:r>
            <a:r>
              <a:rPr lang="cs-CZ" altLang="cs-CZ" sz="1800" b="1">
                <a:solidFill>
                  <a:srgbClr val="000000"/>
                </a:solidFill>
              </a:rPr>
              <a:t> živočišná fyziologie                                	►  fyziologie člověka</a:t>
            </a:r>
            <a:endParaRPr lang="cs-CZ" altLang="cs-CZ" sz="1800">
              <a:solidFill>
                <a:srgbClr val="000000"/>
              </a:solidFill>
            </a:endParaRPr>
          </a:p>
          <a:p>
            <a:pPr fontAlgn="base">
              <a:spcBef>
                <a:spcPct val="0"/>
              </a:spcBef>
              <a:spcAft>
                <a:spcPct val="0"/>
              </a:spcAft>
              <a:buFontTx/>
              <a:buNone/>
            </a:pPr>
            <a:endParaRPr lang="cs-CZ" altLang="cs-CZ" sz="1800" b="1">
              <a:solidFill>
                <a:srgbClr val="000000"/>
              </a:solidFill>
            </a:endParaRPr>
          </a:p>
          <a:p>
            <a:pPr fontAlgn="base">
              <a:spcBef>
                <a:spcPct val="0"/>
              </a:spcBef>
              <a:spcAft>
                <a:spcPct val="0"/>
              </a:spcAft>
              <a:buFontTx/>
              <a:buNone/>
            </a:pPr>
            <a:r>
              <a:rPr lang="cs-CZ" altLang="cs-CZ" sz="1800" b="1">
                <a:solidFill>
                  <a:srgbClr val="000000"/>
                </a:solidFill>
              </a:rPr>
              <a:t>F</a:t>
            </a:r>
            <a:r>
              <a:rPr lang="cs-CZ" altLang="cs-CZ" sz="1800">
                <a:solidFill>
                  <a:srgbClr val="000000"/>
                </a:solidFill>
              </a:rPr>
              <a:t> = věda o funkcích živého organismu </a:t>
            </a:r>
          </a:p>
          <a:p>
            <a:pPr fontAlgn="base">
              <a:spcBef>
                <a:spcPct val="0"/>
              </a:spcBef>
              <a:spcAft>
                <a:spcPct val="0"/>
              </a:spcAft>
              <a:buFontTx/>
              <a:buNone/>
            </a:pPr>
            <a:r>
              <a:rPr lang="cs-CZ" altLang="cs-CZ" sz="1800">
                <a:solidFill>
                  <a:srgbClr val="000000"/>
                </a:solidFill>
              </a:rPr>
              <a:t>= analýza funkcí živého organismu</a:t>
            </a:r>
            <a:r>
              <a:rPr lang="cs-CZ" altLang="cs-CZ" sz="1800" b="1">
                <a:solidFill>
                  <a:srgbClr val="000000"/>
                </a:solidFill>
              </a:rPr>
              <a:t> </a:t>
            </a:r>
            <a:endParaRPr lang="cs-CZ" altLang="cs-CZ" sz="1800">
              <a:solidFill>
                <a:srgbClr val="000000"/>
              </a:solidFill>
            </a:endParaRPr>
          </a:p>
          <a:p>
            <a:pPr fontAlgn="base">
              <a:spcBef>
                <a:spcPct val="0"/>
              </a:spcBef>
              <a:spcAft>
                <a:spcPct val="0"/>
              </a:spcAft>
              <a:buFontTx/>
              <a:buNone/>
            </a:pPr>
            <a:r>
              <a:rPr lang="cs-CZ" altLang="cs-CZ" sz="1800">
                <a:solidFill>
                  <a:srgbClr val="000000"/>
                </a:solidFill>
              </a:rPr>
              <a:t>= věda, která se zabývá životními projevy a činností  živých organismů</a:t>
            </a:r>
          </a:p>
          <a:p>
            <a:pPr fontAlgn="base">
              <a:spcBef>
                <a:spcPct val="0"/>
              </a:spcBef>
              <a:spcAft>
                <a:spcPct val="0"/>
              </a:spcAft>
              <a:buFontTx/>
              <a:buNone/>
            </a:pPr>
            <a:r>
              <a:rPr lang="cs-CZ" altLang="cs-CZ" sz="1800">
                <a:solidFill>
                  <a:srgbClr val="000000"/>
                </a:solidFill>
              </a:rPr>
              <a:t>= věda, která studuje průběh jednotlivých životních dějů,  hledá vzájemné </a:t>
            </a:r>
          </a:p>
          <a:p>
            <a:pPr fontAlgn="base">
              <a:spcBef>
                <a:spcPct val="0"/>
              </a:spcBef>
              <a:spcAft>
                <a:spcPct val="0"/>
              </a:spcAft>
              <a:buFontTx/>
              <a:buNone/>
            </a:pPr>
            <a:r>
              <a:rPr lang="cs-CZ" altLang="cs-CZ" sz="1800">
                <a:solidFill>
                  <a:srgbClr val="000000"/>
                </a:solidFill>
              </a:rPr>
              <a:t>	souvislosti a příčiny proč děje probíhají</a:t>
            </a:r>
          </a:p>
          <a:p>
            <a:pPr fontAlgn="base">
              <a:spcBef>
                <a:spcPct val="0"/>
              </a:spcBef>
              <a:spcAft>
                <a:spcPct val="0"/>
              </a:spcAft>
              <a:buFontTx/>
              <a:buNone/>
            </a:pPr>
            <a:r>
              <a:rPr lang="cs-CZ" altLang="cs-CZ" sz="1800">
                <a:solidFill>
                  <a:srgbClr val="000000"/>
                </a:solidFill>
              </a:rPr>
              <a:t>= dynamická věda popisující a vysvětlující činnost živého  organismu</a:t>
            </a:r>
          </a:p>
          <a:p>
            <a:pPr fontAlgn="base">
              <a:spcBef>
                <a:spcPct val="0"/>
              </a:spcBef>
              <a:spcAft>
                <a:spcPct val="0"/>
              </a:spcAft>
              <a:buFontTx/>
              <a:buNone/>
            </a:pPr>
            <a:r>
              <a:rPr lang="cs-CZ" altLang="cs-CZ" sz="1800">
                <a:solidFill>
                  <a:srgbClr val="000000"/>
                </a:solidFill>
              </a:rPr>
              <a:t> 	zkoumá závislost činnosti živých organismů na stavu  vnějšího a 	vnitřního prostředí</a:t>
            </a:r>
          </a:p>
          <a:p>
            <a:pPr fontAlgn="base">
              <a:spcBef>
                <a:spcPct val="0"/>
              </a:spcBef>
              <a:spcAft>
                <a:spcPct val="0"/>
              </a:spcAft>
              <a:buFontTx/>
              <a:buNone/>
            </a:pPr>
            <a:r>
              <a:rPr lang="cs-CZ" altLang="cs-CZ" sz="1800">
                <a:solidFill>
                  <a:srgbClr val="000000"/>
                </a:solidFill>
              </a:rPr>
              <a:t>= zkoumá zákonitosti životních procesů, studuje vývoj funkcí  v ontogenezi, </a:t>
            </a:r>
          </a:p>
          <a:p>
            <a:pPr fontAlgn="base">
              <a:spcBef>
                <a:spcPct val="0"/>
              </a:spcBef>
              <a:spcAft>
                <a:spcPct val="0"/>
              </a:spcAft>
              <a:buFontTx/>
              <a:buNone/>
            </a:pPr>
            <a:r>
              <a:rPr lang="cs-CZ" altLang="cs-CZ" sz="1800">
                <a:solidFill>
                  <a:srgbClr val="000000"/>
                </a:solidFill>
              </a:rPr>
              <a:t>	jejich evoluci a kvalitativní zvláštnosti  různých představitelů rostl. i 	živočišné říše. Objasňuje  vzájemnou souvislost jednotlivých procesů v 	organismu a  souvislosti mezi organismy a okolním prostředím</a:t>
            </a:r>
          </a:p>
          <a:p>
            <a:pPr fontAlgn="base">
              <a:spcBef>
                <a:spcPct val="0"/>
              </a:spcBef>
              <a:spcAft>
                <a:spcPct val="0"/>
              </a:spcAft>
              <a:buFontTx/>
              <a:buNone/>
            </a:pPr>
            <a:r>
              <a:rPr lang="cs-CZ" altLang="cs-CZ" sz="1800">
                <a:solidFill>
                  <a:srgbClr val="000000"/>
                </a:solidFill>
              </a:rPr>
              <a:t>= věda, ve které jsou objektem zkoumání základní mechanizmy  organismů</a:t>
            </a:r>
          </a:p>
          <a:p>
            <a:pPr fontAlgn="base">
              <a:spcBef>
                <a:spcPct val="0"/>
              </a:spcBef>
              <a:spcAft>
                <a:spcPct val="0"/>
              </a:spcAft>
              <a:buFontTx/>
              <a:buNone/>
            </a:pPr>
            <a:r>
              <a:rPr lang="cs-CZ" altLang="cs-CZ" sz="1800">
                <a:solidFill>
                  <a:srgbClr val="000000"/>
                </a:solidFill>
              </a:rPr>
              <a:t>= syntéza fyzikálních a chemických metod v biologii</a:t>
            </a:r>
          </a:p>
        </p:txBody>
      </p:sp>
      <p:pic>
        <p:nvPicPr>
          <p:cNvPr id="8195" name="Zvuk 1">
            <a:hlinkClick r:id="" action="ppaction://media"/>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0167259"/>
      </p:ext>
    </p:extLst>
  </p:cSld>
  <p:clrMapOvr>
    <a:masterClrMapping/>
  </p:clrMapOvr>
  <p:transition spd="slow" advTm="86159"/>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txBox="1">
            <a:spLocks noGrp="1"/>
          </p:cNvSpPr>
          <p:nvPr>
            <p:ph type="body" idx="1"/>
          </p:nvPr>
        </p:nvSpPr>
        <p:spPr>
          <a:xfrm>
            <a:off x="1752601" y="1524000"/>
            <a:ext cx="8520113" cy="4438650"/>
          </a:xfrm>
        </p:spPr>
        <p:txBody>
          <a:bodyPr>
            <a:noAutofit/>
          </a:bodyPr>
          <a:lstStyle/>
          <a:p>
            <a:pPr marL="457200" algn="just">
              <a:lnSpc>
                <a:spcPct val="150000"/>
              </a:lnSpc>
              <a:spcAft>
                <a:spcPts val="0"/>
              </a:spcAft>
              <a:buClr>
                <a:schemeClr val="dk1"/>
              </a:buClr>
              <a:defRPr/>
            </a:pPr>
            <a:r>
              <a:rPr lang="cs" sz="2400" b="1" dirty="0">
                <a:solidFill>
                  <a:schemeClr val="dk1"/>
                </a:solidFill>
              </a:rPr>
              <a:t>oligopeptidy</a:t>
            </a:r>
            <a:r>
              <a:rPr lang="cs" sz="2400" dirty="0">
                <a:solidFill>
                  <a:schemeClr val="dk1"/>
                </a:solidFill>
              </a:rPr>
              <a:t> (obsahují 2 – 10 aminokyselin)</a:t>
            </a:r>
          </a:p>
          <a:p>
            <a:pPr marL="457200" algn="just">
              <a:lnSpc>
                <a:spcPct val="150000"/>
              </a:lnSpc>
              <a:spcAft>
                <a:spcPts val="0"/>
              </a:spcAft>
              <a:buClr>
                <a:srgbClr val="222222"/>
              </a:buClr>
              <a:defRPr/>
            </a:pPr>
            <a:r>
              <a:rPr lang="cs" sz="2400" b="1" dirty="0">
                <a:solidFill>
                  <a:schemeClr val="dk1"/>
                </a:solidFill>
              </a:rPr>
              <a:t>polypeptidy</a:t>
            </a:r>
            <a:r>
              <a:rPr lang="cs" sz="2400" dirty="0">
                <a:solidFill>
                  <a:schemeClr val="dk1"/>
                </a:solidFill>
              </a:rPr>
              <a:t> (obsahují 11 – 100 aminokyselin)</a:t>
            </a:r>
          </a:p>
          <a:p>
            <a:pPr marL="457200" algn="just">
              <a:lnSpc>
                <a:spcPct val="150000"/>
              </a:lnSpc>
              <a:spcAft>
                <a:spcPts val="100"/>
              </a:spcAft>
              <a:buClr>
                <a:srgbClr val="222222"/>
              </a:buClr>
              <a:defRPr/>
            </a:pPr>
            <a:r>
              <a:rPr lang="cs" sz="2400" b="1" dirty="0">
                <a:solidFill>
                  <a:schemeClr val="dk1"/>
                </a:solidFill>
              </a:rPr>
              <a:t>bílkoviny</a:t>
            </a:r>
            <a:r>
              <a:rPr lang="cs" sz="2400" dirty="0">
                <a:solidFill>
                  <a:schemeClr val="dk1"/>
                </a:solidFill>
              </a:rPr>
              <a:t> - proteiny (více než 100 aminokyselin)</a:t>
            </a:r>
            <a:endParaRPr sz="2400" dirty="0">
              <a:solidFill>
                <a:schemeClr val="dk1"/>
              </a:solidFill>
            </a:endParaRPr>
          </a:p>
          <a:p>
            <a:pPr marL="457200">
              <a:lnSpc>
                <a:spcPct val="150000"/>
              </a:lnSpc>
              <a:spcAft>
                <a:spcPts val="0"/>
              </a:spcAft>
              <a:buClr>
                <a:srgbClr val="000000"/>
              </a:buClr>
              <a:defRPr/>
            </a:pPr>
            <a:r>
              <a:rPr lang="cs" sz="2000" dirty="0">
                <a:solidFill>
                  <a:srgbClr val="000000"/>
                </a:solidFill>
              </a:rPr>
              <a:t>stavební kámen všech buněk (adrenalin, serotonin, kreatin, karnitin, hormony štítné žlázy…)</a:t>
            </a:r>
          </a:p>
          <a:p>
            <a:pPr marL="457200">
              <a:lnSpc>
                <a:spcPct val="150000"/>
              </a:lnSpc>
              <a:spcAft>
                <a:spcPts val="0"/>
              </a:spcAft>
              <a:buClr>
                <a:srgbClr val="000000"/>
              </a:buClr>
              <a:defRPr/>
            </a:pPr>
            <a:r>
              <a:rPr lang="cs" sz="2000" dirty="0">
                <a:solidFill>
                  <a:srgbClr val="000000"/>
                </a:solidFill>
              </a:rPr>
              <a:t>molekuly v trávicím ústrojí rozloženy na aminokyseliny, trvá poměrně dlouho</a:t>
            </a:r>
          </a:p>
          <a:p>
            <a:pPr marL="457200" algn="just">
              <a:lnSpc>
                <a:spcPct val="150000"/>
              </a:lnSpc>
              <a:spcAft>
                <a:spcPts val="0"/>
              </a:spcAft>
              <a:buClr>
                <a:srgbClr val="000000"/>
              </a:buClr>
              <a:defRPr/>
            </a:pPr>
            <a:r>
              <a:rPr lang="cs" sz="2000" dirty="0">
                <a:solidFill>
                  <a:srgbClr val="000000"/>
                </a:solidFill>
              </a:rPr>
              <a:t>obsahující uhlík (C), vodík (H), kyslík (O) a dusík (N)</a:t>
            </a:r>
          </a:p>
          <a:p>
            <a:pPr marL="457200" algn="just">
              <a:lnSpc>
                <a:spcPct val="150000"/>
              </a:lnSpc>
              <a:buClr>
                <a:srgbClr val="000000"/>
              </a:buClr>
              <a:defRPr/>
            </a:pPr>
            <a:r>
              <a:rPr lang="cs" sz="2000" dirty="0">
                <a:solidFill>
                  <a:srgbClr val="000000"/>
                </a:solidFill>
              </a:rPr>
              <a:t>znalosti díky Fischerovi a Paulingovi</a:t>
            </a:r>
          </a:p>
          <a:p>
            <a:pPr marL="457200" algn="just">
              <a:lnSpc>
                <a:spcPct val="150000"/>
              </a:lnSpc>
              <a:buClr>
                <a:srgbClr val="000000"/>
              </a:buClr>
              <a:defRPr/>
            </a:pPr>
            <a:r>
              <a:rPr lang="cs-CZ" sz="2000" dirty="0">
                <a:solidFill>
                  <a:srgbClr val="000000"/>
                </a:solidFill>
              </a:rPr>
              <a:t>Stejně jako u polysacharidů jsou bílkoviny nepolární.</a:t>
            </a:r>
            <a:endParaRPr lang="cs" sz="2000" dirty="0">
              <a:solidFill>
                <a:srgbClr val="000000"/>
              </a:solidFill>
            </a:endParaRPr>
          </a:p>
          <a:p>
            <a:pPr marL="0" indent="0" algn="just">
              <a:lnSpc>
                <a:spcPct val="150000"/>
              </a:lnSpc>
              <a:buNone/>
              <a:defRPr/>
            </a:pPr>
            <a:endParaRPr sz="2000" dirty="0">
              <a:solidFill>
                <a:srgbClr val="000000"/>
              </a:solidFill>
            </a:endParaRPr>
          </a:p>
          <a:p>
            <a:pPr marL="0" indent="0">
              <a:buNone/>
              <a:defRPr/>
            </a:pPr>
            <a:endParaRPr sz="2000" dirty="0">
              <a:solidFill>
                <a:srgbClr val="000000"/>
              </a:solidFill>
            </a:endParaRPr>
          </a:p>
        </p:txBody>
      </p:sp>
      <p:pic>
        <p:nvPicPr>
          <p:cNvPr id="36867" name="Shape 71"/>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6925" y="7939"/>
            <a:ext cx="3517900"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Zvuk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12734639"/>
      </p:ext>
    </p:extLst>
  </p:cSld>
  <p:clrMapOvr>
    <a:masterClrMapping/>
  </p:clrMapOvr>
  <p:transition spd="slow" advTm="853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hape 77"/>
          <p:cNvSpPr>
            <a:spLocks noGrp="1" noChangeArrowheads="1"/>
          </p:cNvSpPr>
          <p:nvPr>
            <p:ph type="title"/>
          </p:nvPr>
        </p:nvSpPr>
        <p:spPr>
          <a:xfrm>
            <a:off x="838201" y="1069975"/>
            <a:ext cx="8520113" cy="573088"/>
          </a:xfrm>
        </p:spPr>
        <p:txBody>
          <a:bodyPr/>
          <a:lstStyle/>
          <a:p>
            <a:pPr>
              <a:spcBef>
                <a:spcPct val="0"/>
              </a:spcBef>
            </a:pPr>
            <a:r>
              <a:rPr lang="cs-CZ" altLang="cs-CZ" smtClean="0"/>
              <a:t>Rozdělení bílkovin</a:t>
            </a:r>
            <a:br>
              <a:rPr lang="cs-CZ" altLang="cs-CZ" smtClean="0"/>
            </a:br>
            <a:endParaRPr lang="cs-CZ" altLang="cs-CZ" smtClean="0"/>
          </a:p>
        </p:txBody>
      </p:sp>
      <p:sp>
        <p:nvSpPr>
          <p:cNvPr id="78" name="Shape 78"/>
          <p:cNvSpPr txBox="1">
            <a:spLocks noGrp="1"/>
          </p:cNvSpPr>
          <p:nvPr>
            <p:ph type="body" idx="1"/>
          </p:nvPr>
        </p:nvSpPr>
        <p:spPr>
          <a:xfrm>
            <a:off x="1835150" y="2009775"/>
            <a:ext cx="8521700" cy="3416300"/>
          </a:xfrm>
        </p:spPr>
        <p:txBody>
          <a:bodyPr>
            <a:noAutofit/>
          </a:bodyPr>
          <a:lstStyle/>
          <a:p>
            <a:pPr marL="0" indent="0">
              <a:buNone/>
              <a:defRPr/>
            </a:pPr>
            <a:r>
              <a:rPr lang="cs"/>
              <a:t>Dle složení:</a:t>
            </a:r>
          </a:p>
          <a:p>
            <a:pPr marL="457200">
              <a:lnSpc>
                <a:spcPct val="150000"/>
              </a:lnSpc>
              <a:spcAft>
                <a:spcPts val="0"/>
              </a:spcAft>
              <a:buFontTx/>
              <a:buChar char="★"/>
              <a:defRPr/>
            </a:pPr>
            <a:r>
              <a:rPr lang="cs" b="1"/>
              <a:t>jednoduché</a:t>
            </a:r>
            <a:r>
              <a:rPr lang="cs"/>
              <a:t> - obsahují pouze C, O, H, N (skleroproteiny a sféroproteiny)</a:t>
            </a:r>
          </a:p>
          <a:p>
            <a:pPr marL="457200">
              <a:lnSpc>
                <a:spcPct val="150000"/>
              </a:lnSpc>
              <a:buFontTx/>
              <a:buChar char="★"/>
              <a:defRPr/>
            </a:pPr>
            <a:r>
              <a:rPr lang="cs" b="1"/>
              <a:t>složené</a:t>
            </a:r>
            <a:r>
              <a:rPr lang="cs"/>
              <a:t> - obsahují i nebílkovinnou část (S, P, kovy) např. hemoglobin, lipoprotein, metaloprotein</a:t>
            </a:r>
          </a:p>
        </p:txBody>
      </p:sp>
      <p:pic>
        <p:nvPicPr>
          <p:cNvPr id="38916" name="Shape 79"/>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99401" y="0"/>
            <a:ext cx="2752725"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Zvuk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58722981"/>
      </p:ext>
    </p:extLst>
  </p:cSld>
  <p:clrMapOvr>
    <a:masterClrMapping/>
  </p:clrMapOvr>
  <p:transition spd="slow" advTm="295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hape 84"/>
          <p:cNvSpPr>
            <a:spLocks noGrp="1" noChangeArrowheads="1"/>
          </p:cNvSpPr>
          <p:nvPr>
            <p:ph type="title"/>
          </p:nvPr>
        </p:nvSpPr>
        <p:spPr>
          <a:xfrm>
            <a:off x="1524001" y="0"/>
            <a:ext cx="8520113" cy="573088"/>
          </a:xfrm>
        </p:spPr>
        <p:txBody>
          <a:bodyPr/>
          <a:lstStyle/>
          <a:p>
            <a:pPr>
              <a:spcBef>
                <a:spcPct val="0"/>
              </a:spcBef>
            </a:pPr>
            <a:r>
              <a:rPr lang="cs-CZ" altLang="cs-CZ" smtClean="0"/>
              <a:t>Struktura</a:t>
            </a:r>
            <a:br>
              <a:rPr lang="cs-CZ" altLang="cs-CZ" smtClean="0"/>
            </a:br>
            <a:endParaRPr lang="cs-CZ" altLang="cs-CZ" smtClean="0"/>
          </a:p>
        </p:txBody>
      </p:sp>
      <p:sp>
        <p:nvSpPr>
          <p:cNvPr id="85" name="Shape 85"/>
          <p:cNvSpPr txBox="1">
            <a:spLocks noGrp="1"/>
          </p:cNvSpPr>
          <p:nvPr>
            <p:ph type="body" idx="1"/>
          </p:nvPr>
        </p:nvSpPr>
        <p:spPr>
          <a:xfrm>
            <a:off x="1768366" y="1527822"/>
            <a:ext cx="6918434" cy="3416400"/>
          </a:xfrm>
        </p:spPr>
        <p:txBody>
          <a:bodyPr>
            <a:noAutofit/>
          </a:bodyPr>
          <a:lstStyle/>
          <a:p>
            <a:pPr marL="0">
              <a:spcAft>
                <a:spcPts val="0"/>
              </a:spcAft>
              <a:buClr>
                <a:srgbClr val="000000"/>
              </a:buClr>
              <a:defRPr/>
            </a:pPr>
            <a:r>
              <a:rPr lang="cs" sz="2000" b="1" dirty="0">
                <a:solidFill>
                  <a:srgbClr val="000000"/>
                </a:solidFill>
              </a:rPr>
              <a:t>primární:</a:t>
            </a:r>
            <a:r>
              <a:rPr lang="cs" sz="2000" dirty="0">
                <a:solidFill>
                  <a:srgbClr val="000000"/>
                </a:solidFill>
              </a:rPr>
              <a:t> d</a:t>
            </a:r>
            <a:r>
              <a:rPr lang="cs" sz="2000" dirty="0">
                <a:solidFill>
                  <a:srgbClr val="000000"/>
                </a:solidFill>
                <a:highlight>
                  <a:srgbClr val="FFFFFF"/>
                </a:highlight>
              </a:rPr>
              <a:t>ána pořadím aminokyselin </a:t>
            </a:r>
            <a:r>
              <a:rPr lang="cs-CZ" sz="2000" dirty="0">
                <a:solidFill>
                  <a:srgbClr val="000000"/>
                </a:solidFill>
                <a:highlight>
                  <a:srgbClr val="FFFFFF"/>
                </a:highlight>
              </a:rPr>
              <a:t>(kódovaných </a:t>
            </a:r>
            <a:r>
              <a:rPr lang="cs-CZ" sz="2000" dirty="0" err="1">
                <a:solidFill>
                  <a:srgbClr val="000000"/>
                </a:solidFill>
                <a:highlight>
                  <a:srgbClr val="FFFFFF"/>
                </a:highlight>
              </a:rPr>
              <a:t>Ak</a:t>
            </a:r>
            <a:r>
              <a:rPr lang="cs-CZ" sz="2000" dirty="0">
                <a:solidFill>
                  <a:srgbClr val="000000"/>
                </a:solidFill>
                <a:highlight>
                  <a:srgbClr val="FFFFFF"/>
                </a:highlight>
              </a:rPr>
              <a:t>, tj. určených genetickým kódem) </a:t>
            </a:r>
            <a:r>
              <a:rPr lang="cs" sz="2000" dirty="0">
                <a:solidFill>
                  <a:srgbClr val="000000"/>
                </a:solidFill>
                <a:highlight>
                  <a:srgbClr val="FFFFFF"/>
                </a:highlight>
              </a:rPr>
              <a:t>v polypeptidovém řetězci, od N-konce k C-konci proteinu</a:t>
            </a:r>
            <a:r>
              <a:rPr lang="cs-CZ" sz="2000" dirty="0">
                <a:solidFill>
                  <a:srgbClr val="000000"/>
                </a:solidFill>
                <a:highlight>
                  <a:srgbClr val="FFFFFF"/>
                </a:highlight>
              </a:rPr>
              <a:t> v polypeptidovém řetězci.</a:t>
            </a:r>
            <a:endParaRPr lang="cs" sz="2000" dirty="0">
              <a:solidFill>
                <a:srgbClr val="000000"/>
              </a:solidFill>
              <a:highlight>
                <a:srgbClr val="FFFFFF"/>
              </a:highlight>
            </a:endParaRPr>
          </a:p>
          <a:p>
            <a:pPr marL="0">
              <a:spcAft>
                <a:spcPts val="0"/>
              </a:spcAft>
              <a:buClr>
                <a:srgbClr val="000000"/>
              </a:buClr>
              <a:defRPr/>
            </a:pPr>
            <a:r>
              <a:rPr lang="cs" sz="2000" b="1" dirty="0">
                <a:solidFill>
                  <a:srgbClr val="000000"/>
                </a:solidFill>
              </a:rPr>
              <a:t>sekundární:</a:t>
            </a:r>
            <a:r>
              <a:rPr lang="cs" sz="2000" dirty="0">
                <a:solidFill>
                  <a:srgbClr val="000000"/>
                </a:solidFill>
              </a:rPr>
              <a:t> </a:t>
            </a:r>
            <a:r>
              <a:rPr lang="cs" sz="2000" dirty="0">
                <a:solidFill>
                  <a:srgbClr val="000000"/>
                </a:solidFill>
                <a:highlight>
                  <a:srgbClr val="FFFFFF"/>
                </a:highlight>
              </a:rPr>
              <a:t>geometrické uspořádání, </a:t>
            </a:r>
            <a:r>
              <a:rPr lang="cs-CZ" sz="2000" dirty="0">
                <a:solidFill>
                  <a:srgbClr val="000000"/>
                </a:solidFill>
                <a:highlight>
                  <a:srgbClr val="FFFFFF"/>
                </a:highlight>
              </a:rPr>
              <a:t>prostorové uspořádání peptidického řetězce  udržované vodíkovými můstky mezi karboxylovou a </a:t>
            </a:r>
            <a:r>
              <a:rPr lang="cs-CZ" sz="2000" dirty="0" err="1">
                <a:solidFill>
                  <a:srgbClr val="000000"/>
                </a:solidFill>
                <a:highlight>
                  <a:srgbClr val="FFFFFF"/>
                </a:highlight>
              </a:rPr>
              <a:t>amino</a:t>
            </a:r>
            <a:r>
              <a:rPr lang="cs-CZ" sz="2000" dirty="0">
                <a:solidFill>
                  <a:srgbClr val="000000"/>
                </a:solidFill>
                <a:highlight>
                  <a:srgbClr val="FFFFFF"/>
                </a:highlight>
              </a:rPr>
              <a:t>-skupinou</a:t>
            </a:r>
          </a:p>
          <a:p>
            <a:pPr marL="0">
              <a:spcAft>
                <a:spcPts val="0"/>
              </a:spcAft>
              <a:buClr>
                <a:srgbClr val="000000"/>
              </a:buClr>
              <a:defRPr/>
            </a:pPr>
            <a:r>
              <a:rPr lang="cs" sz="2000" b="1" dirty="0">
                <a:solidFill>
                  <a:srgbClr val="000000"/>
                </a:solidFill>
              </a:rPr>
              <a:t>terciální: </a:t>
            </a:r>
            <a:r>
              <a:rPr lang="cs" sz="2000" dirty="0">
                <a:solidFill>
                  <a:srgbClr val="000000"/>
                </a:solidFill>
                <a:highlight>
                  <a:srgbClr val="FFFFFF"/>
                </a:highlight>
              </a:rPr>
              <a:t>trojrozměrné uspořádání celého peptidového řetězce</a:t>
            </a:r>
            <a:r>
              <a:rPr lang="cs-CZ" sz="2000" dirty="0">
                <a:solidFill>
                  <a:srgbClr val="000000"/>
                </a:solidFill>
                <a:highlight>
                  <a:srgbClr val="FFFFFF"/>
                </a:highlight>
              </a:rPr>
              <a:t> a dílčích úseků udržovaná vodíkovými můstky, elektrostatickými silami postranních skupin, disulfidickými vazbami. Význam: postranní řetězce nabývají jiné prostorové vztahy a vytváří ligandy, vazebná místa. </a:t>
            </a:r>
          </a:p>
          <a:p>
            <a:pPr marL="0">
              <a:spcAft>
                <a:spcPts val="0"/>
              </a:spcAft>
              <a:buClr>
                <a:srgbClr val="000000"/>
              </a:buClr>
              <a:defRPr/>
            </a:pPr>
            <a:r>
              <a:rPr lang="cs" sz="2000" b="1" dirty="0">
                <a:solidFill>
                  <a:srgbClr val="000000"/>
                </a:solidFill>
              </a:rPr>
              <a:t>kvarterní: </a:t>
            </a:r>
            <a:r>
              <a:rPr lang="cs" sz="2000" dirty="0">
                <a:solidFill>
                  <a:srgbClr val="000000"/>
                </a:solidFill>
              </a:rPr>
              <a:t>uspořádání podjednotek v agromerách, </a:t>
            </a:r>
            <a:r>
              <a:rPr lang="cs" sz="2000" dirty="0">
                <a:solidFill>
                  <a:srgbClr val="000000"/>
                </a:solidFill>
                <a:highlight>
                  <a:srgbClr val="FFFFFF"/>
                </a:highlight>
              </a:rPr>
              <a:t>tvořících jednu funkční bílkovinu.</a:t>
            </a:r>
            <a:endParaRPr lang="cs-CZ" sz="2000" dirty="0">
              <a:solidFill>
                <a:srgbClr val="000000"/>
              </a:solidFill>
              <a:highlight>
                <a:srgbClr val="FFFFFF"/>
              </a:highlight>
            </a:endParaRPr>
          </a:p>
          <a:p>
            <a:pPr marL="0">
              <a:buClr>
                <a:srgbClr val="000000"/>
              </a:buClr>
              <a:defRPr/>
            </a:pPr>
            <a:r>
              <a:rPr lang="cs-CZ" sz="2000" dirty="0" err="1">
                <a:solidFill>
                  <a:srgbClr val="000000"/>
                </a:solidFill>
                <a:highlight>
                  <a:srgbClr val="FFFFFF"/>
                </a:highlight>
              </a:rPr>
              <a:t>sferoproteiny</a:t>
            </a:r>
            <a:r>
              <a:rPr lang="cs-CZ" sz="2000" dirty="0">
                <a:solidFill>
                  <a:srgbClr val="000000"/>
                </a:solidFill>
                <a:highlight>
                  <a:srgbClr val="FFFFFF"/>
                </a:highlight>
              </a:rPr>
              <a:t> ve vodě nerozpustné (kulovité)</a:t>
            </a:r>
          </a:p>
          <a:p>
            <a:pPr marL="0">
              <a:buClr>
                <a:srgbClr val="000000"/>
              </a:buClr>
              <a:defRPr/>
            </a:pPr>
            <a:r>
              <a:rPr lang="cs-CZ" sz="2000" dirty="0">
                <a:solidFill>
                  <a:srgbClr val="000000"/>
                </a:solidFill>
                <a:highlight>
                  <a:srgbClr val="FFFFFF"/>
                </a:highlight>
              </a:rPr>
              <a:t>skleroproteiny ve vodě nerozpustné struktury (vláknité)</a:t>
            </a:r>
            <a:endParaRPr lang="cs" sz="2000" dirty="0">
              <a:solidFill>
                <a:srgbClr val="000000"/>
              </a:solidFill>
              <a:highlight>
                <a:srgbClr val="FFFFFF"/>
              </a:highlight>
            </a:endParaRPr>
          </a:p>
          <a:p>
            <a:pPr marL="0" indent="0">
              <a:buNone/>
              <a:defRPr/>
            </a:pPr>
            <a:endParaRPr dirty="0"/>
          </a:p>
        </p:txBody>
      </p:sp>
      <p:pic>
        <p:nvPicPr>
          <p:cNvPr id="40964" name="Shape 86"/>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9201" y="1530350"/>
            <a:ext cx="17129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Obdélník 1"/>
          <p:cNvSpPr>
            <a:spLocks noChangeArrowheads="1"/>
          </p:cNvSpPr>
          <p:nvPr/>
        </p:nvSpPr>
        <p:spPr bwMode="auto">
          <a:xfrm>
            <a:off x="1905000" y="979488"/>
            <a:ext cx="78247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cs-CZ" altLang="cs-CZ" sz="2400">
                <a:solidFill>
                  <a:srgbClr val="000000"/>
                </a:solidFill>
              </a:rPr>
              <a:t>vytváří dlouhé řetězce, spojeny peptidovou vazbou</a:t>
            </a:r>
          </a:p>
        </p:txBody>
      </p:sp>
      <p:pic>
        <p:nvPicPr>
          <p:cNvPr id="40966" name="Zvuk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3577178"/>
      </p:ext>
    </p:extLst>
  </p:cSld>
  <p:clrMapOvr>
    <a:masterClrMapping/>
  </p:clrMapOvr>
  <p:transition spd="slow" advTm="1181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bílk struk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0"/>
            <a:ext cx="6546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Zvuk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00562091"/>
      </p:ext>
    </p:extLst>
  </p:cSld>
  <p:clrMapOvr>
    <a:masterClrMapping/>
  </p:clrMapOvr>
  <p:transition spd="slow" advTm="526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Shape 91"/>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406650"/>
            <a:ext cx="9144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ovéPole 1"/>
          <p:cNvSpPr txBox="1">
            <a:spLocks noChangeArrowheads="1"/>
          </p:cNvSpPr>
          <p:nvPr/>
        </p:nvSpPr>
        <p:spPr bwMode="auto">
          <a:xfrm>
            <a:off x="3505201" y="1143001"/>
            <a:ext cx="5629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cs-CZ" altLang="cs-CZ" sz="2400">
                <a:solidFill>
                  <a:srgbClr val="000000"/>
                </a:solidFill>
              </a:rPr>
              <a:t>Koncové skupiny u peptidového řetězce</a:t>
            </a:r>
          </a:p>
        </p:txBody>
      </p:sp>
      <p:pic>
        <p:nvPicPr>
          <p:cNvPr id="44036" name="Zvuk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73475972"/>
      </p:ext>
    </p:extLst>
  </p:cSld>
  <p:clrMapOvr>
    <a:masterClrMapping/>
  </p:clrMapOvr>
  <p:transition spd="slow" advTm="319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1905000" y="665164"/>
            <a:ext cx="8229600" cy="150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2000" b="1">
                <a:solidFill>
                  <a:srgbClr val="000000"/>
                </a:solidFill>
              </a:rPr>
              <a:t>Aminokyseliny –  proteiny – bílkoviny</a:t>
            </a:r>
            <a:r>
              <a:rPr lang="cs-CZ" altLang="cs-CZ" sz="1800" b="1">
                <a:solidFill>
                  <a:srgbClr val="000000"/>
                </a:solidFill>
              </a:rPr>
              <a:t>							</a:t>
            </a:r>
            <a:r>
              <a:rPr lang="cs-CZ" altLang="cs-CZ" sz="1800">
                <a:solidFill>
                  <a:srgbClr val="000000"/>
                </a:solidFill>
              </a:rPr>
              <a:t>  </a:t>
            </a:r>
          </a:p>
          <a:p>
            <a:pPr fontAlgn="base">
              <a:spcBef>
                <a:spcPct val="0"/>
              </a:spcBef>
              <a:spcAft>
                <a:spcPct val="0"/>
              </a:spcAft>
              <a:buFontTx/>
              <a:buNone/>
            </a:pPr>
            <a:r>
              <a:rPr lang="cs-CZ" altLang="cs-CZ" sz="1800">
                <a:solidFill>
                  <a:srgbClr val="000000"/>
                </a:solidFill>
              </a:rPr>
              <a:t>1 Ak (20) → </a:t>
            </a:r>
            <a:r>
              <a:rPr lang="cs-CZ" altLang="cs-CZ" sz="1800" b="1">
                <a:solidFill>
                  <a:srgbClr val="000000"/>
                </a:solidFill>
              </a:rPr>
              <a:t>oligopeptidy</a:t>
            </a:r>
            <a:r>
              <a:rPr lang="cs-CZ" altLang="cs-CZ" sz="1800">
                <a:solidFill>
                  <a:srgbClr val="000000"/>
                </a:solidFill>
              </a:rPr>
              <a:t> (&lt;10 Ak-zbytků) → </a:t>
            </a:r>
            <a:r>
              <a:rPr lang="cs-CZ" altLang="cs-CZ" sz="1800" b="1">
                <a:solidFill>
                  <a:srgbClr val="000000"/>
                </a:solidFill>
              </a:rPr>
              <a:t>polypeptidy</a:t>
            </a:r>
            <a:r>
              <a:rPr lang="cs-CZ" altLang="cs-CZ" sz="1800">
                <a:solidFill>
                  <a:srgbClr val="000000"/>
                </a:solidFill>
              </a:rPr>
              <a:t> (10 – 100 Ak-zbytků) → </a:t>
            </a:r>
            <a:r>
              <a:rPr lang="cs-CZ" altLang="cs-CZ" sz="1800" b="1">
                <a:solidFill>
                  <a:srgbClr val="000000"/>
                </a:solidFill>
              </a:rPr>
              <a:t>makropeptidy</a:t>
            </a:r>
            <a:r>
              <a:rPr lang="cs-CZ" altLang="cs-CZ" sz="1800">
                <a:solidFill>
                  <a:srgbClr val="000000"/>
                </a:solidFill>
              </a:rPr>
              <a:t> = bílkoviny (&gt;100 Ak-zbytků). Stejně jako u polysacharidů jsou bílkoviny nepolární.</a:t>
            </a:r>
            <a:endParaRPr lang="cs-CZ" altLang="cs-CZ" sz="1800" b="1">
              <a:solidFill>
                <a:srgbClr val="000000"/>
              </a:solidFill>
            </a:endParaRPr>
          </a:p>
        </p:txBody>
      </p:sp>
      <p:pic>
        <p:nvPicPr>
          <p:cNvPr id="46083" name="Picture 3" descr="peptid vazba"/>
          <p:cNvPicPr>
            <a:picLocks noChangeAspect="1" noChangeArrowheads="1"/>
          </p:cNvPicPr>
          <p:nvPr/>
        </p:nvPicPr>
        <p:blipFill>
          <a:blip r:embed="rId4">
            <a:extLst>
              <a:ext uri="{28A0092B-C50C-407E-A947-70E740481C1C}">
                <a14:useLocalDpi xmlns:a14="http://schemas.microsoft.com/office/drawing/2010/main" val="0"/>
              </a:ext>
            </a:extLst>
          </a:blip>
          <a:srcRect t="4037" b="7382"/>
          <a:stretch>
            <a:fillRect/>
          </a:stretch>
        </p:blipFill>
        <p:spPr bwMode="auto">
          <a:xfrm>
            <a:off x="2057400" y="2819400"/>
            <a:ext cx="7848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4"/>
          <p:cNvSpPr txBox="1">
            <a:spLocks noChangeArrowheads="1"/>
          </p:cNvSpPr>
          <p:nvPr/>
        </p:nvSpPr>
        <p:spPr bwMode="auto">
          <a:xfrm>
            <a:off x="1981200" y="5638800"/>
            <a:ext cx="8077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b="1">
                <a:solidFill>
                  <a:srgbClr val="000000"/>
                </a:solidFill>
              </a:rPr>
              <a:t>Protaminy</a:t>
            </a:r>
            <a:r>
              <a:rPr lang="cs-CZ" altLang="cs-CZ" sz="1800">
                <a:solidFill>
                  <a:srgbClr val="000000"/>
                </a:solidFill>
              </a:rPr>
              <a:t> (bazické polypeptidy s mnoho argininem v mlíčí). </a:t>
            </a:r>
            <a:r>
              <a:rPr lang="cs-CZ" altLang="cs-CZ" sz="1800" b="1">
                <a:solidFill>
                  <a:srgbClr val="000000"/>
                </a:solidFill>
              </a:rPr>
              <a:t>Peptidové hormony</a:t>
            </a:r>
            <a:r>
              <a:rPr lang="cs-CZ" altLang="cs-CZ" sz="1800">
                <a:solidFill>
                  <a:srgbClr val="000000"/>
                </a:solidFill>
              </a:rPr>
              <a:t>  hypofýzy (ocytocin a vasopresin), slinivky břišní (insulin, glukagon). Antibiotika a jedy (penicilin aj., faloidin, amanitin)</a:t>
            </a:r>
          </a:p>
        </p:txBody>
      </p:sp>
      <p:pic>
        <p:nvPicPr>
          <p:cNvPr id="46085" name="Picture 5" descr="pepti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4191000"/>
            <a:ext cx="6858000"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Zvuk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19490673"/>
      </p:ext>
    </p:extLst>
  </p:cSld>
  <p:clrMapOvr>
    <a:masterClrMapping/>
  </p:clrMapOvr>
  <p:transition spd="slow" advTm="434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Akj ednod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0"/>
            <a:ext cx="4191000" cy="342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3" descr="Ak obe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1"/>
            <a:ext cx="4943475"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descr="Ak kys"/>
          <p:cNvPicPr>
            <a:picLocks noChangeAspect="1" noChangeArrowheads="1"/>
          </p:cNvPicPr>
          <p:nvPr/>
        </p:nvPicPr>
        <p:blipFill>
          <a:blip r:embed="rId6">
            <a:extLst>
              <a:ext uri="{28A0092B-C50C-407E-A947-70E740481C1C}">
                <a14:useLocalDpi xmlns:a14="http://schemas.microsoft.com/office/drawing/2010/main" val="0"/>
              </a:ext>
            </a:extLst>
          </a:blip>
          <a:srcRect t="3145"/>
          <a:stretch>
            <a:fillRect/>
          </a:stretch>
        </p:blipFill>
        <p:spPr bwMode="auto">
          <a:xfrm>
            <a:off x="6096000" y="3862388"/>
            <a:ext cx="4572000" cy="299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descr="Ak aroma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1" y="1447800"/>
            <a:ext cx="284797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Zvuk 1">
            <a:hlinkClick r:id="" action="ppaction://media"/>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94896679"/>
      </p:ext>
    </p:extLst>
  </p:cSld>
  <p:clrMapOvr>
    <a:masterClrMapping/>
  </p:clrMapOvr>
  <p:transition spd="slow" advTm="188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Ak vzorce"/>
          <p:cNvPicPr>
            <a:picLocks noChangeAspect="1" noChangeArrowheads="1"/>
          </p:cNvPicPr>
          <p:nvPr/>
        </p:nvPicPr>
        <p:blipFill>
          <a:blip r:embed="rId4" cstate="print">
            <a:extLst>
              <a:ext uri="{28A0092B-C50C-407E-A947-70E740481C1C}">
                <a14:useLocalDpi xmlns:a14="http://schemas.microsoft.com/office/drawing/2010/main" val="0"/>
              </a:ext>
            </a:extLst>
          </a:blip>
          <a:srcRect b="1111"/>
          <a:stretch>
            <a:fillRect/>
          </a:stretch>
        </p:blipFill>
        <p:spPr bwMode="auto">
          <a:xfrm>
            <a:off x="1524001" y="0"/>
            <a:ext cx="3927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descr="Ak nekó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914400"/>
            <a:ext cx="3251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 Box 4"/>
          <p:cNvSpPr txBox="1">
            <a:spLocks noChangeArrowheads="1"/>
          </p:cNvSpPr>
          <p:nvPr/>
        </p:nvSpPr>
        <p:spPr bwMode="auto">
          <a:xfrm>
            <a:off x="6400800" y="4724400"/>
            <a:ext cx="3276600" cy="13287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cs-CZ" altLang="cs-CZ" sz="1800">
                <a:solidFill>
                  <a:srgbClr val="000000"/>
                </a:solidFill>
              </a:rPr>
              <a:t>Esenciální aminokyseliny:</a:t>
            </a:r>
          </a:p>
          <a:p>
            <a:pPr fontAlgn="base">
              <a:spcBef>
                <a:spcPct val="50000"/>
              </a:spcBef>
              <a:spcAft>
                <a:spcPct val="0"/>
              </a:spcAft>
              <a:buFontTx/>
              <a:buNone/>
            </a:pPr>
            <a:r>
              <a:rPr lang="cs-CZ" altLang="cs-CZ" sz="1800">
                <a:solidFill>
                  <a:srgbClr val="000000"/>
                </a:solidFill>
              </a:rPr>
              <a:t>arginin, izoleucin, leucin, lyzin, metionin, treonin, tryptofan, tyrozin, valin</a:t>
            </a:r>
          </a:p>
        </p:txBody>
      </p:sp>
      <p:pic>
        <p:nvPicPr>
          <p:cNvPr id="48133" name="Zvuk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51218696"/>
      </p:ext>
    </p:extLst>
  </p:cSld>
  <p:clrMapOvr>
    <a:masterClrMapping/>
  </p:clrMapOvr>
  <p:transition spd="slow" advTm="262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hape 96"/>
          <p:cNvSpPr>
            <a:spLocks noGrp="1" noChangeArrowheads="1"/>
          </p:cNvSpPr>
          <p:nvPr>
            <p:ph type="title"/>
          </p:nvPr>
        </p:nvSpPr>
        <p:spPr>
          <a:xfrm>
            <a:off x="1835150" y="1177925"/>
            <a:ext cx="8521700" cy="573088"/>
          </a:xfrm>
        </p:spPr>
        <p:txBody>
          <a:bodyPr/>
          <a:lstStyle/>
          <a:p>
            <a:pPr>
              <a:spcBef>
                <a:spcPct val="0"/>
              </a:spcBef>
            </a:pPr>
            <a:r>
              <a:rPr lang="cs-CZ" altLang="cs-CZ" b="1" smtClean="0"/>
              <a:t>Jaká je funkce bílkovin v těle?</a:t>
            </a:r>
          </a:p>
        </p:txBody>
      </p:sp>
      <p:sp>
        <p:nvSpPr>
          <p:cNvPr id="97" name="Shape 97"/>
          <p:cNvSpPr txBox="1">
            <a:spLocks noGrp="1"/>
          </p:cNvSpPr>
          <p:nvPr>
            <p:ph type="body" idx="1"/>
          </p:nvPr>
        </p:nvSpPr>
        <p:spPr>
          <a:xfrm>
            <a:off x="1724025" y="1935164"/>
            <a:ext cx="8521700" cy="3794125"/>
          </a:xfrm>
        </p:spPr>
        <p:txBody>
          <a:bodyPr>
            <a:noAutofit/>
          </a:bodyPr>
          <a:lstStyle/>
          <a:p>
            <a:pPr marL="0" indent="0">
              <a:spcAft>
                <a:spcPts val="0"/>
              </a:spcAft>
              <a:buNone/>
              <a:defRPr/>
            </a:pPr>
            <a:r>
              <a:rPr lang="cs" sz="2400" b="1">
                <a:solidFill>
                  <a:srgbClr val="000000"/>
                </a:solidFill>
              </a:rPr>
              <a:t>stavební </a:t>
            </a:r>
          </a:p>
          <a:p>
            <a:pPr marL="457200" indent="-381000">
              <a:spcAft>
                <a:spcPts val="0"/>
              </a:spcAft>
              <a:buClr>
                <a:srgbClr val="000000"/>
              </a:buClr>
              <a:buSzPts val="2400"/>
              <a:buFontTx/>
              <a:buChar char="-"/>
              <a:defRPr/>
            </a:pPr>
            <a:r>
              <a:rPr lang="cs" sz="2400" i="1">
                <a:solidFill>
                  <a:srgbClr val="000000"/>
                </a:solidFill>
              </a:rPr>
              <a:t>keratin</a:t>
            </a:r>
            <a:r>
              <a:rPr lang="cs" sz="2400">
                <a:solidFill>
                  <a:srgbClr val="000000"/>
                </a:solidFill>
              </a:rPr>
              <a:t> (vlasy, nehty)</a:t>
            </a:r>
          </a:p>
          <a:p>
            <a:pPr marL="457200" indent="-381000">
              <a:spcAft>
                <a:spcPts val="0"/>
              </a:spcAft>
              <a:buClr>
                <a:srgbClr val="000000"/>
              </a:buClr>
              <a:buSzPts val="2400"/>
              <a:buFontTx/>
              <a:buChar char="-"/>
              <a:defRPr/>
            </a:pPr>
            <a:r>
              <a:rPr lang="cs" sz="2400" i="1">
                <a:solidFill>
                  <a:srgbClr val="000000"/>
                </a:solidFill>
              </a:rPr>
              <a:t>kolagen</a:t>
            </a:r>
            <a:r>
              <a:rPr lang="cs" sz="2400">
                <a:solidFill>
                  <a:srgbClr val="000000"/>
                </a:solidFill>
              </a:rPr>
              <a:t> (kosti, šlachy, chrupavky)</a:t>
            </a:r>
          </a:p>
          <a:p>
            <a:pPr marL="0" indent="0">
              <a:spcAft>
                <a:spcPts val="0"/>
              </a:spcAft>
              <a:buNone/>
              <a:defRPr/>
            </a:pPr>
            <a:endParaRPr sz="2400">
              <a:solidFill>
                <a:srgbClr val="000000"/>
              </a:solidFill>
            </a:endParaRPr>
          </a:p>
          <a:p>
            <a:pPr marL="0" indent="0">
              <a:spcAft>
                <a:spcPts val="0"/>
              </a:spcAft>
              <a:buNone/>
              <a:defRPr/>
            </a:pPr>
            <a:r>
              <a:rPr lang="cs" sz="2400" b="1">
                <a:solidFill>
                  <a:srgbClr val="000000"/>
                </a:solidFill>
              </a:rPr>
              <a:t>transportní a  skladovací</a:t>
            </a:r>
          </a:p>
          <a:p>
            <a:pPr marL="457200" indent="-381000">
              <a:spcAft>
                <a:spcPts val="0"/>
              </a:spcAft>
              <a:buClr>
                <a:srgbClr val="000000"/>
              </a:buClr>
              <a:buSzPts val="2400"/>
              <a:buFontTx/>
              <a:buChar char="-"/>
              <a:defRPr/>
            </a:pPr>
            <a:r>
              <a:rPr lang="cs" sz="2400" i="1">
                <a:solidFill>
                  <a:srgbClr val="000000"/>
                </a:solidFill>
              </a:rPr>
              <a:t>hemoglobin</a:t>
            </a:r>
          </a:p>
          <a:p>
            <a:pPr marL="0" indent="0">
              <a:spcAft>
                <a:spcPts val="0"/>
              </a:spcAft>
              <a:buNone/>
              <a:defRPr/>
            </a:pPr>
            <a:r>
              <a:rPr lang="cs" sz="2400" b="1">
                <a:solidFill>
                  <a:srgbClr val="000000"/>
                </a:solidFill>
              </a:rPr>
              <a:t>pohybová -</a:t>
            </a:r>
            <a:r>
              <a:rPr lang="cs" sz="2400" i="1">
                <a:solidFill>
                  <a:srgbClr val="000000"/>
                </a:solidFill>
              </a:rPr>
              <a:t> aktin, myosin</a:t>
            </a:r>
          </a:p>
          <a:p>
            <a:pPr marL="0" indent="0">
              <a:spcAft>
                <a:spcPts val="0"/>
              </a:spcAft>
              <a:buNone/>
              <a:defRPr/>
            </a:pPr>
            <a:r>
              <a:rPr lang="cs" sz="2400" b="1">
                <a:solidFill>
                  <a:srgbClr val="000000"/>
                </a:solidFill>
              </a:rPr>
              <a:t>řídící</a:t>
            </a:r>
            <a:r>
              <a:rPr lang="cs" sz="2400">
                <a:solidFill>
                  <a:srgbClr val="000000"/>
                </a:solidFill>
              </a:rPr>
              <a:t> - </a:t>
            </a:r>
            <a:r>
              <a:rPr lang="cs" sz="2400" i="1">
                <a:solidFill>
                  <a:srgbClr val="000000"/>
                </a:solidFill>
              </a:rPr>
              <a:t>enzymy</a:t>
            </a:r>
          </a:p>
          <a:p>
            <a:pPr marL="0" indent="0">
              <a:spcAft>
                <a:spcPts val="0"/>
              </a:spcAft>
              <a:buNone/>
              <a:defRPr/>
            </a:pPr>
            <a:r>
              <a:rPr lang="cs" sz="2400" b="1">
                <a:solidFill>
                  <a:srgbClr val="000000"/>
                </a:solidFill>
              </a:rPr>
              <a:t>obranná - </a:t>
            </a:r>
            <a:r>
              <a:rPr lang="cs" sz="2400" i="1">
                <a:solidFill>
                  <a:srgbClr val="000000"/>
                </a:solidFill>
              </a:rPr>
              <a:t>fibrin...</a:t>
            </a:r>
          </a:p>
          <a:p>
            <a:pPr marL="0" indent="0">
              <a:spcAft>
                <a:spcPts val="0"/>
              </a:spcAft>
              <a:buNone/>
              <a:defRPr/>
            </a:pPr>
            <a:r>
              <a:rPr lang="cs" sz="2400">
                <a:solidFill>
                  <a:srgbClr val="000000"/>
                </a:solidFill>
              </a:rPr>
              <a:t>(energetická)</a:t>
            </a:r>
          </a:p>
          <a:p>
            <a:pPr marL="0" indent="0">
              <a:spcAft>
                <a:spcPts val="0"/>
              </a:spcAft>
              <a:buNone/>
              <a:defRPr/>
            </a:pPr>
            <a:endParaRPr sz="2400" b="1">
              <a:solidFill>
                <a:srgbClr val="000000"/>
              </a:solidFill>
            </a:endParaRPr>
          </a:p>
        </p:txBody>
      </p:sp>
      <p:pic>
        <p:nvPicPr>
          <p:cNvPr id="49156" name="Shape 98"/>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4387851"/>
            <a:ext cx="404495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Shape 99"/>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2788" y="1949451"/>
            <a:ext cx="3605212" cy="242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Zvuk 1">
            <a:hlinkClick r:id="" action="ppaction://media"/>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75001959"/>
      </p:ext>
    </p:extLst>
  </p:cSld>
  <p:clrMapOvr>
    <a:masterClrMapping/>
  </p:clrMapOvr>
  <p:transition spd="slow" advTm="770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txBox="1">
            <a:spLocks noGrp="1"/>
          </p:cNvSpPr>
          <p:nvPr>
            <p:ph type="body" idx="1"/>
          </p:nvPr>
        </p:nvSpPr>
        <p:spPr>
          <a:xfrm>
            <a:off x="1722438" y="2009775"/>
            <a:ext cx="8945562" cy="3416300"/>
          </a:xfrm>
        </p:spPr>
        <p:txBody>
          <a:bodyPr>
            <a:noAutofit/>
          </a:bodyPr>
          <a:lstStyle/>
          <a:p>
            <a:pPr marL="914400" indent="457200">
              <a:buNone/>
              <a:defRPr/>
            </a:pPr>
            <a:r>
              <a:rPr lang="cs" sz="3000" b="1">
                <a:solidFill>
                  <a:srgbClr val="000000"/>
                </a:solidFill>
              </a:rPr>
              <a:t>1 g</a:t>
            </a:r>
            <a:r>
              <a:rPr lang="cs" sz="3000">
                <a:solidFill>
                  <a:srgbClr val="000000"/>
                </a:solidFill>
              </a:rPr>
              <a:t> bílkovin             	</a:t>
            </a:r>
            <a:r>
              <a:rPr lang="cs" sz="3000" b="1">
                <a:solidFill>
                  <a:srgbClr val="000000"/>
                </a:solidFill>
              </a:rPr>
              <a:t>14 kJ</a:t>
            </a:r>
            <a:r>
              <a:rPr lang="cs" sz="3000">
                <a:solidFill>
                  <a:srgbClr val="000000"/>
                </a:solidFill>
              </a:rPr>
              <a:t> energie</a:t>
            </a:r>
          </a:p>
          <a:p>
            <a:pPr marL="0" indent="0">
              <a:buNone/>
              <a:defRPr/>
            </a:pPr>
            <a:endParaRPr sz="3000">
              <a:solidFill>
                <a:srgbClr val="000000"/>
              </a:solidFill>
            </a:endParaRPr>
          </a:p>
          <a:p>
            <a:pPr marL="0" indent="0">
              <a:buNone/>
              <a:defRPr/>
            </a:pPr>
            <a:r>
              <a:rPr lang="cs" sz="3000">
                <a:solidFill>
                  <a:srgbClr val="000000"/>
                </a:solidFill>
              </a:rPr>
              <a:t>Čerpání energie z bílkovin </a:t>
            </a:r>
            <a:r>
              <a:rPr lang="cs" sz="3000" b="1">
                <a:solidFill>
                  <a:srgbClr val="FF0000"/>
                </a:solidFill>
              </a:rPr>
              <a:t>není</a:t>
            </a:r>
            <a:r>
              <a:rPr lang="cs" sz="3000">
                <a:solidFill>
                  <a:srgbClr val="000000"/>
                </a:solidFill>
              </a:rPr>
              <a:t> pro tělo </a:t>
            </a:r>
            <a:r>
              <a:rPr lang="cs" sz="3000" b="1">
                <a:solidFill>
                  <a:srgbClr val="FF0000"/>
                </a:solidFill>
              </a:rPr>
              <a:t>výhodné!</a:t>
            </a:r>
          </a:p>
        </p:txBody>
      </p:sp>
      <p:cxnSp>
        <p:nvCxnSpPr>
          <p:cNvPr id="51203" name="Shape 105"/>
          <p:cNvCxnSpPr>
            <a:cxnSpLocks noChangeShapeType="1"/>
          </p:cNvCxnSpPr>
          <p:nvPr/>
        </p:nvCxnSpPr>
        <p:spPr bwMode="auto">
          <a:xfrm>
            <a:off x="5430839" y="2341563"/>
            <a:ext cx="1125537" cy="11112"/>
          </a:xfrm>
          <a:prstGeom prst="straightConnector1">
            <a:avLst/>
          </a:prstGeom>
          <a:noFill/>
          <a:ln w="9525">
            <a:solidFill>
              <a:schemeClr val="tx2"/>
            </a:solidFill>
            <a:round/>
            <a:headEnd type="none" w="lg" len="lg"/>
            <a:tailEnd type="triangle" w="lg" len="lg"/>
          </a:ln>
          <a:extLst>
            <a:ext uri="{909E8E84-426E-40DD-AFC4-6F175D3DCCD1}">
              <a14:hiddenFill xmlns:a14="http://schemas.microsoft.com/office/drawing/2010/main">
                <a:noFill/>
              </a14:hiddenFill>
            </a:ext>
          </a:extLst>
        </p:spPr>
      </p:cxnSp>
      <p:pic>
        <p:nvPicPr>
          <p:cNvPr id="51204" name="Zvuk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80901165"/>
      </p:ext>
    </p:extLst>
  </p:cSld>
  <p:clrMapOvr>
    <a:masterClrMapping/>
  </p:clrMapOvr>
  <p:transition spd="slow" advTm="198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2057400" y="685800"/>
            <a:ext cx="7848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b="1">
                <a:solidFill>
                  <a:srgbClr val="000000"/>
                </a:solidFill>
              </a:rPr>
              <a:t>Vyniká </a:t>
            </a:r>
            <a:r>
              <a:rPr lang="cs-CZ" altLang="cs-CZ" sz="1800" b="1" u="sng">
                <a:solidFill>
                  <a:srgbClr val="000000"/>
                </a:solidFill>
              </a:rPr>
              <a:t>funkční stránka</a:t>
            </a:r>
            <a:r>
              <a:rPr lang="cs-CZ" altLang="cs-CZ" sz="1800" b="1">
                <a:solidFill>
                  <a:srgbClr val="000000"/>
                </a:solidFill>
              </a:rPr>
              <a:t> organismu, rozbor jednotlivých procesů, ale i syntéza do celku</a:t>
            </a:r>
            <a:r>
              <a:rPr lang="cs-CZ" altLang="cs-CZ" sz="1800">
                <a:solidFill>
                  <a:srgbClr val="000000"/>
                </a:solidFill>
              </a:rPr>
              <a:t>.</a:t>
            </a:r>
          </a:p>
        </p:txBody>
      </p:sp>
      <p:sp>
        <p:nvSpPr>
          <p:cNvPr id="9219" name="Rectangle 5"/>
          <p:cNvSpPr>
            <a:spLocks noChangeArrowheads="1"/>
          </p:cNvSpPr>
          <p:nvPr/>
        </p:nvSpPr>
        <p:spPr bwMode="auto">
          <a:xfrm>
            <a:off x="2133600" y="1627189"/>
            <a:ext cx="7848600" cy="480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44926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a:solidFill>
                  <a:srgbClr val="000000"/>
                </a:solidFill>
              </a:rPr>
              <a:t>Podle objektu zkoumání:  f. rostlin  </a:t>
            </a:r>
          </a:p>
          <a:p>
            <a:pPr fontAlgn="base">
              <a:spcBef>
                <a:spcPct val="0"/>
              </a:spcBef>
              <a:spcAft>
                <a:spcPct val="0"/>
              </a:spcAft>
              <a:buFontTx/>
              <a:buNone/>
            </a:pPr>
            <a:r>
              <a:rPr lang="cs-CZ" altLang="cs-CZ" sz="1800">
                <a:solidFill>
                  <a:srgbClr val="000000"/>
                </a:solidFill>
              </a:rPr>
              <a:t>	f. živočichů – hmyzu x obratlovců (i nižší kategorie), </a:t>
            </a:r>
          </a:p>
          <a:p>
            <a:pPr fontAlgn="base">
              <a:spcBef>
                <a:spcPct val="0"/>
              </a:spcBef>
              <a:spcAft>
                <a:spcPct val="0"/>
              </a:spcAft>
              <a:buFontTx/>
              <a:buNone/>
            </a:pPr>
            <a:r>
              <a:rPr lang="cs-CZ" altLang="cs-CZ" sz="1800">
                <a:solidFill>
                  <a:srgbClr val="000000"/>
                </a:solidFill>
              </a:rPr>
              <a:t>	f. člověka (humánní, lékařská fyziologie) </a:t>
            </a:r>
          </a:p>
          <a:p>
            <a:pPr fontAlgn="base">
              <a:spcBef>
                <a:spcPct val="0"/>
              </a:spcBef>
              <a:spcAft>
                <a:spcPct val="0"/>
              </a:spcAft>
              <a:buFontTx/>
              <a:buNone/>
            </a:pPr>
            <a:r>
              <a:rPr lang="cs-CZ" altLang="cs-CZ" sz="1800">
                <a:solidFill>
                  <a:srgbClr val="000000"/>
                </a:solidFill>
              </a:rPr>
              <a:t>	f. bakterií – moderní progresivní oblast </a:t>
            </a:r>
          </a:p>
          <a:p>
            <a:pPr fontAlgn="base">
              <a:spcBef>
                <a:spcPct val="0"/>
              </a:spcBef>
              <a:spcAft>
                <a:spcPct val="0"/>
              </a:spcAft>
              <a:buFontTx/>
              <a:buNone/>
            </a:pPr>
            <a:r>
              <a:rPr lang="cs-CZ" altLang="cs-CZ" sz="1800">
                <a:solidFill>
                  <a:srgbClr val="000000"/>
                </a:solidFill>
              </a:rPr>
              <a:t>	buněčná fyziologie </a:t>
            </a:r>
          </a:p>
          <a:p>
            <a:pPr fontAlgn="base">
              <a:spcBef>
                <a:spcPct val="0"/>
              </a:spcBef>
              <a:spcAft>
                <a:spcPct val="0"/>
              </a:spcAft>
              <a:buFontTx/>
              <a:buNone/>
            </a:pPr>
            <a:r>
              <a:rPr lang="cs-CZ" altLang="cs-CZ" sz="1800">
                <a:solidFill>
                  <a:srgbClr val="000000"/>
                </a:solidFill>
              </a:rPr>
              <a:t>	f. jednotlivých skupin</a:t>
            </a:r>
          </a:p>
          <a:p>
            <a:pPr fontAlgn="base">
              <a:spcBef>
                <a:spcPct val="0"/>
              </a:spcBef>
              <a:spcAft>
                <a:spcPct val="0"/>
              </a:spcAft>
              <a:buFontTx/>
              <a:buNone/>
            </a:pPr>
            <a:endParaRPr lang="cs-CZ" altLang="cs-CZ" sz="1800">
              <a:solidFill>
                <a:srgbClr val="000000"/>
              </a:solidFill>
            </a:endParaRPr>
          </a:p>
          <a:p>
            <a:pPr fontAlgn="base">
              <a:spcBef>
                <a:spcPct val="0"/>
              </a:spcBef>
              <a:spcAft>
                <a:spcPct val="0"/>
              </a:spcAft>
              <a:buFontTx/>
              <a:buNone/>
            </a:pPr>
            <a:r>
              <a:rPr lang="cs-CZ" altLang="cs-CZ" sz="1800">
                <a:solidFill>
                  <a:srgbClr val="000000"/>
                </a:solidFill>
              </a:rPr>
              <a:t>F. živočichů </a:t>
            </a:r>
            <a:r>
              <a:rPr lang="cs-CZ" altLang="cs-CZ" sz="1800" b="1">
                <a:solidFill>
                  <a:srgbClr val="000000"/>
                </a:solidFill>
              </a:rPr>
              <a:t>– obecná</a:t>
            </a:r>
            <a:r>
              <a:rPr lang="cs-CZ" altLang="cs-CZ" sz="1800">
                <a:solidFill>
                  <a:srgbClr val="000000"/>
                </a:solidFill>
              </a:rPr>
              <a:t> (celkový obraz fyziologie živočichů)</a:t>
            </a:r>
          </a:p>
          <a:p>
            <a:pPr fontAlgn="base">
              <a:spcBef>
                <a:spcPct val="0"/>
              </a:spcBef>
              <a:spcAft>
                <a:spcPct val="0"/>
              </a:spcAft>
              <a:buFontTx/>
              <a:buNone/>
            </a:pPr>
            <a:r>
              <a:rPr lang="cs-CZ" altLang="cs-CZ" sz="1800">
                <a:solidFill>
                  <a:srgbClr val="000000"/>
                </a:solidFill>
              </a:rPr>
              <a:t> </a:t>
            </a:r>
            <a:r>
              <a:rPr lang="cs-CZ" altLang="cs-CZ" sz="1800" b="1">
                <a:solidFill>
                  <a:srgbClr val="000000"/>
                </a:solidFill>
              </a:rPr>
              <a:t>- srovnávací</a:t>
            </a:r>
            <a:r>
              <a:rPr lang="cs-CZ" altLang="cs-CZ" sz="1800">
                <a:solidFill>
                  <a:srgbClr val="000000"/>
                </a:solidFill>
              </a:rPr>
              <a:t> (studium funkce z hlediska  fylogeneze)</a:t>
            </a:r>
          </a:p>
          <a:p>
            <a:pPr fontAlgn="base">
              <a:spcBef>
                <a:spcPct val="0"/>
              </a:spcBef>
              <a:spcAft>
                <a:spcPct val="0"/>
              </a:spcAft>
              <a:buFontTx/>
              <a:buNone/>
            </a:pPr>
            <a:r>
              <a:rPr lang="cs-CZ" altLang="cs-CZ" sz="1800" b="1">
                <a:solidFill>
                  <a:srgbClr val="000000"/>
                </a:solidFill>
              </a:rPr>
              <a:t> - speciální</a:t>
            </a:r>
            <a:r>
              <a:rPr lang="cs-CZ" altLang="cs-CZ" sz="1800">
                <a:solidFill>
                  <a:srgbClr val="000000"/>
                </a:solidFill>
              </a:rPr>
              <a:t> (jeden fyziologický jev)</a:t>
            </a:r>
          </a:p>
          <a:p>
            <a:pPr fontAlgn="base">
              <a:spcBef>
                <a:spcPct val="0"/>
              </a:spcBef>
              <a:spcAft>
                <a:spcPct val="0"/>
              </a:spcAft>
              <a:buFontTx/>
              <a:buNone/>
            </a:pPr>
            <a:r>
              <a:rPr lang="cs-CZ" altLang="cs-CZ" sz="1800">
                <a:solidFill>
                  <a:srgbClr val="000000"/>
                </a:solidFill>
              </a:rPr>
              <a:t>Normální x patologická fyziologie, teoretická x praktická fyziologie</a:t>
            </a:r>
          </a:p>
          <a:p>
            <a:pPr fontAlgn="base">
              <a:spcBef>
                <a:spcPct val="0"/>
              </a:spcBef>
              <a:spcAft>
                <a:spcPct val="0"/>
              </a:spcAft>
              <a:buFontTx/>
              <a:buNone/>
            </a:pPr>
            <a:endParaRPr lang="cs-CZ" altLang="cs-CZ" sz="1800">
              <a:solidFill>
                <a:srgbClr val="000000"/>
              </a:solidFill>
            </a:endParaRPr>
          </a:p>
          <a:p>
            <a:pPr fontAlgn="base">
              <a:spcBef>
                <a:spcPct val="0"/>
              </a:spcBef>
              <a:spcAft>
                <a:spcPct val="0"/>
              </a:spcAft>
              <a:buFontTx/>
              <a:buNone/>
            </a:pPr>
            <a:r>
              <a:rPr lang="cs-CZ" altLang="cs-CZ" sz="1800">
                <a:solidFill>
                  <a:srgbClr val="000000"/>
                </a:solidFill>
              </a:rPr>
              <a:t>Praktický význam – humánní, veterinární medicína, psychologie</a:t>
            </a:r>
          </a:p>
          <a:p>
            <a:pPr fontAlgn="base">
              <a:spcBef>
                <a:spcPct val="0"/>
              </a:spcBef>
              <a:spcAft>
                <a:spcPct val="0"/>
              </a:spcAft>
              <a:buFontTx/>
              <a:buNone/>
            </a:pPr>
            <a:r>
              <a:rPr lang="cs-CZ" altLang="cs-CZ" sz="1800">
                <a:solidFill>
                  <a:srgbClr val="000000"/>
                </a:solidFill>
              </a:rPr>
              <a:t>Překrývání vědních oborů: evoluční f., fyziologická embryologie, 		ekologická fyziologie, paleofyziologie</a:t>
            </a:r>
          </a:p>
          <a:p>
            <a:pPr fontAlgn="base">
              <a:spcBef>
                <a:spcPct val="0"/>
              </a:spcBef>
              <a:spcAft>
                <a:spcPct val="0"/>
              </a:spcAft>
              <a:buFontTx/>
              <a:buNone/>
            </a:pPr>
            <a:endParaRPr lang="cs-CZ" altLang="cs-CZ" sz="1800">
              <a:solidFill>
                <a:srgbClr val="000000"/>
              </a:solidFill>
            </a:endParaRPr>
          </a:p>
          <a:p>
            <a:pPr fontAlgn="base">
              <a:spcBef>
                <a:spcPct val="0"/>
              </a:spcBef>
              <a:spcAft>
                <a:spcPct val="0"/>
              </a:spcAft>
              <a:buFontTx/>
              <a:buNone/>
            </a:pPr>
            <a:r>
              <a:rPr lang="cs-CZ" altLang="cs-CZ" sz="1800">
                <a:solidFill>
                  <a:srgbClr val="000000"/>
                </a:solidFill>
              </a:rPr>
              <a:t>Hlavní metoda fyziologie –</a:t>
            </a:r>
            <a:r>
              <a:rPr lang="cs-CZ" altLang="cs-CZ" sz="1800" b="1">
                <a:solidFill>
                  <a:srgbClr val="000000"/>
                </a:solidFill>
              </a:rPr>
              <a:t> p o k u s</a:t>
            </a:r>
            <a:r>
              <a:rPr lang="cs-CZ" altLang="cs-CZ" sz="1800">
                <a:solidFill>
                  <a:srgbClr val="000000"/>
                </a:solidFill>
              </a:rPr>
              <a:t> → všechny poznatky fyziologie </a:t>
            </a:r>
          </a:p>
        </p:txBody>
      </p:sp>
      <p:pic>
        <p:nvPicPr>
          <p:cNvPr id="9220" name="Zvuk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07921193"/>
      </p:ext>
    </p:extLst>
  </p:cSld>
  <p:clrMapOvr>
    <a:masterClrMapping/>
  </p:clrMapOvr>
  <p:transition spd="slow" advTm="804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hape 110"/>
          <p:cNvSpPr>
            <a:spLocks noGrp="1" noChangeArrowheads="1"/>
          </p:cNvSpPr>
          <p:nvPr>
            <p:ph type="title"/>
          </p:nvPr>
        </p:nvSpPr>
        <p:spPr>
          <a:xfrm>
            <a:off x="1835150" y="1301750"/>
            <a:ext cx="8521700" cy="573088"/>
          </a:xfrm>
        </p:spPr>
        <p:txBody>
          <a:bodyPr/>
          <a:lstStyle/>
          <a:p>
            <a:pPr>
              <a:spcBef>
                <a:spcPct val="0"/>
              </a:spcBef>
            </a:pPr>
            <a:r>
              <a:rPr lang="cs-CZ" altLang="cs-CZ" b="1" smtClean="0"/>
              <a:t>Jaké jsou zdroje bílkovin?</a:t>
            </a:r>
          </a:p>
        </p:txBody>
      </p:sp>
      <p:sp>
        <p:nvSpPr>
          <p:cNvPr id="111" name="Shape 111"/>
          <p:cNvSpPr txBox="1">
            <a:spLocks noGrp="1"/>
          </p:cNvSpPr>
          <p:nvPr>
            <p:ph type="body" idx="1"/>
          </p:nvPr>
        </p:nvSpPr>
        <p:spPr>
          <a:xfrm>
            <a:off x="1835150" y="2009775"/>
            <a:ext cx="8521700" cy="3416300"/>
          </a:xfrm>
        </p:spPr>
        <p:txBody>
          <a:bodyPr>
            <a:noAutofit/>
          </a:bodyPr>
          <a:lstStyle/>
          <a:p>
            <a:pPr marL="0" indent="0">
              <a:buNone/>
              <a:defRPr/>
            </a:pPr>
            <a:r>
              <a:rPr lang="cs" sz="2400" b="1">
                <a:solidFill>
                  <a:srgbClr val="000000"/>
                </a:solidFill>
              </a:rPr>
              <a:t>ŽIVOČIŠNÉ</a:t>
            </a:r>
          </a:p>
          <a:p>
            <a:pPr marL="457200" indent="-419100">
              <a:spcAft>
                <a:spcPts val="0"/>
              </a:spcAft>
              <a:buClr>
                <a:srgbClr val="000000"/>
              </a:buClr>
              <a:buSzPts val="3000"/>
              <a:buFontTx/>
              <a:buChar char="-"/>
              <a:defRPr/>
            </a:pPr>
            <a:r>
              <a:rPr lang="cs" sz="3000" b="1">
                <a:solidFill>
                  <a:srgbClr val="000000"/>
                </a:solidFill>
              </a:rPr>
              <a:t>vejce</a:t>
            </a:r>
            <a:r>
              <a:rPr lang="cs" sz="3000">
                <a:solidFill>
                  <a:srgbClr val="000000"/>
                </a:solidFill>
              </a:rPr>
              <a:t> (3 - 4 x týdně)</a:t>
            </a:r>
          </a:p>
          <a:p>
            <a:pPr marL="457200" indent="-419100">
              <a:spcAft>
                <a:spcPts val="0"/>
              </a:spcAft>
              <a:buClr>
                <a:srgbClr val="000000"/>
              </a:buClr>
              <a:buSzPts val="3000"/>
              <a:buFontTx/>
              <a:buChar char="-"/>
              <a:defRPr/>
            </a:pPr>
            <a:r>
              <a:rPr lang="cs" sz="3000">
                <a:solidFill>
                  <a:srgbClr val="000000"/>
                </a:solidFill>
              </a:rPr>
              <a:t>maso (libové)</a:t>
            </a:r>
          </a:p>
          <a:p>
            <a:pPr marL="457200" indent="-419100">
              <a:spcAft>
                <a:spcPts val="0"/>
              </a:spcAft>
              <a:buClr>
                <a:srgbClr val="000000"/>
              </a:buClr>
              <a:buSzPts val="3000"/>
              <a:buFontTx/>
              <a:buChar char="-"/>
              <a:defRPr/>
            </a:pPr>
            <a:r>
              <a:rPr lang="cs" sz="3000" b="1">
                <a:solidFill>
                  <a:srgbClr val="000000"/>
                </a:solidFill>
              </a:rPr>
              <a:t>mléčné výrobky</a:t>
            </a:r>
            <a:r>
              <a:rPr lang="cs" sz="3000">
                <a:solidFill>
                  <a:srgbClr val="000000"/>
                </a:solidFill>
              </a:rPr>
              <a:t> (2 - 4 porce denně)</a:t>
            </a:r>
          </a:p>
          <a:p>
            <a:pPr marL="457200" indent="-419100">
              <a:buClr>
                <a:srgbClr val="000000"/>
              </a:buClr>
              <a:buSzPts val="3000"/>
              <a:buFontTx/>
              <a:buChar char="-"/>
              <a:defRPr/>
            </a:pPr>
            <a:r>
              <a:rPr lang="cs" sz="3000">
                <a:solidFill>
                  <a:srgbClr val="000000"/>
                </a:solidFill>
              </a:rPr>
              <a:t>ryby (2 x týdně)</a:t>
            </a:r>
          </a:p>
          <a:p>
            <a:pPr marL="0" indent="0">
              <a:buNone/>
              <a:defRPr/>
            </a:pPr>
            <a:endParaRPr sz="2400">
              <a:solidFill>
                <a:srgbClr val="000000"/>
              </a:solidFill>
            </a:endParaRPr>
          </a:p>
        </p:txBody>
      </p:sp>
      <p:pic>
        <p:nvPicPr>
          <p:cNvPr id="53252" name="Shape 112"/>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7888" y="4254500"/>
            <a:ext cx="3128962"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Zvuk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34387724"/>
      </p:ext>
    </p:extLst>
  </p:cSld>
  <p:clrMapOvr>
    <a:masterClrMapping/>
  </p:clrMapOvr>
  <p:transition spd="slow" advTm="258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Shape 11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2750" y="1352551"/>
            <a:ext cx="5175250" cy="34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 name="Shape 118"/>
          <p:cNvSpPr txBox="1">
            <a:spLocks noGrp="1"/>
          </p:cNvSpPr>
          <p:nvPr>
            <p:ph type="body" idx="1"/>
          </p:nvPr>
        </p:nvSpPr>
        <p:spPr>
          <a:xfrm>
            <a:off x="1835150" y="1352551"/>
            <a:ext cx="8521700" cy="4073525"/>
          </a:xfrm>
        </p:spPr>
        <p:txBody>
          <a:bodyPr>
            <a:noAutofit/>
          </a:bodyPr>
          <a:lstStyle/>
          <a:p>
            <a:pPr marL="0" indent="0">
              <a:buNone/>
              <a:defRPr/>
            </a:pPr>
            <a:r>
              <a:rPr lang="cs" sz="2400" b="1">
                <a:solidFill>
                  <a:schemeClr val="dk1"/>
                </a:solidFill>
              </a:rPr>
              <a:t>ROSTLINNÉ</a:t>
            </a:r>
          </a:p>
          <a:p>
            <a:pPr marL="457200" indent="-419100">
              <a:spcAft>
                <a:spcPts val="0"/>
              </a:spcAft>
              <a:buClr>
                <a:schemeClr val="dk1"/>
              </a:buClr>
              <a:buSzPts val="3000"/>
              <a:buFontTx/>
              <a:buChar char="-"/>
              <a:defRPr/>
            </a:pPr>
            <a:r>
              <a:rPr lang="cs" sz="3000">
                <a:solidFill>
                  <a:schemeClr val="dk1"/>
                </a:solidFill>
              </a:rPr>
              <a:t>luštěniny (soja)</a:t>
            </a:r>
          </a:p>
          <a:p>
            <a:pPr marL="457200" indent="-419100">
              <a:spcAft>
                <a:spcPts val="0"/>
              </a:spcAft>
              <a:buClr>
                <a:schemeClr val="dk1"/>
              </a:buClr>
              <a:buSzPts val="3000"/>
              <a:buFontTx/>
              <a:buChar char="-"/>
              <a:defRPr/>
            </a:pPr>
            <a:r>
              <a:rPr lang="cs" sz="3000">
                <a:solidFill>
                  <a:schemeClr val="dk1"/>
                </a:solidFill>
              </a:rPr>
              <a:t>ořechy</a:t>
            </a:r>
          </a:p>
          <a:p>
            <a:pPr marL="457200" indent="-419100">
              <a:spcAft>
                <a:spcPts val="0"/>
              </a:spcAft>
              <a:buClr>
                <a:schemeClr val="dk1"/>
              </a:buClr>
              <a:buSzPts val="3000"/>
              <a:buFontTx/>
              <a:buChar char="-"/>
              <a:defRPr/>
            </a:pPr>
            <a:r>
              <a:rPr lang="cs" sz="3000">
                <a:solidFill>
                  <a:schemeClr val="dk1"/>
                </a:solidFill>
              </a:rPr>
              <a:t>semena</a:t>
            </a:r>
          </a:p>
          <a:p>
            <a:pPr marL="457200" indent="-419100">
              <a:buClr>
                <a:schemeClr val="dk1"/>
              </a:buClr>
              <a:buSzPts val="3000"/>
              <a:buFontTx/>
              <a:buChar char="-"/>
              <a:defRPr/>
            </a:pPr>
            <a:r>
              <a:rPr lang="cs" sz="3000">
                <a:solidFill>
                  <a:schemeClr val="dk1"/>
                </a:solidFill>
              </a:rPr>
              <a:t>obiloviny</a:t>
            </a:r>
          </a:p>
          <a:p>
            <a:pPr marL="0" indent="-69850">
              <a:buClr>
                <a:schemeClr val="dk1"/>
              </a:buClr>
              <a:buSzPts val="1100"/>
              <a:buNone/>
              <a:defRPr/>
            </a:pPr>
            <a:endParaRPr sz="2400" b="1">
              <a:solidFill>
                <a:schemeClr val="dk1"/>
              </a:solidFill>
            </a:endParaRPr>
          </a:p>
          <a:p>
            <a:pPr marL="0" indent="0">
              <a:buNone/>
              <a:defRPr/>
            </a:pPr>
            <a:endParaRPr/>
          </a:p>
        </p:txBody>
      </p:sp>
      <p:sp>
        <p:nvSpPr>
          <p:cNvPr id="119" name="Shape 119"/>
          <p:cNvSpPr txBox="1">
            <a:spLocks noGrp="1"/>
          </p:cNvSpPr>
          <p:nvPr>
            <p:ph type="body" idx="1"/>
          </p:nvPr>
        </p:nvSpPr>
        <p:spPr>
          <a:xfrm>
            <a:off x="1835700" y="4956425"/>
            <a:ext cx="6719400" cy="937200"/>
          </a:xfrm>
        </p:spPr>
        <p:txBody>
          <a:bodyPr>
            <a:noAutofit/>
          </a:bodyPr>
          <a:lstStyle/>
          <a:p>
            <a:pPr marL="0" indent="0">
              <a:buNone/>
              <a:defRPr/>
            </a:pPr>
            <a:r>
              <a:rPr lang="cs" sz="2400" i="1">
                <a:solidFill>
                  <a:srgbClr val="4E4E4E"/>
                </a:solidFill>
                <a:highlight>
                  <a:srgbClr val="FFFFFF"/>
                </a:highlight>
              </a:rPr>
              <a:t> 0,8 g bílkovin/kg hmotnosti/den</a:t>
            </a:r>
          </a:p>
        </p:txBody>
      </p:sp>
      <p:pic>
        <p:nvPicPr>
          <p:cNvPr id="55301" name="Zvuk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02556268"/>
      </p:ext>
    </p:extLst>
  </p:cSld>
  <p:clrMapOvr>
    <a:masterClrMapping/>
  </p:clrMapOvr>
  <p:transition spd="slow" advTm="156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txBox="1">
            <a:spLocks noGrp="1"/>
          </p:cNvSpPr>
          <p:nvPr>
            <p:ph type="body" idx="1"/>
          </p:nvPr>
        </p:nvSpPr>
        <p:spPr>
          <a:xfrm>
            <a:off x="1905000" y="2971800"/>
            <a:ext cx="7772400" cy="3416300"/>
          </a:xfrm>
        </p:spPr>
        <p:txBody>
          <a:bodyPr>
            <a:noAutofit/>
          </a:bodyPr>
          <a:lstStyle/>
          <a:p>
            <a:pPr marL="0" indent="0">
              <a:buNone/>
              <a:defRPr/>
            </a:pPr>
            <a:r>
              <a:rPr lang="cs" sz="2400" dirty="0">
                <a:solidFill>
                  <a:srgbClr val="FF0000"/>
                </a:solidFill>
              </a:rPr>
              <a:t>Nedostatek</a:t>
            </a:r>
            <a:r>
              <a:rPr lang="cs" dirty="0">
                <a:solidFill>
                  <a:srgbClr val="FF0000"/>
                </a:solidFill>
              </a:rPr>
              <a:t> =</a:t>
            </a:r>
            <a:r>
              <a:rPr lang="cs" dirty="0"/>
              <a:t> </a:t>
            </a:r>
            <a:r>
              <a:rPr lang="cs" sz="2400" dirty="0">
                <a:solidFill>
                  <a:schemeClr val="dk1"/>
                </a:solidFill>
              </a:rPr>
              <a:t>zastavení růstu</a:t>
            </a:r>
          </a:p>
          <a:p>
            <a:pPr marL="1371600" indent="457200">
              <a:buNone/>
              <a:defRPr/>
            </a:pPr>
            <a:r>
              <a:rPr lang="cs" sz="2400" dirty="0">
                <a:solidFill>
                  <a:schemeClr val="dk1"/>
                </a:solidFill>
              </a:rPr>
              <a:t>pomalé hojení ran</a:t>
            </a:r>
          </a:p>
          <a:p>
            <a:pPr marL="1371600" indent="457200">
              <a:buNone/>
              <a:defRPr/>
            </a:pPr>
            <a:r>
              <a:rPr lang="cs" sz="2400" dirty="0">
                <a:solidFill>
                  <a:schemeClr val="dk1"/>
                </a:solidFill>
              </a:rPr>
              <a:t>narušení obranyschopnosti</a:t>
            </a:r>
          </a:p>
          <a:p>
            <a:pPr marL="1371600" indent="457200">
              <a:buNone/>
              <a:defRPr/>
            </a:pPr>
            <a:r>
              <a:rPr lang="cs" sz="2400" dirty="0">
                <a:solidFill>
                  <a:schemeClr val="dk1"/>
                </a:solidFill>
              </a:rPr>
              <a:t>poškození orgánů	</a:t>
            </a:r>
          </a:p>
          <a:p>
            <a:pPr marL="0" indent="0">
              <a:buNone/>
              <a:defRPr/>
            </a:pPr>
            <a:r>
              <a:rPr lang="cs" sz="2400" dirty="0">
                <a:solidFill>
                  <a:srgbClr val="FF0000"/>
                </a:solidFill>
              </a:rPr>
              <a:t>Přebytek </a:t>
            </a:r>
            <a:r>
              <a:rPr lang="cs" dirty="0">
                <a:solidFill>
                  <a:srgbClr val="FF0000"/>
                </a:solidFill>
              </a:rPr>
              <a:t>= </a:t>
            </a:r>
            <a:r>
              <a:rPr lang="cs" sz="2400" dirty="0">
                <a:solidFill>
                  <a:srgbClr val="000000"/>
                </a:solidFill>
              </a:rPr>
              <a:t>zvýšení tlaku krve, </a:t>
            </a:r>
          </a:p>
          <a:p>
            <a:pPr marL="1371600" indent="0">
              <a:buNone/>
              <a:defRPr/>
            </a:pPr>
            <a:r>
              <a:rPr lang="cs" sz="2400" dirty="0">
                <a:solidFill>
                  <a:srgbClr val="000000"/>
                </a:solidFill>
              </a:rPr>
              <a:t>  neadekvátní zatížení jater a ledvin (kyselina močová v krvi</a:t>
            </a:r>
            <a:r>
              <a:rPr lang="cs" sz="2400" dirty="0">
                <a:solidFill>
                  <a:srgbClr val="333333"/>
                </a:solidFill>
              </a:rPr>
              <a:t> = DNA)</a:t>
            </a:r>
          </a:p>
        </p:txBody>
      </p:sp>
      <p:pic>
        <p:nvPicPr>
          <p:cNvPr id="57347" name="Shape 125"/>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6189" y="152401"/>
            <a:ext cx="2943225"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Zvuk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07887085"/>
      </p:ext>
    </p:extLst>
  </p:cSld>
  <p:clrMapOvr>
    <a:masterClrMapping/>
  </p:clrMapOvr>
  <p:transition spd="slow" advTm="325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sz="quarter"/>
          </p:nvPr>
        </p:nvSpPr>
        <p:spPr/>
        <p:txBody>
          <a:bodyPr/>
          <a:lstStyle/>
          <a:p>
            <a:pPr eaLnBrk="1" hangingPunct="1"/>
            <a:r>
              <a:rPr lang="cs-CZ" altLang="cs-CZ" smtClean="0"/>
              <a:t>Aminokyseliny nepolární	</a:t>
            </a:r>
          </a:p>
        </p:txBody>
      </p:sp>
      <p:pic>
        <p:nvPicPr>
          <p:cNvPr id="59395" name="Picture 3" descr="alanin"/>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1847850" y="1484314"/>
            <a:ext cx="1447800" cy="1647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9396" name="Picture 4" descr="valin"/>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3575050" y="1628776"/>
            <a:ext cx="1809750" cy="1647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9397" name="Picture 5" descr="isoleuci"/>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8040688" y="1484314"/>
            <a:ext cx="2247900" cy="1685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9398" name="Picture 6" descr="leucin"/>
          <p:cNvPicPr>
            <a:picLocks noGrp="1" noChangeAspect="1" noChangeArrowheads="1"/>
          </p:cNvPicPr>
          <p:nvPr>
            <p:ph sz="quarter" idx="3"/>
          </p:nvPr>
        </p:nvPicPr>
        <p:blipFill>
          <a:blip r:embed="rId7">
            <a:extLst>
              <a:ext uri="{28A0092B-C50C-407E-A947-70E740481C1C}">
                <a14:useLocalDpi xmlns:a14="http://schemas.microsoft.com/office/drawing/2010/main" val="0"/>
              </a:ext>
            </a:extLst>
          </a:blip>
          <a:srcRect/>
          <a:stretch>
            <a:fillRect/>
          </a:stretch>
        </p:blipFill>
        <p:spPr>
          <a:xfrm>
            <a:off x="5591175" y="1700214"/>
            <a:ext cx="2305050" cy="1685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9399" name="Picture 7" descr="fenylal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4825" y="3500439"/>
            <a:ext cx="21336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8" descr="tryptof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24789" y="3357564"/>
            <a:ext cx="258127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9" descr="methioni"/>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35639" y="4868864"/>
            <a:ext cx="250507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Picture 10" descr="proli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63975" y="5084763"/>
            <a:ext cx="14097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3" name="Zvuk 1">
            <a:hlinkClick r:id="" action="ppaction://media"/>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6020109"/>
      </p:ext>
    </p:extLst>
  </p:cSld>
  <p:clrMapOvr>
    <a:masterClrMapping/>
  </p:clrMapOvr>
  <p:transition spd="slow" advTm="166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sz="quarter"/>
          </p:nvPr>
        </p:nvSpPr>
        <p:spPr/>
        <p:txBody>
          <a:bodyPr/>
          <a:lstStyle/>
          <a:p>
            <a:pPr eaLnBrk="1" hangingPunct="1"/>
            <a:r>
              <a:rPr lang="cs-CZ" altLang="cs-CZ" smtClean="0"/>
              <a:t>Aminokyseliny polární</a:t>
            </a:r>
          </a:p>
        </p:txBody>
      </p:sp>
      <p:pic>
        <p:nvPicPr>
          <p:cNvPr id="60419" name="Picture 3" descr="glycin"/>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1992314" y="1484314"/>
            <a:ext cx="1285875" cy="1647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420" name="Picture 4" descr="threonin"/>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3575051" y="1412876"/>
            <a:ext cx="1781175" cy="1685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421" name="Picture 5" descr="serin"/>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5735639" y="1341439"/>
            <a:ext cx="1933575" cy="1685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422" name="Picture 6" descr="tyrosin"/>
          <p:cNvPicPr>
            <a:picLocks noGrp="1" noChangeAspect="1" noChangeArrowheads="1"/>
          </p:cNvPicPr>
          <p:nvPr>
            <p:ph sz="quarter" idx="4"/>
          </p:nvPr>
        </p:nvPicPr>
        <p:blipFill>
          <a:blip r:embed="rId7">
            <a:extLst>
              <a:ext uri="{28A0092B-C50C-407E-A947-70E740481C1C}">
                <a14:useLocalDpi xmlns:a14="http://schemas.microsoft.com/office/drawing/2010/main" val="0"/>
              </a:ext>
            </a:extLst>
          </a:blip>
          <a:srcRect/>
          <a:stretch>
            <a:fillRect/>
          </a:stretch>
        </p:blipFill>
        <p:spPr>
          <a:xfrm>
            <a:off x="1992314" y="4508501"/>
            <a:ext cx="2695575" cy="1685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423" name="Picture 7" descr="asparag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16500" y="3716339"/>
            <a:ext cx="234315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8" descr="glutami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35863" y="2565401"/>
            <a:ext cx="26289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Picture 9" descr="cystei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12126" y="4652964"/>
            <a:ext cx="193357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6" name="Zvuk 1">
            <a:hlinkClick r:id="" action="ppaction://media"/>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50348624"/>
      </p:ext>
    </p:extLst>
  </p:cSld>
  <p:clrMapOvr>
    <a:masterClrMapping/>
  </p:clrMapOvr>
  <p:transition spd="slow" advTm="71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cs-CZ" altLang="cs-CZ" smtClean="0"/>
              <a:t>Aminokyseliny kyselé</a:t>
            </a:r>
          </a:p>
        </p:txBody>
      </p:sp>
      <p:pic>
        <p:nvPicPr>
          <p:cNvPr id="61443" name="Picture 3" descr="kysgluta"/>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2686050" y="3019426"/>
            <a:ext cx="2628900" cy="1685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44" name="Picture 4" descr="kysaspa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7019925" y="3014663"/>
            <a:ext cx="2343150" cy="1695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45" name="TextovéPole 1"/>
          <p:cNvSpPr txBox="1">
            <a:spLocks noChangeArrowheads="1"/>
          </p:cNvSpPr>
          <p:nvPr/>
        </p:nvSpPr>
        <p:spPr bwMode="auto">
          <a:xfrm>
            <a:off x="4267201" y="1600200"/>
            <a:ext cx="1916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cs-CZ" altLang="cs-CZ" sz="1800">
                <a:solidFill>
                  <a:srgbClr val="000000"/>
                </a:solidFill>
              </a:rPr>
              <a:t>2 skupiny COOH</a:t>
            </a:r>
          </a:p>
        </p:txBody>
      </p:sp>
      <p:pic>
        <p:nvPicPr>
          <p:cNvPr id="61446" name="Zvuk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14749365"/>
      </p:ext>
    </p:extLst>
  </p:cSld>
  <p:clrMapOvr>
    <a:masterClrMapping/>
  </p:clrMapOvr>
  <p:transition spd="slow" advTm="33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cs-CZ" altLang="cs-CZ" smtClean="0"/>
              <a:t>Aminokyseliny bazické</a:t>
            </a:r>
          </a:p>
        </p:txBody>
      </p:sp>
      <p:pic>
        <p:nvPicPr>
          <p:cNvPr id="62467" name="Picture 3" descr="lysin"/>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1992314" y="1700214"/>
            <a:ext cx="2714625" cy="1685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68" name="Picture 4" descr="arginin"/>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6557964" y="1849439"/>
            <a:ext cx="3267075" cy="1685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69" name="Picture 5" descr="histidin"/>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4440238" y="4149726"/>
            <a:ext cx="2305050" cy="1647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470" name="TextovéPole 1"/>
          <p:cNvSpPr txBox="1">
            <a:spLocks noChangeArrowheads="1"/>
          </p:cNvSpPr>
          <p:nvPr/>
        </p:nvSpPr>
        <p:spPr bwMode="auto">
          <a:xfrm>
            <a:off x="4899026" y="1330325"/>
            <a:ext cx="1685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cs-CZ" altLang="cs-CZ" sz="1800">
                <a:solidFill>
                  <a:srgbClr val="000000"/>
                </a:solidFill>
              </a:rPr>
              <a:t>2 skupiny NH2</a:t>
            </a:r>
          </a:p>
        </p:txBody>
      </p:sp>
      <p:pic>
        <p:nvPicPr>
          <p:cNvPr id="62471" name="Zvuk 1">
            <a:hlinkClick r:id="" action="ppaction://media"/>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14172070"/>
      </p:ext>
    </p:extLst>
  </p:cSld>
  <p:clrMapOvr>
    <a:masterClrMapping/>
  </p:clrMapOvr>
  <p:transition spd="slow" advTm="328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1905000" y="762000"/>
            <a:ext cx="4495800" cy="295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2400" b="1">
                <a:solidFill>
                  <a:srgbClr val="000000"/>
                </a:solidFill>
              </a:rPr>
              <a:t>Další dusíkaté látky</a:t>
            </a:r>
          </a:p>
          <a:p>
            <a:pPr fontAlgn="base">
              <a:spcBef>
                <a:spcPct val="0"/>
              </a:spcBef>
              <a:spcAft>
                <a:spcPct val="0"/>
              </a:spcAft>
              <a:buFontTx/>
              <a:buNone/>
            </a:pPr>
            <a:endParaRPr lang="cs-CZ" altLang="cs-CZ" sz="1800" b="1">
              <a:solidFill>
                <a:srgbClr val="000000"/>
              </a:solidFill>
            </a:endParaRPr>
          </a:p>
          <a:p>
            <a:pPr fontAlgn="base">
              <a:spcBef>
                <a:spcPct val="0"/>
              </a:spcBef>
              <a:spcAft>
                <a:spcPct val="0"/>
              </a:spcAft>
              <a:buFontTx/>
              <a:buNone/>
            </a:pPr>
            <a:r>
              <a:rPr lang="cs-CZ" altLang="cs-CZ" sz="1800" b="1">
                <a:solidFill>
                  <a:srgbClr val="000000"/>
                </a:solidFill>
              </a:rPr>
              <a:t>Alkaloidy</a:t>
            </a:r>
            <a:r>
              <a:rPr lang="cs-CZ" altLang="cs-CZ" sz="1800">
                <a:solidFill>
                  <a:srgbClr val="000000"/>
                </a:solidFill>
              </a:rPr>
              <a:t> – dusíkaté rostlinné sloučeniny většinou toxické pro živočichy. </a:t>
            </a:r>
          </a:p>
          <a:p>
            <a:pPr fontAlgn="base">
              <a:spcBef>
                <a:spcPct val="0"/>
              </a:spcBef>
              <a:spcAft>
                <a:spcPct val="0"/>
              </a:spcAft>
              <a:buFontTx/>
              <a:buNone/>
            </a:pPr>
            <a:endParaRPr lang="cs-CZ" altLang="cs-CZ" sz="1800">
              <a:solidFill>
                <a:srgbClr val="000000"/>
              </a:solidFill>
            </a:endParaRPr>
          </a:p>
          <a:p>
            <a:pPr fontAlgn="base">
              <a:spcBef>
                <a:spcPct val="0"/>
              </a:spcBef>
              <a:spcAft>
                <a:spcPct val="0"/>
              </a:spcAft>
              <a:buFontTx/>
              <a:buNone/>
            </a:pPr>
            <a:r>
              <a:rPr lang="cs-CZ" altLang="cs-CZ" sz="1800">
                <a:solidFill>
                  <a:srgbClr val="000000"/>
                </a:solidFill>
              </a:rPr>
              <a:t>Meziprodukt vzniku nikotinu tabáku amid kyseliny nikotinové (vitamin řady B) je složkou koenzymů NAD (nikotinamid-adenin-dinukleotid) a NADP (n…fosfát) pro přenos vodíku v buňce</a:t>
            </a:r>
          </a:p>
        </p:txBody>
      </p:sp>
      <p:pic>
        <p:nvPicPr>
          <p:cNvPr id="63491" name="Picture 3" descr="alkaloid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5851" y="0"/>
            <a:ext cx="32226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5" descr="nukletid kompl"/>
          <p:cNvPicPr>
            <a:picLocks noChangeAspect="1" noChangeArrowheads="1"/>
          </p:cNvPicPr>
          <p:nvPr/>
        </p:nvPicPr>
        <p:blipFill>
          <a:blip r:embed="rId5">
            <a:extLst>
              <a:ext uri="{28A0092B-C50C-407E-A947-70E740481C1C}">
                <a14:useLocalDpi xmlns:a14="http://schemas.microsoft.com/office/drawing/2010/main" val="0"/>
              </a:ext>
            </a:extLst>
          </a:blip>
          <a:srcRect t="3014"/>
          <a:stretch>
            <a:fillRect/>
          </a:stretch>
        </p:blipFill>
        <p:spPr bwMode="auto">
          <a:xfrm>
            <a:off x="6996114" y="5043488"/>
            <a:ext cx="3692525"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9" descr="nukleoti"/>
          <p:cNvPicPr>
            <a:picLocks noChangeAspect="1" noChangeArrowheads="1"/>
          </p:cNvPicPr>
          <p:nvPr/>
        </p:nvPicPr>
        <p:blipFill>
          <a:blip r:embed="rId6">
            <a:extLst>
              <a:ext uri="{28A0092B-C50C-407E-A947-70E740481C1C}">
                <a14:useLocalDpi xmlns:a14="http://schemas.microsoft.com/office/drawing/2010/main" val="0"/>
              </a:ext>
            </a:extLst>
          </a:blip>
          <a:srcRect t="40475"/>
          <a:stretch>
            <a:fillRect/>
          </a:stretch>
        </p:blipFill>
        <p:spPr bwMode="auto">
          <a:xfrm>
            <a:off x="7483475" y="3082925"/>
            <a:ext cx="317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Obdélník 1"/>
          <p:cNvSpPr>
            <a:spLocks noChangeArrowheads="1"/>
          </p:cNvSpPr>
          <p:nvPr/>
        </p:nvSpPr>
        <p:spPr bwMode="auto">
          <a:xfrm>
            <a:off x="1920875" y="4419600"/>
            <a:ext cx="457200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cs-CZ" altLang="cs-CZ" sz="1800" b="1">
                <a:solidFill>
                  <a:srgbClr val="000000"/>
                </a:solidFill>
              </a:rPr>
              <a:t>Nukleotidy </a:t>
            </a:r>
            <a:r>
              <a:rPr lang="cs-CZ" altLang="cs-CZ" sz="1800">
                <a:solidFill>
                  <a:srgbClr val="000000"/>
                </a:solidFill>
              </a:rPr>
              <a:t>– trojsložková makroergní sloučenina (viz dál): </a:t>
            </a:r>
          </a:p>
          <a:p>
            <a:pPr fontAlgn="base">
              <a:spcBef>
                <a:spcPct val="50000"/>
              </a:spcBef>
              <a:spcAft>
                <a:spcPct val="0"/>
              </a:spcAft>
              <a:buFontTx/>
              <a:buNone/>
            </a:pPr>
            <a:r>
              <a:rPr lang="cs-CZ" altLang="cs-CZ" sz="1800">
                <a:solidFill>
                  <a:srgbClr val="000000"/>
                </a:solidFill>
                <a:cs typeface="Arial" panose="020B0604020202020204" pitchFamily="34" charset="0"/>
              </a:rPr>
              <a:t>● </a:t>
            </a:r>
            <a:r>
              <a:rPr lang="cs-CZ" altLang="cs-CZ" sz="1800">
                <a:solidFill>
                  <a:srgbClr val="FF3300"/>
                </a:solidFill>
                <a:cs typeface="Arial" panose="020B0604020202020204" pitchFamily="34" charset="0"/>
              </a:rPr>
              <a:t>N-cyklická báze</a:t>
            </a:r>
            <a:r>
              <a:rPr lang="cs-CZ" altLang="cs-CZ" sz="1800">
                <a:solidFill>
                  <a:srgbClr val="000000"/>
                </a:solidFill>
                <a:cs typeface="Arial" panose="020B0604020202020204" pitchFamily="34" charset="0"/>
              </a:rPr>
              <a:t> 		     </a:t>
            </a:r>
          </a:p>
          <a:p>
            <a:pPr fontAlgn="base">
              <a:spcBef>
                <a:spcPct val="50000"/>
              </a:spcBef>
              <a:spcAft>
                <a:spcPct val="0"/>
              </a:spcAft>
              <a:buFontTx/>
              <a:buNone/>
            </a:pPr>
            <a:r>
              <a:rPr lang="cs-CZ" altLang="cs-CZ" sz="1800">
                <a:solidFill>
                  <a:srgbClr val="000000"/>
                </a:solidFill>
              </a:rPr>
              <a:t>● </a:t>
            </a:r>
            <a:r>
              <a:rPr lang="cs-CZ" altLang="cs-CZ" sz="1800">
                <a:solidFill>
                  <a:srgbClr val="0000FF"/>
                </a:solidFill>
              </a:rPr>
              <a:t>pentóza</a:t>
            </a:r>
            <a:r>
              <a:rPr lang="cs-CZ" altLang="cs-CZ" sz="1800">
                <a:solidFill>
                  <a:srgbClr val="000000"/>
                </a:solidFill>
              </a:rPr>
              <a:t> (ribóza nebo deoxyribóza)</a:t>
            </a:r>
          </a:p>
          <a:p>
            <a:pPr fontAlgn="base">
              <a:spcBef>
                <a:spcPct val="50000"/>
              </a:spcBef>
              <a:spcAft>
                <a:spcPct val="0"/>
              </a:spcAft>
              <a:buFontTx/>
              <a:buNone/>
            </a:pPr>
            <a:r>
              <a:rPr lang="cs-CZ" altLang="cs-CZ" sz="1800">
                <a:solidFill>
                  <a:srgbClr val="000000"/>
                </a:solidFill>
              </a:rPr>
              <a:t>● </a:t>
            </a:r>
            <a:r>
              <a:rPr lang="cs-CZ" altLang="cs-CZ" sz="1800">
                <a:solidFill>
                  <a:srgbClr val="009900"/>
                </a:solidFill>
              </a:rPr>
              <a:t>kyselina hydrofosforečná (mono až tri)</a:t>
            </a:r>
          </a:p>
        </p:txBody>
      </p:sp>
      <p:sp>
        <p:nvSpPr>
          <p:cNvPr id="7" name="Vývojový diagram: spojnice 6"/>
          <p:cNvSpPr/>
          <p:nvPr/>
        </p:nvSpPr>
        <p:spPr>
          <a:xfrm>
            <a:off x="7543800" y="3082926"/>
            <a:ext cx="1066800" cy="1031875"/>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cs-CZ">
              <a:solidFill>
                <a:srgbClr val="FFFFFF"/>
              </a:solidFill>
            </a:endParaRPr>
          </a:p>
        </p:txBody>
      </p:sp>
      <p:sp>
        <p:nvSpPr>
          <p:cNvPr id="10" name="Vývojový diagram: spojnice 9"/>
          <p:cNvSpPr/>
          <p:nvPr/>
        </p:nvSpPr>
        <p:spPr>
          <a:xfrm>
            <a:off x="6977063" y="5043489"/>
            <a:ext cx="958850" cy="941387"/>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cs-CZ">
              <a:solidFill>
                <a:srgbClr val="FFFFFF"/>
              </a:solidFill>
            </a:endParaRPr>
          </a:p>
        </p:txBody>
      </p:sp>
      <p:sp>
        <p:nvSpPr>
          <p:cNvPr id="63497" name="Oval 14"/>
          <p:cNvSpPr>
            <a:spLocks noChangeArrowheads="1"/>
          </p:cNvSpPr>
          <p:nvPr/>
        </p:nvSpPr>
        <p:spPr bwMode="auto">
          <a:xfrm>
            <a:off x="8364538" y="3636963"/>
            <a:ext cx="914400" cy="914400"/>
          </a:xfrm>
          <a:prstGeom prst="ellipse">
            <a:avLst/>
          </a:pr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cs-CZ" altLang="cs-CZ" sz="1800">
              <a:solidFill>
                <a:srgbClr val="000000"/>
              </a:solidFill>
            </a:endParaRPr>
          </a:p>
        </p:txBody>
      </p:sp>
      <p:sp>
        <p:nvSpPr>
          <p:cNvPr id="63498" name="Oval 14"/>
          <p:cNvSpPr>
            <a:spLocks noChangeArrowheads="1"/>
          </p:cNvSpPr>
          <p:nvPr/>
        </p:nvSpPr>
        <p:spPr bwMode="auto">
          <a:xfrm>
            <a:off x="7696200" y="5494338"/>
            <a:ext cx="914400" cy="914400"/>
          </a:xfrm>
          <a:prstGeom prst="ellipse">
            <a:avLst/>
          </a:pr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cs-CZ" altLang="cs-CZ" sz="1800">
              <a:solidFill>
                <a:srgbClr val="000000"/>
              </a:solidFill>
            </a:endParaRPr>
          </a:p>
        </p:txBody>
      </p:sp>
      <p:sp>
        <p:nvSpPr>
          <p:cNvPr id="63499" name="Oval 12"/>
          <p:cNvSpPr>
            <a:spLocks noChangeArrowheads="1"/>
          </p:cNvSpPr>
          <p:nvPr/>
        </p:nvSpPr>
        <p:spPr bwMode="auto">
          <a:xfrm>
            <a:off x="8672513" y="5257800"/>
            <a:ext cx="1981200" cy="895350"/>
          </a:xfrm>
          <a:prstGeom prst="ellipse">
            <a:avLst/>
          </a:pr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cs-CZ" altLang="cs-CZ" sz="1800">
              <a:solidFill>
                <a:srgbClr val="000000"/>
              </a:solidFill>
            </a:endParaRPr>
          </a:p>
        </p:txBody>
      </p:sp>
      <p:sp>
        <p:nvSpPr>
          <p:cNvPr id="63500" name="Oval 12"/>
          <p:cNvSpPr>
            <a:spLocks noChangeArrowheads="1"/>
          </p:cNvSpPr>
          <p:nvPr/>
        </p:nvSpPr>
        <p:spPr bwMode="auto">
          <a:xfrm>
            <a:off x="9523414" y="3427413"/>
            <a:ext cx="903287" cy="842962"/>
          </a:xfrm>
          <a:prstGeom prst="ellipse">
            <a:avLst/>
          </a:pr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cs-CZ" altLang="cs-CZ" sz="1800">
              <a:solidFill>
                <a:srgbClr val="000000"/>
              </a:solidFill>
            </a:endParaRPr>
          </a:p>
        </p:txBody>
      </p:sp>
      <p:pic>
        <p:nvPicPr>
          <p:cNvPr id="63501" name="Zvuk 1">
            <a:hlinkClick r:id="" action="ppaction://media"/>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46639701"/>
      </p:ext>
    </p:extLst>
  </p:cSld>
  <p:clrMapOvr>
    <a:masterClrMapping/>
  </p:clrMapOvr>
  <p:transition spd="slow" advTm="1301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1828800" y="152401"/>
            <a:ext cx="6019800" cy="366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b="1">
                <a:solidFill>
                  <a:srgbClr val="000000"/>
                </a:solidFill>
              </a:rPr>
              <a:t>Nepolární látky</a:t>
            </a:r>
            <a:endParaRPr lang="cs-CZ" altLang="cs-CZ" sz="1800">
              <a:solidFill>
                <a:srgbClr val="000000"/>
              </a:solidFill>
            </a:endParaRPr>
          </a:p>
          <a:p>
            <a:pPr fontAlgn="base">
              <a:spcBef>
                <a:spcPct val="0"/>
              </a:spcBef>
              <a:spcAft>
                <a:spcPct val="0"/>
              </a:spcAft>
              <a:buFontTx/>
              <a:buNone/>
            </a:pPr>
            <a:r>
              <a:rPr lang="cs-CZ" altLang="cs-CZ" sz="1800">
                <a:solidFill>
                  <a:srgbClr val="000000"/>
                </a:solidFill>
              </a:rPr>
              <a:t>Zmíněné </a:t>
            </a:r>
            <a:r>
              <a:rPr lang="cs-CZ" altLang="cs-CZ" sz="1800" b="1">
                <a:solidFill>
                  <a:srgbClr val="000000"/>
                </a:solidFill>
              </a:rPr>
              <a:t>uhlovodíky</a:t>
            </a:r>
            <a:r>
              <a:rPr lang="cs-CZ" altLang="cs-CZ" sz="1800">
                <a:solidFill>
                  <a:srgbClr val="000000"/>
                </a:solidFill>
              </a:rPr>
              <a:t> – hlavně rostlinného původu. Odvozeny od </a:t>
            </a:r>
            <a:r>
              <a:rPr lang="cs-CZ" altLang="cs-CZ" sz="1800" b="1">
                <a:solidFill>
                  <a:srgbClr val="000000"/>
                </a:solidFill>
              </a:rPr>
              <a:t>izoprenu</a:t>
            </a:r>
            <a:r>
              <a:rPr lang="cs-CZ" altLang="cs-CZ" sz="1800">
                <a:solidFill>
                  <a:srgbClr val="000000"/>
                </a:solidFill>
              </a:rPr>
              <a:t> (2-metylbutadienu)</a:t>
            </a:r>
          </a:p>
          <a:p>
            <a:pPr fontAlgn="base">
              <a:spcBef>
                <a:spcPct val="0"/>
              </a:spcBef>
              <a:spcAft>
                <a:spcPct val="0"/>
              </a:spcAft>
              <a:buFontTx/>
              <a:buNone/>
            </a:pPr>
            <a:endParaRPr lang="cs-CZ" altLang="cs-CZ" sz="1800" b="1">
              <a:solidFill>
                <a:srgbClr val="000000"/>
              </a:solidFill>
            </a:endParaRPr>
          </a:p>
          <a:p>
            <a:pPr fontAlgn="base">
              <a:spcBef>
                <a:spcPct val="0"/>
              </a:spcBef>
              <a:spcAft>
                <a:spcPct val="0"/>
              </a:spcAft>
              <a:buFontTx/>
              <a:buNone/>
            </a:pPr>
            <a:r>
              <a:rPr lang="cs-CZ" altLang="cs-CZ" sz="1800" b="1">
                <a:solidFill>
                  <a:srgbClr val="000000"/>
                </a:solidFill>
              </a:rPr>
              <a:t>Izoprenoidy</a:t>
            </a:r>
            <a:r>
              <a:rPr lang="cs-CZ" altLang="cs-CZ" sz="1800">
                <a:solidFill>
                  <a:srgbClr val="000000"/>
                </a:solidFill>
              </a:rPr>
              <a:t>  vznikají kondenzací nejméně dvou pětiuhlíkatých jednotek – viz limonen z citrusů.</a:t>
            </a:r>
          </a:p>
          <a:p>
            <a:pPr fontAlgn="base">
              <a:spcBef>
                <a:spcPct val="0"/>
              </a:spcBef>
              <a:spcAft>
                <a:spcPct val="0"/>
              </a:spcAft>
              <a:buFontTx/>
              <a:buNone/>
            </a:pPr>
            <a:r>
              <a:rPr lang="cs-CZ" altLang="cs-CZ" sz="1800">
                <a:solidFill>
                  <a:srgbClr val="000000"/>
                </a:solidFill>
              </a:rPr>
              <a:t>Patří sem i karotenoidy (žlutá a červená barviva rostlin), významné i pro živočichy jako vitamin A.</a:t>
            </a:r>
          </a:p>
          <a:p>
            <a:pPr fontAlgn="base">
              <a:spcBef>
                <a:spcPct val="0"/>
              </a:spcBef>
              <a:spcAft>
                <a:spcPct val="0"/>
              </a:spcAft>
              <a:buFontTx/>
              <a:buNone/>
            </a:pPr>
            <a:endParaRPr lang="cs-CZ" altLang="cs-CZ" sz="1800">
              <a:solidFill>
                <a:srgbClr val="000000"/>
              </a:solidFill>
            </a:endParaRPr>
          </a:p>
          <a:p>
            <a:pPr fontAlgn="base">
              <a:spcBef>
                <a:spcPct val="0"/>
              </a:spcBef>
              <a:spcAft>
                <a:spcPct val="0"/>
              </a:spcAft>
              <a:buFontTx/>
              <a:buNone/>
            </a:pPr>
            <a:r>
              <a:rPr lang="cs-CZ" altLang="cs-CZ" sz="1800">
                <a:solidFill>
                  <a:srgbClr val="000000"/>
                </a:solidFill>
              </a:rPr>
              <a:t>Od izoprenoidů odvozujeme i málo polární </a:t>
            </a:r>
            <a:r>
              <a:rPr lang="cs-CZ" altLang="cs-CZ" sz="1800" b="1">
                <a:solidFill>
                  <a:srgbClr val="000000"/>
                </a:solidFill>
              </a:rPr>
              <a:t>steroly</a:t>
            </a:r>
            <a:r>
              <a:rPr lang="cs-CZ" altLang="cs-CZ" sz="1800">
                <a:solidFill>
                  <a:srgbClr val="000000"/>
                </a:solidFill>
              </a:rPr>
              <a:t>. Živočišný</a:t>
            </a:r>
            <a:r>
              <a:rPr lang="cs-CZ" altLang="cs-CZ" sz="1800" b="1">
                <a:solidFill>
                  <a:srgbClr val="000000"/>
                </a:solidFill>
              </a:rPr>
              <a:t> cholesterol </a:t>
            </a:r>
            <a:r>
              <a:rPr lang="cs-CZ" altLang="cs-CZ" sz="1800">
                <a:solidFill>
                  <a:srgbClr val="000000"/>
                </a:solidFill>
              </a:rPr>
              <a:t>se vyskytuje v membránách. Odvozují se od něj živočišné steroidní hormony, žlučové kyseliny i vitamin D.</a:t>
            </a:r>
          </a:p>
        </p:txBody>
      </p:sp>
      <p:pic>
        <p:nvPicPr>
          <p:cNvPr id="64515" name="Picture 3" descr="Uh"/>
          <p:cNvPicPr>
            <a:picLocks noChangeAspect="1" noChangeArrowheads="1"/>
          </p:cNvPicPr>
          <p:nvPr/>
        </p:nvPicPr>
        <p:blipFill>
          <a:blip r:embed="rId4">
            <a:extLst>
              <a:ext uri="{28A0092B-C50C-407E-A947-70E740481C1C}">
                <a14:useLocalDpi xmlns:a14="http://schemas.microsoft.com/office/drawing/2010/main" val="0"/>
              </a:ext>
            </a:extLst>
          </a:blip>
          <a:srcRect r="52632"/>
          <a:stretch>
            <a:fillRect/>
          </a:stretch>
        </p:blipFill>
        <p:spPr bwMode="auto">
          <a:xfrm>
            <a:off x="8610600" y="1"/>
            <a:ext cx="2057400"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4" descr="karot"/>
          <p:cNvPicPr>
            <a:picLocks noChangeAspect="1" noChangeArrowheads="1"/>
          </p:cNvPicPr>
          <p:nvPr/>
        </p:nvPicPr>
        <p:blipFill>
          <a:blip r:embed="rId5">
            <a:extLst>
              <a:ext uri="{28A0092B-C50C-407E-A947-70E740481C1C}">
                <a14:useLocalDpi xmlns:a14="http://schemas.microsoft.com/office/drawing/2010/main" val="0"/>
              </a:ext>
            </a:extLst>
          </a:blip>
          <a:srcRect r="912"/>
          <a:stretch>
            <a:fillRect/>
          </a:stretch>
        </p:blipFill>
        <p:spPr bwMode="auto">
          <a:xfrm>
            <a:off x="1524000" y="4191001"/>
            <a:ext cx="6324600"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5" descr="choles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8388" y="3505200"/>
            <a:ext cx="3249612"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6" descr="Uh"/>
          <p:cNvPicPr>
            <a:picLocks noChangeAspect="1" noChangeArrowheads="1"/>
          </p:cNvPicPr>
          <p:nvPr/>
        </p:nvPicPr>
        <p:blipFill>
          <a:blip r:embed="rId4">
            <a:extLst>
              <a:ext uri="{28A0092B-C50C-407E-A947-70E740481C1C}">
                <a14:useLocalDpi xmlns:a14="http://schemas.microsoft.com/office/drawing/2010/main" val="0"/>
              </a:ext>
            </a:extLst>
          </a:blip>
          <a:srcRect l="49123"/>
          <a:stretch>
            <a:fillRect/>
          </a:stretch>
        </p:blipFill>
        <p:spPr bwMode="auto">
          <a:xfrm>
            <a:off x="8458200" y="1981201"/>
            <a:ext cx="2209800"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Zvuk 1">
            <a:hlinkClick r:id="" action="ppaction://media"/>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58449054"/>
      </p:ext>
    </p:extLst>
  </p:cSld>
  <p:clrMapOvr>
    <a:masterClrMapping/>
  </p:clrMapOvr>
  <p:transition spd="slow" advTm="1012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2514600" y="1143000"/>
            <a:ext cx="7219950" cy="258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a:solidFill>
                  <a:srgbClr val="000000"/>
                </a:solidFill>
              </a:rPr>
              <a:t>Počátek fyziologických výzkumů – 2. polovina 18. století</a:t>
            </a:r>
          </a:p>
          <a:p>
            <a:pPr fontAlgn="base">
              <a:spcBef>
                <a:spcPct val="0"/>
              </a:spcBef>
              <a:spcAft>
                <a:spcPct val="0"/>
              </a:spcAft>
              <a:buFontTx/>
              <a:buNone/>
            </a:pPr>
            <a:r>
              <a:rPr lang="cs-CZ" altLang="cs-CZ" sz="1800">
                <a:solidFill>
                  <a:srgbClr val="000000"/>
                </a:solidFill>
              </a:rPr>
              <a:t>Jiří (Georgius ) Procházka (1749-1820),  </a:t>
            </a:r>
          </a:p>
          <a:p>
            <a:pPr fontAlgn="base">
              <a:spcBef>
                <a:spcPct val="0"/>
              </a:spcBef>
              <a:spcAft>
                <a:spcPct val="0"/>
              </a:spcAft>
              <a:buFontTx/>
              <a:buNone/>
            </a:pPr>
            <a:r>
              <a:rPr lang="cs-CZ" altLang="cs-CZ" sz="1800">
                <a:solidFill>
                  <a:srgbClr val="000000"/>
                </a:solidFill>
              </a:rPr>
              <a:t>Jan Evangelista Purkyně (1787-1869)  (Wroclav), </a:t>
            </a:r>
          </a:p>
          <a:p>
            <a:pPr fontAlgn="base">
              <a:spcBef>
                <a:spcPct val="0"/>
              </a:spcBef>
              <a:spcAft>
                <a:spcPct val="0"/>
              </a:spcAft>
              <a:buFontTx/>
              <a:buNone/>
            </a:pPr>
            <a:r>
              <a:rPr lang="cs-CZ" altLang="cs-CZ" sz="1800">
                <a:solidFill>
                  <a:srgbClr val="000000"/>
                </a:solidFill>
              </a:rPr>
              <a:t>Edward Babák (1873-1926), Praha, po I. sv. v. Brno </a:t>
            </a:r>
          </a:p>
          <a:p>
            <a:pPr fontAlgn="base">
              <a:spcBef>
                <a:spcPct val="0"/>
              </a:spcBef>
              <a:spcAft>
                <a:spcPct val="0"/>
              </a:spcAft>
              <a:buFontTx/>
              <a:buNone/>
            </a:pPr>
            <a:endParaRPr lang="cs-CZ" altLang="cs-CZ" sz="1800">
              <a:solidFill>
                <a:srgbClr val="000000"/>
              </a:solidFill>
            </a:endParaRPr>
          </a:p>
          <a:p>
            <a:pPr fontAlgn="base">
              <a:spcBef>
                <a:spcPct val="0"/>
              </a:spcBef>
              <a:spcAft>
                <a:spcPct val="0"/>
              </a:spcAft>
              <a:buFontTx/>
              <a:buNone/>
            </a:pPr>
            <a:r>
              <a:rPr lang="cs-CZ" altLang="cs-CZ" sz="1800">
                <a:solidFill>
                  <a:srgbClr val="000000"/>
                </a:solidFill>
              </a:rPr>
              <a:t>Žáci: Tomáš Vacek (1899-1942), </a:t>
            </a:r>
          </a:p>
          <a:p>
            <a:pPr fontAlgn="base">
              <a:spcBef>
                <a:spcPct val="0"/>
              </a:spcBef>
              <a:spcAft>
                <a:spcPct val="0"/>
              </a:spcAft>
              <a:buFontTx/>
              <a:buNone/>
            </a:pPr>
            <a:r>
              <a:rPr lang="cs-CZ" altLang="cs-CZ" sz="1800">
                <a:solidFill>
                  <a:srgbClr val="000000"/>
                </a:solidFill>
              </a:rPr>
              <a:t>prof. Laufberger (1890-1986), </a:t>
            </a:r>
          </a:p>
          <a:p>
            <a:pPr fontAlgn="base">
              <a:spcBef>
                <a:spcPct val="0"/>
              </a:spcBef>
              <a:spcAft>
                <a:spcPct val="0"/>
              </a:spcAft>
              <a:buFontTx/>
              <a:buNone/>
            </a:pPr>
            <a:r>
              <a:rPr lang="cs-CZ" altLang="cs-CZ" sz="1800">
                <a:solidFill>
                  <a:srgbClr val="000000"/>
                </a:solidFill>
              </a:rPr>
              <a:t>Prof. Vladimír Janda (1900-1979),  </a:t>
            </a:r>
          </a:p>
          <a:p>
            <a:pPr fontAlgn="base">
              <a:spcBef>
                <a:spcPct val="0"/>
              </a:spcBef>
              <a:spcAft>
                <a:spcPct val="0"/>
              </a:spcAft>
              <a:buFontTx/>
              <a:buNone/>
            </a:pPr>
            <a:r>
              <a:rPr lang="cs-CZ" altLang="cs-CZ" sz="1800">
                <a:solidFill>
                  <a:srgbClr val="000000"/>
                </a:solidFill>
              </a:rPr>
              <a:t>Prof. Janda (-1996) – brněnská škola</a:t>
            </a:r>
          </a:p>
        </p:txBody>
      </p:sp>
      <p:pic>
        <p:nvPicPr>
          <p:cNvPr id="10243" name="Zvuk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30772058"/>
      </p:ext>
    </p:extLst>
  </p:cSld>
  <p:clrMapOvr>
    <a:masterClrMapping/>
  </p:clrMapOvr>
  <p:transition spd="slow" advTm="11477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Obdélník 1"/>
          <p:cNvSpPr>
            <a:spLocks noChangeArrowheads="1"/>
          </p:cNvSpPr>
          <p:nvPr/>
        </p:nvSpPr>
        <p:spPr bwMode="auto">
          <a:xfrm>
            <a:off x="1981200" y="838200"/>
            <a:ext cx="8458200" cy="5632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cs-CZ" altLang="cs-CZ" sz="1800" b="1">
                <a:solidFill>
                  <a:srgbClr val="000000"/>
                </a:solidFill>
              </a:rPr>
              <a:t>Literatura:</a:t>
            </a:r>
          </a:p>
          <a:p>
            <a:pPr fontAlgn="base">
              <a:spcBef>
                <a:spcPct val="0"/>
              </a:spcBef>
              <a:spcAft>
                <a:spcPct val="0"/>
              </a:spcAft>
              <a:buFontTx/>
              <a:buNone/>
            </a:pPr>
            <a:r>
              <a:rPr lang="cs-CZ" altLang="cs-CZ" sz="1800">
                <a:solidFill>
                  <a:srgbClr val="000000"/>
                </a:solidFill>
              </a:rPr>
              <a:t>Berger, J. a kol.: Fyziologie živočichů a člověka. Tobiáš Havl.Brod 1995.</a:t>
            </a:r>
          </a:p>
          <a:p>
            <a:pPr fontAlgn="base">
              <a:spcBef>
                <a:spcPct val="0"/>
              </a:spcBef>
              <a:spcAft>
                <a:spcPct val="0"/>
              </a:spcAft>
              <a:buFontTx/>
              <a:buNone/>
            </a:pPr>
            <a:r>
              <a:rPr lang="cs-CZ" altLang="cs-CZ" sz="1800" b="1">
                <a:solidFill>
                  <a:srgbClr val="000000"/>
                </a:solidFill>
              </a:rPr>
              <a:t>Jánský, L., Novotný, I</a:t>
            </a:r>
            <a:r>
              <a:rPr lang="cs-CZ" altLang="cs-CZ" sz="1800">
                <a:solidFill>
                  <a:srgbClr val="000000"/>
                </a:solidFill>
              </a:rPr>
              <a:t>.: Fyziologie živočichů a člověka. Avicenum Pha, 1981.</a:t>
            </a:r>
          </a:p>
          <a:p>
            <a:pPr eaLnBrk="0" fontAlgn="base" hangingPunct="0">
              <a:spcBef>
                <a:spcPct val="0"/>
              </a:spcBef>
              <a:spcAft>
                <a:spcPct val="0"/>
              </a:spcAft>
              <a:buFontTx/>
              <a:buNone/>
            </a:pPr>
            <a:r>
              <a:rPr lang="cs-CZ" altLang="cs-CZ" sz="1800" u="sng">
                <a:solidFill>
                  <a:srgbClr val="000000"/>
                </a:solidFill>
              </a:rPr>
              <a:t>Hruška, M</a:t>
            </a:r>
            <a:r>
              <a:rPr lang="cs-CZ" altLang="cs-CZ" sz="1800">
                <a:solidFill>
                  <a:srgbClr val="000000"/>
                </a:solidFill>
              </a:rPr>
              <a:t>.: Fyziologie živočichů a člověka pro učitele I a II. Gaudeamus 	Hradec Králové, 1994. </a:t>
            </a:r>
          </a:p>
          <a:p>
            <a:pPr eaLnBrk="0" fontAlgn="base" hangingPunct="0">
              <a:spcBef>
                <a:spcPct val="0"/>
              </a:spcBef>
              <a:spcAft>
                <a:spcPct val="0"/>
              </a:spcAft>
              <a:buFontTx/>
              <a:buNone/>
            </a:pPr>
            <a:r>
              <a:rPr lang="cs-CZ" altLang="cs-CZ" sz="1800" u="sng">
                <a:solidFill>
                  <a:srgbClr val="00B0F0"/>
                </a:solidFill>
              </a:rPr>
              <a:t>http://biologie-psjg-hkuhk.webnode.cz/news/hrujska-m-fyziologie-zivocichu-a-cloveka-i-a-ii-dil-verze-2009/ </a:t>
            </a:r>
          </a:p>
          <a:p>
            <a:pPr eaLnBrk="0" fontAlgn="base" hangingPunct="0">
              <a:spcBef>
                <a:spcPct val="0"/>
              </a:spcBef>
              <a:spcAft>
                <a:spcPct val="0"/>
              </a:spcAft>
              <a:buFontTx/>
              <a:buNone/>
            </a:pPr>
            <a:r>
              <a:rPr lang="cs-CZ" altLang="cs-CZ" sz="1800">
                <a:solidFill>
                  <a:srgbClr val="000000"/>
                </a:solidFill>
                <a:hlinkClick r:id="rId4"/>
              </a:rPr>
              <a:t>http://biologie-psjg-hk-uhk.webnode.cz/news/fyziologie-zivocichu-a-cloveka-i-dil-verze-2012-</a:t>
            </a:r>
            <a:r>
              <a:rPr lang="cs-CZ" altLang="cs-CZ" sz="1800">
                <a:solidFill>
                  <a:srgbClr val="000000"/>
                </a:solidFill>
              </a:rPr>
              <a:t> </a:t>
            </a:r>
          </a:p>
          <a:p>
            <a:pPr fontAlgn="base">
              <a:spcBef>
                <a:spcPct val="0"/>
              </a:spcBef>
              <a:spcAft>
                <a:spcPct val="0"/>
              </a:spcAft>
              <a:buFontTx/>
              <a:buNone/>
            </a:pPr>
            <a:r>
              <a:rPr lang="cs-CZ" altLang="cs-CZ" sz="1800">
                <a:solidFill>
                  <a:srgbClr val="000000"/>
                </a:solidFill>
              </a:rPr>
              <a:t>Campbell, N. A., Reece, J. B.: Biologie. 2006. </a:t>
            </a:r>
          </a:p>
          <a:p>
            <a:pPr fontAlgn="base">
              <a:spcBef>
                <a:spcPct val="0"/>
              </a:spcBef>
              <a:spcAft>
                <a:spcPct val="0"/>
              </a:spcAft>
              <a:buFontTx/>
              <a:buNone/>
            </a:pPr>
            <a:r>
              <a:rPr lang="cs-CZ" altLang="cs-CZ" sz="1800">
                <a:solidFill>
                  <a:srgbClr val="000000"/>
                </a:solidFill>
              </a:rPr>
              <a:t>Petrásek, R., Šimek, V., Janda, V., Fyziologie adaptací u živočichů a  člověka. 	Brno, MU 1992.</a:t>
            </a:r>
          </a:p>
          <a:p>
            <a:pPr fontAlgn="base">
              <a:spcBef>
                <a:spcPct val="0"/>
              </a:spcBef>
              <a:spcAft>
                <a:spcPct val="0"/>
              </a:spcAft>
              <a:buFontTx/>
              <a:buNone/>
            </a:pPr>
            <a:r>
              <a:rPr lang="cs-CZ" altLang="cs-CZ" sz="1800">
                <a:solidFill>
                  <a:srgbClr val="000000"/>
                </a:solidFill>
              </a:rPr>
              <a:t>Rajchard, J.: Základy ekologické fyziologie obratlovců. České Budějovice, 	JčU1999.</a:t>
            </a:r>
          </a:p>
          <a:p>
            <a:pPr fontAlgn="base">
              <a:spcBef>
                <a:spcPct val="0"/>
              </a:spcBef>
              <a:spcAft>
                <a:spcPct val="0"/>
              </a:spcAft>
              <a:buFontTx/>
              <a:buNone/>
            </a:pPr>
            <a:r>
              <a:rPr lang="cs-CZ" altLang="cs-CZ" sz="1800">
                <a:solidFill>
                  <a:srgbClr val="000000"/>
                </a:solidFill>
              </a:rPr>
              <a:t>Reece, W.O.: Fyziologie domácích zvířat.  1998.</a:t>
            </a:r>
          </a:p>
          <a:p>
            <a:pPr fontAlgn="base">
              <a:spcBef>
                <a:spcPct val="0"/>
              </a:spcBef>
              <a:spcAft>
                <a:spcPct val="0"/>
              </a:spcAft>
              <a:buFontTx/>
              <a:buNone/>
            </a:pPr>
            <a:r>
              <a:rPr lang="cs-CZ" altLang="cs-CZ" sz="1800">
                <a:solidFill>
                  <a:srgbClr val="000000"/>
                </a:solidFill>
              </a:rPr>
              <a:t>Rosypal S. a kol.: Nový přehled biologie. Scientia, 2003.</a:t>
            </a:r>
          </a:p>
          <a:p>
            <a:pPr fontAlgn="base">
              <a:spcBef>
                <a:spcPct val="0"/>
              </a:spcBef>
              <a:spcAft>
                <a:spcPct val="0"/>
              </a:spcAft>
              <a:buFontTx/>
              <a:buNone/>
            </a:pPr>
            <a:r>
              <a:rPr lang="cs-CZ" altLang="cs-CZ" sz="1800" u="sng">
                <a:solidFill>
                  <a:srgbClr val="000000"/>
                </a:solidFill>
              </a:rPr>
              <a:t>Šimek, V., Petrásek, R</a:t>
            </a:r>
            <a:r>
              <a:rPr lang="cs-CZ" altLang="cs-CZ" sz="1800">
                <a:solidFill>
                  <a:srgbClr val="000000"/>
                </a:solidFill>
              </a:rPr>
              <a:t>.: Fyziologie živočichů a člověka. PřF MU Brno 1996.</a:t>
            </a:r>
          </a:p>
          <a:p>
            <a:pPr fontAlgn="base">
              <a:spcBef>
                <a:spcPct val="0"/>
              </a:spcBef>
              <a:spcAft>
                <a:spcPct val="0"/>
              </a:spcAft>
              <a:buFontTx/>
              <a:buNone/>
            </a:pPr>
            <a:r>
              <a:rPr lang="cs-CZ" altLang="cs-CZ" sz="1800" b="1">
                <a:solidFill>
                  <a:srgbClr val="000000"/>
                </a:solidFill>
              </a:rPr>
              <a:t>Trojan a kol., </a:t>
            </a:r>
            <a:r>
              <a:rPr lang="cs-CZ" altLang="cs-CZ" sz="1800">
                <a:solidFill>
                  <a:srgbClr val="000000"/>
                </a:solidFill>
              </a:rPr>
              <a:t>Lékařská fyziologie, Grada 1995/6 nebo 2000.</a:t>
            </a:r>
          </a:p>
          <a:p>
            <a:pPr fontAlgn="base">
              <a:spcBef>
                <a:spcPct val="0"/>
              </a:spcBef>
              <a:spcAft>
                <a:spcPct val="0"/>
              </a:spcAft>
              <a:buFontTx/>
              <a:buNone/>
            </a:pPr>
            <a:r>
              <a:rPr lang="cs-CZ" altLang="cs-CZ" sz="1800" u="sng">
                <a:solidFill>
                  <a:srgbClr val="000000"/>
                </a:solidFill>
              </a:rPr>
              <a:t>Vácha, M. a kol</a:t>
            </a:r>
            <a:r>
              <a:rPr lang="cs-CZ" altLang="cs-CZ" sz="1800">
                <a:solidFill>
                  <a:srgbClr val="000000"/>
                </a:solidFill>
              </a:rPr>
              <a:t>.: Srovnávací fyziologie živočichů. Brno, MU (2008) 2010. </a:t>
            </a:r>
            <a:r>
              <a:rPr lang="cs-CZ" altLang="cs-CZ" sz="1800">
                <a:solidFill>
                  <a:srgbClr val="000000"/>
                </a:solidFill>
                <a:hlinkClick r:id="rId5"/>
              </a:rPr>
              <a:t>http://www.sci.muni.cz/ksfz/vyuka.html</a:t>
            </a:r>
            <a:r>
              <a:rPr lang="cs-CZ" altLang="cs-CZ" sz="1800">
                <a:solidFill>
                  <a:srgbClr val="000000"/>
                </a:solidFill>
              </a:rPr>
              <a:t> </a:t>
            </a:r>
          </a:p>
        </p:txBody>
      </p:sp>
      <p:pic>
        <p:nvPicPr>
          <p:cNvPr id="11267" name="Zvuk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57685267"/>
      </p:ext>
    </p:extLst>
  </p:cSld>
  <p:clrMapOvr>
    <a:masterClrMapping/>
  </p:clrMapOvr>
  <p:transition spd="slow" advTm="484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ChangeArrowheads="1"/>
          </p:cNvSpPr>
          <p:nvPr/>
        </p:nvSpPr>
        <p:spPr bwMode="auto">
          <a:xfrm>
            <a:off x="2362200" y="1122363"/>
            <a:ext cx="7848600" cy="478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76176" bIns="0" anchor="ctr">
            <a:spAutoFit/>
          </a:bodyPr>
          <a:lstStyle>
            <a:lvl1pPr indent="44926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b="1">
                <a:solidFill>
                  <a:srgbClr val="000000"/>
                </a:solidFill>
              </a:rPr>
              <a:t>LÁTKOVÉ SLOŽENÍ ORGANISMŮ</a:t>
            </a:r>
          </a:p>
          <a:p>
            <a:pPr fontAlgn="base">
              <a:spcBef>
                <a:spcPct val="0"/>
              </a:spcBef>
              <a:spcAft>
                <a:spcPct val="0"/>
              </a:spcAft>
              <a:buFontTx/>
              <a:buNone/>
            </a:pPr>
            <a:endParaRPr lang="cs-CZ" altLang="cs-CZ" sz="1800" b="1">
              <a:solidFill>
                <a:srgbClr val="000000"/>
              </a:solidFill>
            </a:endParaRPr>
          </a:p>
          <a:p>
            <a:pPr fontAlgn="base">
              <a:spcBef>
                <a:spcPct val="0"/>
              </a:spcBef>
              <a:spcAft>
                <a:spcPct val="0"/>
              </a:spcAft>
              <a:buFontTx/>
              <a:buNone/>
            </a:pPr>
            <a:r>
              <a:rPr lang="cs-CZ" altLang="cs-CZ" sz="1800" b="1">
                <a:solidFill>
                  <a:srgbClr val="000000"/>
                </a:solidFill>
              </a:rPr>
              <a:t>Prvky</a:t>
            </a:r>
          </a:p>
          <a:p>
            <a:pPr fontAlgn="base">
              <a:spcBef>
                <a:spcPct val="0"/>
              </a:spcBef>
              <a:spcAft>
                <a:spcPct val="0"/>
              </a:spcAft>
              <a:buFontTx/>
              <a:buNone/>
            </a:pPr>
            <a:r>
              <a:rPr lang="cs-CZ" altLang="cs-CZ" sz="1800">
                <a:solidFill>
                  <a:srgbClr val="000000"/>
                </a:solidFill>
              </a:rPr>
              <a:t>v jednoduché formě, jednoduchých, ale i složitých  sloučeninách.</a:t>
            </a:r>
          </a:p>
          <a:p>
            <a:pPr fontAlgn="base">
              <a:spcBef>
                <a:spcPct val="0"/>
              </a:spcBef>
              <a:spcAft>
                <a:spcPct val="0"/>
              </a:spcAft>
              <a:buFontTx/>
              <a:buNone/>
            </a:pPr>
            <a:r>
              <a:rPr lang="cs-CZ" altLang="cs-CZ" sz="1800" b="1">
                <a:solidFill>
                  <a:srgbClr val="000000"/>
                </a:solidFill>
              </a:rPr>
              <a:t>Biogenní prvky</a:t>
            </a:r>
            <a:r>
              <a:rPr lang="cs-CZ" altLang="cs-CZ" sz="1800">
                <a:solidFill>
                  <a:srgbClr val="000000"/>
                </a:solidFill>
              </a:rPr>
              <a:t> – tj. prvky obsažené v živé hmotě – asi 60 </a:t>
            </a:r>
          </a:p>
          <a:p>
            <a:pPr fontAlgn="base">
              <a:spcBef>
                <a:spcPct val="0"/>
              </a:spcBef>
              <a:spcAft>
                <a:spcPct val="0"/>
              </a:spcAft>
              <a:buFontTx/>
              <a:buNone/>
            </a:pPr>
            <a:r>
              <a:rPr lang="cs-CZ" altLang="cs-CZ" sz="1800" b="1">
                <a:solidFill>
                  <a:srgbClr val="000000"/>
                </a:solidFill>
              </a:rPr>
              <a:t>A.</a:t>
            </a:r>
            <a:r>
              <a:rPr lang="cs-CZ" altLang="cs-CZ" sz="1800">
                <a:solidFill>
                  <a:srgbClr val="000000"/>
                </a:solidFill>
              </a:rPr>
              <a:t>1. Prvky ve větších množstvích:</a:t>
            </a:r>
          </a:p>
          <a:p>
            <a:pPr fontAlgn="base">
              <a:spcBef>
                <a:spcPct val="0"/>
              </a:spcBef>
              <a:spcAft>
                <a:spcPct val="0"/>
              </a:spcAft>
              <a:buFontTx/>
              <a:buNone/>
            </a:pPr>
            <a:r>
              <a:rPr lang="cs-CZ" altLang="cs-CZ" sz="1800">
                <a:solidFill>
                  <a:srgbClr val="000000"/>
                </a:solidFill>
              </a:rPr>
              <a:t> 	O – 65 %, C – 21 %, H – 10 %, N – 3 %, Ca – 2%, P – 1 %</a:t>
            </a:r>
          </a:p>
          <a:p>
            <a:pPr fontAlgn="base">
              <a:spcBef>
                <a:spcPct val="0"/>
              </a:spcBef>
              <a:spcAft>
                <a:spcPct val="0"/>
              </a:spcAft>
              <a:buFontTx/>
              <a:buNone/>
            </a:pPr>
            <a:r>
              <a:rPr lang="cs-CZ" altLang="cs-CZ" sz="1800">
                <a:solidFill>
                  <a:srgbClr val="000000"/>
                </a:solidFill>
              </a:rPr>
              <a:t>   2. P. v malých množstvích: Cl, F, S, K, Na, Mg, (Al)</a:t>
            </a:r>
          </a:p>
          <a:p>
            <a:pPr fontAlgn="base">
              <a:spcBef>
                <a:spcPct val="0"/>
              </a:spcBef>
              <a:spcAft>
                <a:spcPct val="0"/>
              </a:spcAft>
              <a:buFontTx/>
              <a:buNone/>
            </a:pPr>
            <a:r>
              <a:rPr lang="cs-CZ" altLang="cs-CZ" sz="1800">
                <a:solidFill>
                  <a:srgbClr val="000000"/>
                </a:solidFill>
              </a:rPr>
              <a:t>   3. P. v nepatrných množstvích: Fe,Cu,Si,Mn,Zn,Br  </a:t>
            </a:r>
          </a:p>
          <a:p>
            <a:pPr fontAlgn="base">
              <a:spcBef>
                <a:spcPct val="0"/>
              </a:spcBef>
              <a:spcAft>
                <a:spcPct val="0"/>
              </a:spcAft>
              <a:buFontTx/>
              <a:buNone/>
            </a:pPr>
            <a:r>
              <a:rPr lang="cs-CZ" altLang="cs-CZ" sz="1800">
                <a:solidFill>
                  <a:srgbClr val="000000"/>
                </a:solidFill>
              </a:rPr>
              <a:t>	(B,Sr,Ti,Ba,F,Rb,Se,Mo,I,Hg,Ra)</a:t>
            </a:r>
          </a:p>
          <a:p>
            <a:pPr fontAlgn="base">
              <a:spcBef>
                <a:spcPct val="0"/>
              </a:spcBef>
              <a:spcAft>
                <a:spcPct val="0"/>
              </a:spcAft>
              <a:buFontTx/>
              <a:buNone/>
            </a:pPr>
            <a:r>
              <a:rPr lang="cs-CZ" altLang="cs-CZ" sz="1800">
                <a:solidFill>
                  <a:srgbClr val="000000"/>
                </a:solidFill>
              </a:rPr>
              <a:t>   4. P. ve stopách: As,Li,Pb,Sn,Co,Ni</a:t>
            </a:r>
          </a:p>
          <a:p>
            <a:pPr fontAlgn="base">
              <a:spcBef>
                <a:spcPct val="0"/>
              </a:spcBef>
              <a:spcAft>
                <a:spcPct val="0"/>
              </a:spcAft>
              <a:buFontTx/>
              <a:buNone/>
            </a:pPr>
            <a:endParaRPr lang="cs-CZ" altLang="cs-CZ" sz="1800">
              <a:solidFill>
                <a:srgbClr val="000000"/>
              </a:solidFill>
            </a:endParaRPr>
          </a:p>
          <a:p>
            <a:pPr fontAlgn="base">
              <a:spcBef>
                <a:spcPct val="0"/>
              </a:spcBef>
              <a:spcAft>
                <a:spcPct val="0"/>
              </a:spcAft>
              <a:buFontTx/>
              <a:buNone/>
            </a:pPr>
            <a:r>
              <a:rPr lang="cs-CZ" altLang="cs-CZ" sz="1800" b="1">
                <a:solidFill>
                  <a:srgbClr val="000000"/>
                </a:solidFill>
              </a:rPr>
              <a:t>B</a:t>
            </a:r>
            <a:r>
              <a:rPr lang="cs-CZ" altLang="cs-CZ" sz="1800">
                <a:solidFill>
                  <a:srgbClr val="000000"/>
                </a:solidFill>
              </a:rPr>
              <a:t>. Makroelementy (10 – 10</a:t>
            </a:r>
            <a:r>
              <a:rPr lang="cs-CZ" altLang="cs-CZ" sz="1800" baseline="30000">
                <a:solidFill>
                  <a:srgbClr val="000000"/>
                </a:solidFill>
              </a:rPr>
              <a:t>-2</a:t>
            </a:r>
            <a:r>
              <a:rPr lang="cs-CZ" altLang="cs-CZ" sz="1800">
                <a:solidFill>
                  <a:srgbClr val="000000"/>
                </a:solidFill>
              </a:rPr>
              <a:t>) (po Fe)</a:t>
            </a:r>
          </a:p>
          <a:p>
            <a:pPr fontAlgn="base">
              <a:spcBef>
                <a:spcPct val="0"/>
              </a:spcBef>
              <a:spcAft>
                <a:spcPct val="0"/>
              </a:spcAft>
              <a:buFontTx/>
              <a:buNone/>
            </a:pPr>
            <a:r>
              <a:rPr lang="cs-CZ" altLang="cs-CZ" sz="1800">
                <a:solidFill>
                  <a:srgbClr val="000000"/>
                </a:solidFill>
              </a:rPr>
              <a:t>     Mikroelementy (10</a:t>
            </a:r>
            <a:r>
              <a:rPr lang="cs-CZ" altLang="cs-CZ" sz="1800" baseline="30000">
                <a:solidFill>
                  <a:srgbClr val="000000"/>
                </a:solidFill>
              </a:rPr>
              <a:t>-3</a:t>
            </a:r>
            <a:r>
              <a:rPr lang="cs-CZ" altLang="cs-CZ" sz="1800">
                <a:solidFill>
                  <a:srgbClr val="000000"/>
                </a:solidFill>
              </a:rPr>
              <a:t> – 10</a:t>
            </a:r>
            <a:r>
              <a:rPr lang="cs-CZ" altLang="cs-CZ" sz="1800" baseline="30000">
                <a:solidFill>
                  <a:srgbClr val="000000"/>
                </a:solidFill>
              </a:rPr>
              <a:t>-5</a:t>
            </a:r>
            <a:r>
              <a:rPr lang="cs-CZ" altLang="cs-CZ" sz="1800">
                <a:solidFill>
                  <a:srgbClr val="000000"/>
                </a:solidFill>
              </a:rPr>
              <a:t>) (po I)</a:t>
            </a:r>
          </a:p>
          <a:p>
            <a:pPr fontAlgn="base">
              <a:spcBef>
                <a:spcPct val="0"/>
              </a:spcBef>
              <a:spcAft>
                <a:spcPct val="0"/>
              </a:spcAft>
              <a:buFontTx/>
              <a:buNone/>
            </a:pPr>
            <a:r>
              <a:rPr lang="cs-CZ" altLang="cs-CZ" sz="1800">
                <a:solidFill>
                  <a:srgbClr val="000000"/>
                </a:solidFill>
              </a:rPr>
              <a:t>     Ultramikroelmenty (&lt;10</a:t>
            </a:r>
            <a:r>
              <a:rPr lang="cs-CZ" altLang="cs-CZ" sz="1800" baseline="30000">
                <a:solidFill>
                  <a:srgbClr val="000000"/>
                </a:solidFill>
              </a:rPr>
              <a:t>-5</a:t>
            </a:r>
            <a:r>
              <a:rPr lang="cs-CZ" altLang="cs-CZ" sz="1800">
                <a:solidFill>
                  <a:srgbClr val="000000"/>
                </a:solidFill>
              </a:rPr>
              <a:t>) (Hg, Ra a další)</a:t>
            </a:r>
          </a:p>
          <a:p>
            <a:pPr fontAlgn="base">
              <a:spcBef>
                <a:spcPct val="0"/>
              </a:spcBef>
              <a:spcAft>
                <a:spcPct val="0"/>
              </a:spcAft>
              <a:buFontTx/>
              <a:buNone/>
            </a:pPr>
            <a:endParaRPr lang="cs-CZ" altLang="cs-CZ" sz="1800" b="1">
              <a:solidFill>
                <a:srgbClr val="000000"/>
              </a:solidFill>
            </a:endParaRPr>
          </a:p>
          <a:p>
            <a:pPr algn="ctr" eaLnBrk="0" fontAlgn="base" hangingPunct="0">
              <a:spcBef>
                <a:spcPct val="0"/>
              </a:spcBef>
              <a:spcAft>
                <a:spcPct val="0"/>
              </a:spcAft>
              <a:buFontTx/>
              <a:buNone/>
            </a:pPr>
            <a:endParaRPr lang="cs-CZ" altLang="cs-CZ" sz="1800">
              <a:solidFill>
                <a:srgbClr val="000000"/>
              </a:solidFill>
            </a:endParaRPr>
          </a:p>
        </p:txBody>
      </p:sp>
      <p:pic>
        <p:nvPicPr>
          <p:cNvPr id="12291" name="Zvuk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06848820"/>
      </p:ext>
    </p:extLst>
  </p:cSld>
  <p:clrMapOvr>
    <a:masterClrMapping/>
  </p:clrMapOvr>
  <p:transition spd="slow" advTm="354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2209800" y="762000"/>
            <a:ext cx="7924800" cy="421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b="1">
                <a:solidFill>
                  <a:srgbClr val="000000"/>
                </a:solidFill>
              </a:rPr>
              <a:t>C.</a:t>
            </a:r>
            <a:r>
              <a:rPr lang="cs-CZ" altLang="cs-CZ" sz="1800">
                <a:solidFill>
                  <a:srgbClr val="000000"/>
                </a:solidFill>
              </a:rPr>
              <a:t> I. Invariabilní (ve všech živých organismech)</a:t>
            </a:r>
          </a:p>
          <a:p>
            <a:pPr fontAlgn="base">
              <a:spcBef>
                <a:spcPct val="0"/>
              </a:spcBef>
              <a:spcAft>
                <a:spcPct val="0"/>
              </a:spcAft>
              <a:buFontTx/>
              <a:buNone/>
            </a:pPr>
            <a:r>
              <a:rPr lang="cs-CZ" altLang="cs-CZ" sz="1800">
                <a:solidFill>
                  <a:srgbClr val="000000"/>
                </a:solidFill>
              </a:rPr>
              <a:t> 	a) makrobiogenní (1-60%) O,C,H,N,Ca,P</a:t>
            </a:r>
          </a:p>
          <a:p>
            <a:pPr fontAlgn="base">
              <a:spcBef>
                <a:spcPct val="0"/>
              </a:spcBef>
              <a:spcAft>
                <a:spcPct val="0"/>
              </a:spcAft>
              <a:buFontTx/>
              <a:buNone/>
            </a:pPr>
            <a:r>
              <a:rPr lang="cs-CZ" altLang="cs-CZ" sz="1800">
                <a:solidFill>
                  <a:srgbClr val="000000"/>
                </a:solidFill>
              </a:rPr>
              <a:t>	b) oligobiogenní (0,05-1%) Mg,S,Cl,Na,K,Fe</a:t>
            </a:r>
          </a:p>
          <a:p>
            <a:pPr fontAlgn="base">
              <a:spcBef>
                <a:spcPct val="0"/>
              </a:spcBef>
              <a:spcAft>
                <a:spcPct val="0"/>
              </a:spcAft>
              <a:buFontTx/>
              <a:buNone/>
            </a:pPr>
            <a:r>
              <a:rPr lang="cs-CZ" altLang="cs-CZ" sz="1800">
                <a:solidFill>
                  <a:srgbClr val="000000"/>
                </a:solidFill>
              </a:rPr>
              <a:t>	c) mikrobiogenní (&lt;0,05%) Cu,Co,Zn,Mn,F,I,Mo</a:t>
            </a:r>
          </a:p>
          <a:p>
            <a:pPr fontAlgn="base">
              <a:spcBef>
                <a:spcPct val="0"/>
              </a:spcBef>
              <a:spcAft>
                <a:spcPct val="0"/>
              </a:spcAft>
              <a:buFontTx/>
              <a:buNone/>
            </a:pPr>
            <a:r>
              <a:rPr lang="cs-CZ" altLang="cs-CZ" sz="1800">
                <a:solidFill>
                  <a:srgbClr val="000000"/>
                </a:solidFill>
              </a:rPr>
              <a:t>   II. Variabilní (jen u některých skupin)</a:t>
            </a:r>
          </a:p>
          <a:p>
            <a:pPr fontAlgn="base">
              <a:spcBef>
                <a:spcPct val="0"/>
              </a:spcBef>
              <a:spcAft>
                <a:spcPct val="0"/>
              </a:spcAft>
              <a:buFontTx/>
              <a:buNone/>
            </a:pPr>
            <a:r>
              <a:rPr lang="cs-CZ" altLang="cs-CZ" sz="1800">
                <a:solidFill>
                  <a:srgbClr val="000000"/>
                </a:solidFill>
              </a:rPr>
              <a:t> 	a) mikroprvky Br,Si,B</a:t>
            </a:r>
          </a:p>
          <a:p>
            <a:pPr fontAlgn="base">
              <a:spcBef>
                <a:spcPct val="0"/>
              </a:spcBef>
              <a:spcAft>
                <a:spcPct val="0"/>
              </a:spcAft>
              <a:buFontTx/>
              <a:buNone/>
            </a:pPr>
            <a:r>
              <a:rPr lang="cs-CZ" altLang="cs-CZ" sz="1800">
                <a:solidFill>
                  <a:srgbClr val="000000"/>
                </a:solidFill>
              </a:rPr>
              <a:t> 	b) stopové prvky Li,As</a:t>
            </a:r>
          </a:p>
          <a:p>
            <a:pPr fontAlgn="base">
              <a:spcBef>
                <a:spcPct val="0"/>
              </a:spcBef>
              <a:spcAft>
                <a:spcPct val="0"/>
              </a:spcAft>
              <a:buFontTx/>
              <a:buNone/>
            </a:pPr>
            <a:endParaRPr lang="cs-CZ" altLang="cs-CZ" sz="1800">
              <a:solidFill>
                <a:srgbClr val="000000"/>
              </a:solidFill>
            </a:endParaRPr>
          </a:p>
          <a:p>
            <a:pPr fontAlgn="base">
              <a:spcBef>
                <a:spcPct val="0"/>
              </a:spcBef>
              <a:spcAft>
                <a:spcPct val="0"/>
              </a:spcAft>
              <a:buFontTx/>
              <a:buNone/>
            </a:pPr>
            <a:r>
              <a:rPr lang="cs-CZ" altLang="cs-CZ" sz="1800" b="1">
                <a:solidFill>
                  <a:srgbClr val="000000"/>
                </a:solidFill>
              </a:rPr>
              <a:t>D.</a:t>
            </a:r>
            <a:r>
              <a:rPr lang="cs-CZ" altLang="cs-CZ" sz="1800">
                <a:solidFill>
                  <a:srgbClr val="000000"/>
                </a:solidFill>
              </a:rPr>
              <a:t> Stálé prvky prvotní (1-60%) O,C,H,P (nepostradatelné)</a:t>
            </a:r>
          </a:p>
          <a:p>
            <a:pPr fontAlgn="base">
              <a:spcBef>
                <a:spcPct val="0"/>
              </a:spcBef>
              <a:spcAft>
                <a:spcPct val="0"/>
              </a:spcAft>
              <a:buFontTx/>
              <a:buNone/>
            </a:pPr>
            <a:r>
              <a:rPr lang="cs-CZ" altLang="cs-CZ" sz="1800">
                <a:solidFill>
                  <a:srgbClr val="000000"/>
                </a:solidFill>
              </a:rPr>
              <a:t>"        "    druhotné K,Na,Mg,Ca,Fe,S,Cl "</a:t>
            </a:r>
          </a:p>
          <a:p>
            <a:pPr fontAlgn="base">
              <a:spcBef>
                <a:spcPct val="0"/>
              </a:spcBef>
              <a:spcAft>
                <a:spcPct val="0"/>
              </a:spcAft>
              <a:buFontTx/>
              <a:buNone/>
            </a:pPr>
            <a:r>
              <a:rPr lang="cs-CZ" altLang="cs-CZ" sz="1800">
                <a:solidFill>
                  <a:srgbClr val="000000"/>
                </a:solidFill>
              </a:rPr>
              <a:t>         "    mikrosložky (&lt;0,05%) Cu,Mn,B,Si,F,I (ve všech form.)</a:t>
            </a:r>
          </a:p>
          <a:p>
            <a:pPr fontAlgn="base">
              <a:spcBef>
                <a:spcPct val="0"/>
              </a:spcBef>
              <a:spcAft>
                <a:spcPct val="0"/>
              </a:spcAft>
              <a:buFontTx/>
              <a:buNone/>
            </a:pPr>
            <a:r>
              <a:rPr lang="cs-CZ" altLang="cs-CZ" sz="1800">
                <a:solidFill>
                  <a:srgbClr val="000000"/>
                </a:solidFill>
              </a:rPr>
              <a:t>    Nestálé prvky druhotné (jen u některých, i více) Zn,Ti,V,Br</a:t>
            </a:r>
          </a:p>
          <a:p>
            <a:pPr fontAlgn="base">
              <a:spcBef>
                <a:spcPct val="0"/>
              </a:spcBef>
              <a:spcAft>
                <a:spcPct val="0"/>
              </a:spcAft>
              <a:buFontTx/>
              <a:buNone/>
            </a:pPr>
            <a:r>
              <a:rPr lang="cs-CZ" altLang="cs-CZ" sz="1800">
                <a:solidFill>
                  <a:srgbClr val="000000"/>
                </a:solidFill>
              </a:rPr>
              <a:t>         "     mikrosložky (jen u některých) Li,Rb,Cs,Ag,Be,Sr,Ba,</a:t>
            </a:r>
          </a:p>
          <a:p>
            <a:pPr fontAlgn="base">
              <a:spcBef>
                <a:spcPct val="0"/>
              </a:spcBef>
              <a:spcAft>
                <a:spcPct val="0"/>
              </a:spcAft>
              <a:buFontTx/>
              <a:buNone/>
            </a:pPr>
            <a:r>
              <a:rPr lang="cs-CZ" altLang="cs-CZ" sz="1800">
                <a:solidFill>
                  <a:srgbClr val="000000"/>
                </a:solidFill>
              </a:rPr>
              <a:t>                                                   Cd,Al,Ge,Sn,Pb,As,Cr,Mo,Co,Ni</a:t>
            </a:r>
          </a:p>
          <a:p>
            <a:pPr fontAlgn="base">
              <a:spcBef>
                <a:spcPct val="0"/>
              </a:spcBef>
              <a:spcAft>
                <a:spcPct val="0"/>
              </a:spcAft>
              <a:buFontTx/>
              <a:buNone/>
            </a:pPr>
            <a:r>
              <a:rPr lang="cs-CZ" altLang="cs-CZ" sz="1800">
                <a:solidFill>
                  <a:srgbClr val="000000"/>
                </a:solidFill>
              </a:rPr>
              <a:t>Kontaminující He,Ar,Hg,Tl,Bi,Se,Au</a:t>
            </a:r>
          </a:p>
        </p:txBody>
      </p:sp>
      <p:pic>
        <p:nvPicPr>
          <p:cNvPr id="13315" name="Zvuk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80866281"/>
      </p:ext>
    </p:extLst>
  </p:cSld>
  <p:clrMapOvr>
    <a:masterClrMapping/>
  </p:clrMapOvr>
  <p:transition spd="slow" advTm="42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2743200" y="685800"/>
            <a:ext cx="6827838"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a:solidFill>
                  <a:srgbClr val="000000"/>
                </a:solidFill>
                <a:latin typeface="Comic Sans MS" panose="030F0702030302020204" pitchFamily="66" charset="0"/>
                <a:cs typeface="Times New Roman" panose="02020603050405020304" pitchFamily="18" charset="0"/>
              </a:rPr>
              <a:t>Tab. 1: Průměrné prvkové složení těl suchozemských živočichů</a:t>
            </a:r>
            <a:endParaRPr lang="cs-CZ" altLang="cs-CZ" sz="1800">
              <a:solidFill>
                <a:srgbClr val="000000"/>
              </a:solidFill>
              <a:latin typeface="Comic Sans MS" panose="030F0702030302020204" pitchFamily="66" charset="0"/>
            </a:endParaRPr>
          </a:p>
        </p:txBody>
      </p:sp>
      <p:graphicFrame>
        <p:nvGraphicFramePr>
          <p:cNvPr id="17446" name="Group 38"/>
          <p:cNvGraphicFramePr>
            <a:graphicFrameLocks noGrp="1"/>
          </p:cNvGraphicFramePr>
          <p:nvPr/>
        </p:nvGraphicFramePr>
        <p:xfrm>
          <a:off x="2743200" y="1447800"/>
          <a:ext cx="6400800" cy="4572000"/>
        </p:xfrm>
        <a:graphic>
          <a:graphicData uri="http://schemas.openxmlformats.org/drawingml/2006/table">
            <a:tbl>
              <a:tblPr/>
              <a:tblGrid>
                <a:gridCol w="784225"/>
                <a:gridCol w="784225"/>
                <a:gridCol w="784225"/>
                <a:gridCol w="847725"/>
                <a:gridCol w="838200"/>
                <a:gridCol w="762000"/>
                <a:gridCol w="838200"/>
                <a:gridCol w="762000"/>
              </a:tblGrid>
              <a:tr h="6401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Prvek</a:t>
                      </a:r>
                      <a:endParaRPr kumimoji="0" lang="cs-CZ" altLang="cs-CZ" sz="1600" b="1" i="0" u="none" strike="noStrike" cap="none" normalizeH="0" baseline="0" dirty="0">
                        <a:ln>
                          <a:noFill/>
                        </a:ln>
                        <a:solidFill>
                          <a:schemeClr val="tx1"/>
                        </a:solidFill>
                        <a:effectLst/>
                        <a:latin typeface="Comic Sans MS" panose="030F0702030302020204" pitchFamily="66"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a:t>
                      </a:r>
                      <a:endParaRPr kumimoji="0" lang="cs-CZ" altLang="cs-CZ" sz="1600" b="1" i="0" u="none" strike="noStrike" cap="none" normalizeH="0" baseline="0" dirty="0">
                        <a:ln>
                          <a:noFill/>
                        </a:ln>
                        <a:solidFill>
                          <a:schemeClr val="tx1"/>
                        </a:solidFill>
                        <a:effectLst/>
                        <a:latin typeface="Comic Sans MS" panose="030F0702030302020204" pitchFamily="66"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Prvek</a:t>
                      </a:r>
                      <a:endParaRPr kumimoji="0" lang="cs-CZ" altLang="cs-CZ" sz="1600" b="1" i="0" u="none" strike="noStrike" cap="none" normalizeH="0" baseline="0" dirty="0">
                        <a:ln>
                          <a:noFill/>
                        </a:ln>
                        <a:solidFill>
                          <a:schemeClr val="tx1"/>
                        </a:solidFill>
                        <a:effectLst/>
                        <a:latin typeface="Comic Sans MS" panose="030F0702030302020204" pitchFamily="66"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a:t>
                      </a:r>
                      <a:endParaRPr kumimoji="0" lang="cs-CZ" altLang="cs-CZ" sz="1600" b="1" i="0" u="none" strike="noStrike" cap="none" normalizeH="0" baseline="0" dirty="0">
                        <a:ln>
                          <a:noFill/>
                        </a:ln>
                        <a:solidFill>
                          <a:schemeClr val="tx1"/>
                        </a:solidFill>
                        <a:effectLst/>
                        <a:latin typeface="Comic Sans MS" panose="030F0702030302020204" pitchFamily="66"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Prvek</a:t>
                      </a:r>
                      <a:endParaRPr kumimoji="0" lang="cs-CZ" altLang="cs-CZ" sz="1600" b="1" i="0" u="none" strike="noStrike" cap="none" normalizeH="0" baseline="0" dirty="0">
                        <a:ln>
                          <a:noFill/>
                        </a:ln>
                        <a:solidFill>
                          <a:schemeClr val="tx1"/>
                        </a:solidFill>
                        <a:effectLst/>
                        <a:latin typeface="Comic Sans MS" panose="030F0702030302020204" pitchFamily="66"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a:t>
                      </a:r>
                      <a:endParaRPr kumimoji="0" lang="cs-CZ" altLang="cs-CZ" sz="1600" b="1" i="0" u="none" strike="noStrike" cap="none" normalizeH="0" baseline="0" dirty="0">
                        <a:ln>
                          <a:noFill/>
                        </a:ln>
                        <a:solidFill>
                          <a:schemeClr val="tx1"/>
                        </a:solidFill>
                        <a:effectLst/>
                        <a:latin typeface="Comic Sans MS" panose="030F0702030302020204" pitchFamily="66"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Prvek</a:t>
                      </a:r>
                      <a:endParaRPr kumimoji="0" lang="cs-CZ" altLang="cs-CZ" sz="1600" b="1" i="0" u="none" strike="noStrike" cap="none" normalizeH="0" baseline="0">
                        <a:ln>
                          <a:noFill/>
                        </a:ln>
                        <a:solidFill>
                          <a:schemeClr val="tx1"/>
                        </a:solidFill>
                        <a:effectLst/>
                        <a:latin typeface="Comic Sans MS" panose="030F0702030302020204" pitchFamily="66"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a:t>
                      </a:r>
                      <a:endParaRPr kumimoji="0" lang="cs-CZ" altLang="cs-CZ" sz="1600" b="1" i="0" u="none" strike="noStrike" cap="none" normalizeH="0" baseline="0" dirty="0">
                        <a:ln>
                          <a:noFill/>
                        </a:ln>
                        <a:solidFill>
                          <a:schemeClr val="tx1"/>
                        </a:solidFill>
                        <a:effectLst/>
                        <a:latin typeface="Comic Sans MS" panose="030F0702030302020204" pitchFamily="66"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318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O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C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H</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70</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18</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10</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Ca</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N</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K</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Si</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P</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Mg</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S</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Cl</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Na</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Al</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1" i="0" u="none" strike="noStrike" cap="none" normalizeH="0" baseline="0">
                          <a:ln>
                            <a:noFill/>
                          </a:ln>
                          <a:solidFill>
                            <a:schemeClr val="tx1"/>
                          </a:solidFill>
                          <a:effectLst/>
                          <a:latin typeface="Comic Sans MS" panose="030F0702030302020204" pitchFamily="66" charset="0"/>
                          <a:cs typeface="Times New Roman" panose="02020603050405020304" pitchFamily="18" charset="0"/>
                        </a:rPr>
                        <a:t>Fe</a:t>
                      </a:r>
                      <a:endParaRPr kumimoji="0" lang="cs-CZ" altLang="cs-CZ" sz="1600" b="1" i="0" u="none" strike="noStrike" cap="none" normalizeH="0" baseline="0">
                        <a:ln>
                          <a:noFill/>
                        </a:ln>
                        <a:solidFill>
                          <a:schemeClr val="tx1"/>
                        </a:solidFill>
                        <a:effectLst/>
                        <a:latin typeface="Comic Sans MS" panose="030F0702030302020204" pitchFamily="66"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5 . 10</a:t>
                      </a:r>
                      <a:r>
                        <a:rPr kumimoji="0" lang="cs-CZ" altLang="cs-CZ" sz="1600" b="0" i="0" u="none" strike="noStrike" cap="none" normalizeH="0" baseline="30000" dirty="0">
                          <a:ln>
                            <a:noFill/>
                          </a:ln>
                          <a:solidFill>
                            <a:schemeClr val="tx1"/>
                          </a:solidFill>
                          <a:effectLst/>
                          <a:latin typeface="Comic Sans MS" panose="030F0702030302020204" pitchFamily="66" charset="0"/>
                          <a:cs typeface="Times New Roman" panose="02020603050405020304" pitchFamily="18" charset="0"/>
                        </a:rPr>
                        <a:t>-1</a:t>
                      </a:r>
                      <a:endPar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3</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3</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1,5</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7 . 10</a:t>
                      </a:r>
                      <a:r>
                        <a:rPr kumimoji="0" lang="cs-CZ" altLang="cs-CZ" sz="1600" b="0" i="0" u="none" strike="noStrike" cap="none" normalizeH="0" baseline="30000" dirty="0">
                          <a:ln>
                            <a:noFill/>
                          </a:ln>
                          <a:solidFill>
                            <a:schemeClr val="tx1"/>
                          </a:solidFill>
                          <a:effectLst/>
                          <a:latin typeface="Comic Sans MS" panose="030F0702030302020204" pitchFamily="66" charset="0"/>
                          <a:cs typeface="Times New Roman" panose="02020603050405020304" pitchFamily="18" charset="0"/>
                        </a:rPr>
                        <a:t>-2</a:t>
                      </a:r>
                      <a:endPar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5</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4</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2</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2</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2</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2</a:t>
                      </a: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dirty="0" err="1">
                          <a:ln>
                            <a:noFill/>
                          </a:ln>
                          <a:solidFill>
                            <a:schemeClr val="tx1"/>
                          </a:solidFill>
                          <a:effectLst/>
                          <a:latin typeface="Comic Sans MS" panose="030F0702030302020204" pitchFamily="66" charset="0"/>
                          <a:cs typeface="Times New Roman" panose="02020603050405020304" pitchFamily="18" charset="0"/>
                        </a:rPr>
                        <a:t>Mn</a:t>
                      </a:r>
                      <a:endParaRPr kumimoji="0" lang="cs-CZ" altLang="cs-CZ" sz="1600" b="1"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1"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B</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1" i="0" u="none" strike="noStrike" cap="none" normalizeH="0" baseline="0" dirty="0" err="1">
                          <a:ln>
                            <a:noFill/>
                          </a:ln>
                          <a:solidFill>
                            <a:schemeClr val="tx1"/>
                          </a:solidFill>
                          <a:effectLst/>
                          <a:latin typeface="Comic Sans MS" panose="030F0702030302020204" pitchFamily="66" charset="0"/>
                          <a:cs typeface="Times New Roman" panose="02020603050405020304" pitchFamily="18" charset="0"/>
                        </a:rPr>
                        <a:t>Sr</a:t>
                      </a:r>
                      <a:endParaRPr kumimoji="0" lang="cs-CZ" altLang="cs-CZ" sz="1600" b="1"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1"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Ti</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1" i="0" u="none" strike="noStrike" cap="none" normalizeH="0" baseline="0" dirty="0" err="1">
                          <a:ln>
                            <a:noFill/>
                          </a:ln>
                          <a:solidFill>
                            <a:schemeClr val="tx1"/>
                          </a:solidFill>
                          <a:effectLst/>
                          <a:latin typeface="Comic Sans MS" panose="030F0702030302020204" pitchFamily="66" charset="0"/>
                          <a:cs typeface="Times New Roman" panose="02020603050405020304" pitchFamily="18" charset="0"/>
                        </a:rPr>
                        <a:t>Zn</a:t>
                      </a:r>
                      <a:endParaRPr kumimoji="0" lang="cs-CZ" altLang="cs-CZ" sz="1600" b="1"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1" i="0" u="none" strike="noStrike" cap="none" normalizeH="0" baseline="0" dirty="0" err="1">
                          <a:ln>
                            <a:noFill/>
                          </a:ln>
                          <a:solidFill>
                            <a:schemeClr val="tx1"/>
                          </a:solidFill>
                          <a:effectLst/>
                          <a:latin typeface="Comic Sans MS" panose="030F0702030302020204" pitchFamily="66" charset="0"/>
                          <a:cs typeface="Times New Roman" panose="02020603050405020304" pitchFamily="18" charset="0"/>
                        </a:rPr>
                        <a:t>Li</a:t>
                      </a:r>
                      <a:endParaRPr kumimoji="0" lang="cs-CZ" altLang="cs-CZ" sz="1600" b="1"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1" i="0" u="none" strike="noStrike" cap="none" normalizeH="0" baseline="0" dirty="0" err="1">
                          <a:ln>
                            <a:noFill/>
                          </a:ln>
                          <a:solidFill>
                            <a:schemeClr val="tx1"/>
                          </a:solidFill>
                          <a:effectLst/>
                          <a:latin typeface="Comic Sans MS" panose="030F0702030302020204" pitchFamily="66" charset="0"/>
                          <a:cs typeface="Times New Roman" panose="02020603050405020304" pitchFamily="18" charset="0"/>
                        </a:rPr>
                        <a:t>Cu</a:t>
                      </a:r>
                      <a:endParaRPr kumimoji="0" lang="cs-CZ" altLang="cs-CZ" sz="1600" b="1"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1"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Ba</a:t>
                      </a:r>
                      <a:endParaRPr kumimoji="0" lang="cs-CZ" altLang="cs-CZ" sz="1600" b="1" i="0" u="none" strike="noStrike" cap="none" normalizeH="0" baseline="0" dirty="0">
                        <a:ln>
                          <a:noFill/>
                        </a:ln>
                        <a:solidFill>
                          <a:schemeClr val="tx1"/>
                        </a:solidFill>
                        <a:effectLst/>
                        <a:latin typeface="Comic Sans MS" panose="030F0702030302020204" pitchFamily="66"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7 . 10</a:t>
                      </a:r>
                      <a:r>
                        <a:rPr kumimoji="0" lang="cs-CZ" altLang="cs-CZ" sz="1600" b="0" i="0" u="none" strike="noStrike" cap="none" normalizeH="0" baseline="30000" dirty="0">
                          <a:ln>
                            <a:noFill/>
                          </a:ln>
                          <a:solidFill>
                            <a:schemeClr val="tx1"/>
                          </a:solidFill>
                          <a:effectLst/>
                          <a:latin typeface="Comic Sans MS" panose="030F0702030302020204" pitchFamily="66" charset="0"/>
                          <a:cs typeface="Times New Roman" panose="02020603050405020304" pitchFamily="18" charset="0"/>
                        </a:rPr>
                        <a:t>-3</a:t>
                      </a:r>
                      <a:endPar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1</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1</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8 . 10</a:t>
                      </a:r>
                      <a:r>
                        <a:rPr kumimoji="0" lang="cs-CZ" altLang="cs-CZ" sz="1600" b="0" i="0" u="none" strike="noStrike" cap="none" normalizeH="0" baseline="30000" dirty="0">
                          <a:ln>
                            <a:noFill/>
                          </a:ln>
                          <a:solidFill>
                            <a:schemeClr val="tx1"/>
                          </a:solidFill>
                          <a:effectLst/>
                          <a:latin typeface="Comic Sans MS" panose="030F0702030302020204" pitchFamily="66" charset="0"/>
                          <a:cs typeface="Times New Roman" panose="02020603050405020304" pitchFamily="18" charset="0"/>
                        </a:rPr>
                        <a:t>-4</a:t>
                      </a:r>
                      <a:endPar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3</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1</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1</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1</a:t>
                      </a:r>
                      <a:endParaRPr kumimoji="0" lang="cs-CZ" altLang="cs-CZ" sz="1600" b="0" i="0" u="none" strike="noStrike" cap="none" normalizeH="0" baseline="0" dirty="0">
                        <a:ln>
                          <a:noFill/>
                        </a:ln>
                        <a:solidFill>
                          <a:schemeClr val="tx1"/>
                        </a:solidFill>
                        <a:effectLst/>
                        <a:latin typeface="Comic Sans MS" panose="030F0702030302020204" pitchFamily="66"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F</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1"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Br</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1" i="0" u="none" strike="noStrike" cap="none" normalizeH="0" baseline="0" dirty="0" err="1">
                          <a:ln>
                            <a:noFill/>
                          </a:ln>
                          <a:solidFill>
                            <a:schemeClr val="tx1"/>
                          </a:solidFill>
                          <a:effectLst/>
                          <a:latin typeface="Comic Sans MS" panose="030F0702030302020204" pitchFamily="66" charset="0"/>
                          <a:cs typeface="Times New Roman" panose="02020603050405020304" pitchFamily="18" charset="0"/>
                        </a:rPr>
                        <a:t>Rb</a:t>
                      </a:r>
                      <a:endParaRPr kumimoji="0" lang="cs-CZ" altLang="cs-CZ" sz="1600" b="1"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1"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Se</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1"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Ni</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1"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As</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1" i="0" u="none" strike="noStrike" cap="none" normalizeH="0" baseline="0" dirty="0" err="1">
                          <a:ln>
                            <a:noFill/>
                          </a:ln>
                          <a:solidFill>
                            <a:schemeClr val="tx1"/>
                          </a:solidFill>
                          <a:effectLst/>
                          <a:latin typeface="Comic Sans MS" panose="030F0702030302020204" pitchFamily="66" charset="0"/>
                          <a:cs typeface="Times New Roman" panose="02020603050405020304" pitchFamily="18" charset="0"/>
                        </a:rPr>
                        <a:t>Mo</a:t>
                      </a:r>
                      <a:endParaRPr kumimoji="0" lang="cs-CZ" altLang="cs-CZ" sz="1600" b="1"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1"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Co</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1"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I</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1" i="0" u="none" strike="noStrike" cap="none" normalizeH="0" baseline="0" dirty="0" err="1">
                          <a:ln>
                            <a:noFill/>
                          </a:ln>
                          <a:solidFill>
                            <a:schemeClr val="tx1"/>
                          </a:solidFill>
                          <a:effectLst/>
                          <a:latin typeface="Comic Sans MS" panose="030F0702030302020204" pitchFamily="66" charset="0"/>
                          <a:cs typeface="Times New Roman" panose="02020603050405020304" pitchFamily="18" charset="0"/>
                        </a:rPr>
                        <a:t>Hg</a:t>
                      </a:r>
                      <a:endParaRPr kumimoji="0" lang="cs-CZ" altLang="cs-CZ" sz="1600" b="1"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1" i="0" u="none" strike="noStrike" cap="none" normalizeH="0" baseline="0" dirty="0" err="1">
                          <a:ln>
                            <a:noFill/>
                          </a:ln>
                          <a:solidFill>
                            <a:schemeClr val="tx1"/>
                          </a:solidFill>
                          <a:effectLst/>
                          <a:latin typeface="Comic Sans MS" panose="030F0702030302020204" pitchFamily="66" charset="0"/>
                          <a:cs typeface="Times New Roman" panose="02020603050405020304" pitchFamily="18" charset="0"/>
                        </a:rPr>
                        <a:t>Ra</a:t>
                      </a:r>
                      <a:endParaRPr kumimoji="0" lang="cs-CZ" altLang="cs-CZ" sz="1600" b="1" i="0" u="none" strike="noStrike" cap="none" normalizeH="0" baseline="0" dirty="0">
                        <a:ln>
                          <a:noFill/>
                        </a:ln>
                        <a:solidFill>
                          <a:schemeClr val="tx1"/>
                        </a:solidFill>
                        <a:effectLst/>
                        <a:latin typeface="Comic Sans MS" panose="030F0702030302020204" pitchFamily="66"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8 . 10</a:t>
                      </a:r>
                      <a:r>
                        <a:rPr kumimoji="0" lang="cs-CZ" altLang="cs-CZ" sz="1600" b="0" i="0" u="none" strike="noStrike" cap="none" normalizeH="0" baseline="30000" dirty="0">
                          <a:ln>
                            <a:noFill/>
                          </a:ln>
                          <a:solidFill>
                            <a:schemeClr val="tx1"/>
                          </a:solidFill>
                          <a:effectLst/>
                          <a:latin typeface="Comic Sans MS" panose="030F0702030302020204" pitchFamily="66" charset="0"/>
                          <a:cs typeface="Times New Roman" panose="02020603050405020304" pitchFamily="18" charset="0"/>
                        </a:rPr>
                        <a:t>-5</a:t>
                      </a:r>
                      <a:endPar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8</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5</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5</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3</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3</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2</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1</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1</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1 . 10</a:t>
                      </a:r>
                      <a:r>
                        <a:rPr kumimoji="0" lang="cs-CZ" altLang="cs-CZ" sz="1600" b="0" i="0" u="none" strike="noStrike" cap="none" normalizeH="0" baseline="30000" dirty="0">
                          <a:ln>
                            <a:noFill/>
                          </a:ln>
                          <a:solidFill>
                            <a:schemeClr val="tx1"/>
                          </a:solidFill>
                          <a:effectLst/>
                          <a:latin typeface="Comic Sans MS" panose="030F0702030302020204" pitchFamily="66" charset="0"/>
                          <a:cs typeface="Times New Roman" panose="02020603050405020304" pitchFamily="18" charset="0"/>
                        </a:rPr>
                        <a:t>-7</a:t>
                      </a:r>
                      <a:endPar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b="0" i="0" u="none" strike="noStrike" cap="none" normalizeH="0" baseline="0" dirty="0">
                          <a:ln>
                            <a:noFill/>
                          </a:ln>
                          <a:solidFill>
                            <a:schemeClr val="tx1"/>
                          </a:solidFill>
                          <a:effectLst/>
                          <a:latin typeface="Comic Sans MS" panose="030F0702030302020204" pitchFamily="66" charset="0"/>
                          <a:cs typeface="Times New Roman" panose="02020603050405020304" pitchFamily="18" charset="0"/>
                        </a:rPr>
                        <a:t>1 . 10</a:t>
                      </a:r>
                      <a:r>
                        <a:rPr kumimoji="0" lang="cs-CZ" altLang="cs-CZ" sz="1600" b="0" i="0" u="none" strike="noStrike" cap="none" normalizeH="0" baseline="30000" dirty="0">
                          <a:ln>
                            <a:noFill/>
                          </a:ln>
                          <a:solidFill>
                            <a:schemeClr val="tx1"/>
                          </a:solidFill>
                          <a:effectLst/>
                          <a:latin typeface="Comic Sans MS" panose="030F0702030302020204" pitchFamily="66" charset="0"/>
                          <a:cs typeface="Times New Roman" panose="02020603050405020304" pitchFamily="18" charset="0"/>
                        </a:rPr>
                        <a:t>-12</a:t>
                      </a:r>
                      <a:endParaRPr kumimoji="0" lang="cs-CZ" altLang="cs-CZ" sz="1600" b="0" i="0" u="none" strike="noStrike" cap="none" normalizeH="0" baseline="0" dirty="0">
                        <a:ln>
                          <a:noFill/>
                        </a:ln>
                        <a:solidFill>
                          <a:schemeClr val="tx1"/>
                        </a:solidFill>
                        <a:effectLst/>
                        <a:latin typeface="Comic Sans MS" panose="030F0702030302020204" pitchFamily="66"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14368" name="Zvuk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28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50135139"/>
      </p:ext>
    </p:extLst>
  </p:cSld>
  <p:clrMapOvr>
    <a:masterClrMapping/>
  </p:clrMapOvr>
  <p:transition spd="slow" advTm="97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1676</Words>
  <Application>Microsoft Office PowerPoint</Application>
  <PresentationFormat>Širokoúhlá obrazovka</PresentationFormat>
  <Paragraphs>511</Paragraphs>
  <Slides>48</Slides>
  <Notes>10</Notes>
  <HiddenSlides>0</HiddenSlides>
  <MMClips>44</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48</vt:i4>
      </vt:variant>
    </vt:vector>
  </HeadingPairs>
  <TitlesOfParts>
    <vt:vector size="54" baseType="lpstr">
      <vt:lpstr>Arial</vt:lpstr>
      <vt:lpstr>Calibri</vt:lpstr>
      <vt:lpstr>Comic Sans MS</vt:lpstr>
      <vt:lpstr>Times New Roman</vt:lpstr>
      <vt:lpstr>Wingdings</vt:lpstr>
      <vt:lpstr>Výchozí návrh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SACHARIDY</vt:lpstr>
      <vt:lpstr>Charakteristika sacharidů</vt:lpstr>
      <vt:lpstr>Význam sacharidů</vt:lpstr>
      <vt:lpstr>Prezentace aplikace PowerPoint</vt:lpstr>
      <vt:lpstr>zástupci sacharidů</vt:lpstr>
      <vt:lpstr>Zajímavost:</vt:lpstr>
      <vt:lpstr>Příklady GI potravin </vt:lpstr>
      <vt:lpstr>Prezentace aplikace PowerPoint</vt:lpstr>
      <vt:lpstr>Prezentace aplikace PowerPoint</vt:lpstr>
      <vt:lpstr>Prezentace aplikace PowerPoint</vt:lpstr>
      <vt:lpstr>Prezentace aplikace PowerPoint</vt:lpstr>
      <vt:lpstr>Bílkoviny</vt:lpstr>
      <vt:lpstr>Co jsou bílkoviny?</vt:lpstr>
      <vt:lpstr>Prezentace aplikace PowerPoint</vt:lpstr>
      <vt:lpstr>Rozdělení bílkovin </vt:lpstr>
      <vt:lpstr>Struktura </vt:lpstr>
      <vt:lpstr>Prezentace aplikace PowerPoint</vt:lpstr>
      <vt:lpstr>Prezentace aplikace PowerPoint</vt:lpstr>
      <vt:lpstr>Prezentace aplikace PowerPoint</vt:lpstr>
      <vt:lpstr>Prezentace aplikace PowerPoint</vt:lpstr>
      <vt:lpstr>Prezentace aplikace PowerPoint</vt:lpstr>
      <vt:lpstr>Jaká je funkce bílkovin v těle?</vt:lpstr>
      <vt:lpstr>Prezentace aplikace PowerPoint</vt:lpstr>
      <vt:lpstr>Jaké jsou zdroje bílkovin?</vt:lpstr>
      <vt:lpstr>Prezentace aplikace PowerPoint</vt:lpstr>
      <vt:lpstr>Prezentace aplikace PowerPoint</vt:lpstr>
      <vt:lpstr>Aminokyseliny nepolární </vt:lpstr>
      <vt:lpstr>Aminokyseliny polární</vt:lpstr>
      <vt:lpstr>Aminokyseliny kyselé</vt:lpstr>
      <vt:lpstr>Aminokyseliny bazické</vt:lpstr>
      <vt:lpstr>Prezentace aplikace PowerPoint</vt:lpstr>
      <vt:lpstr>Prezentace aplikace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Uživatel systému Windows</dc:creator>
  <cp:lastModifiedBy>Uživatel systému Windows</cp:lastModifiedBy>
  <cp:revision>3</cp:revision>
  <dcterms:created xsi:type="dcterms:W3CDTF">2020-10-14T17:13:15Z</dcterms:created>
  <dcterms:modified xsi:type="dcterms:W3CDTF">2020-10-14T19:12:52Z</dcterms:modified>
</cp:coreProperties>
</file>