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102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59A815-0F74-47AE-A591-0EFDCB6A630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350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07F4F-A7E3-4A00-A21A-EA89A3FAF47A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748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A8174E-DE00-407D-A40A-66B70B5A5091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99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CED14-31D1-4A76-A60B-B86B2745C39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103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E1BCB5-C7DA-4874-BDEA-C28A962DA52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278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D6719-4825-48B7-80A4-2D428EDF359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682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4778E0-80BA-4728-ABF1-0AC2446E2E25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620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26F66-C891-493E-95BA-DCE37B8B9FFD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904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27A0FA-B89B-4B8B-B143-4ADD2AF3A662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683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091F6-4B86-4B17-93D8-A43E14F72A3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496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8D2063-798D-44BA-8A57-DDC90DC0EC1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201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B94EEA-D06E-4A47-A4F1-9EC241E6E293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01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.png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762000" y="914400"/>
            <a:ext cx="78486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800" b="1" dirty="0">
                <a:solidFill>
                  <a:srgbClr val="000000"/>
                </a:solidFill>
              </a:rPr>
              <a:t>Fyziologie živočichů (a člověka)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000" b="1" dirty="0">
                <a:solidFill>
                  <a:srgbClr val="000000"/>
                </a:solidFill>
              </a:rPr>
              <a:t>Bi2BP_FYZP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b="1" dirty="0">
                <a:solidFill>
                  <a:srgbClr val="000000"/>
                </a:solidFill>
              </a:rPr>
              <a:t>III. ročník   1</a:t>
            </a:r>
            <a:r>
              <a:rPr lang="cs-CZ" altLang="cs-CZ" dirty="0">
                <a:solidFill>
                  <a:srgbClr val="000000"/>
                </a:solidFill>
              </a:rPr>
              <a:t>/0/2</a:t>
            </a:r>
            <a:r>
              <a:rPr lang="cs-CZ" altLang="cs-CZ" b="1" dirty="0">
                <a:solidFill>
                  <a:srgbClr val="000000"/>
                </a:solidFill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</a:rPr>
              <a:t>Zk</a:t>
            </a:r>
            <a:endParaRPr lang="cs-CZ" altLang="cs-CZ" b="1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800" b="1" dirty="0" smtClean="0">
                <a:solidFill>
                  <a:srgbClr val="000000"/>
                </a:solidFill>
              </a:rPr>
              <a:t>část </a:t>
            </a:r>
            <a:r>
              <a:rPr lang="cs-CZ" altLang="cs-CZ" sz="2800" b="1" dirty="0">
                <a:solidFill>
                  <a:srgbClr val="000000"/>
                </a:solidFill>
              </a:rPr>
              <a:t>– řídící a regulační funkce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000000"/>
                </a:solidFill>
              </a:rPr>
              <a:t>Soustavy:</a:t>
            </a:r>
            <a:r>
              <a:rPr lang="cs-CZ" altLang="cs-CZ" b="1" dirty="0">
                <a:solidFill>
                  <a:srgbClr val="000000"/>
                </a:solidFill>
              </a:rPr>
              <a:t> humorální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b="1" dirty="0">
                <a:solidFill>
                  <a:srgbClr val="000000"/>
                </a:solidFill>
              </a:rPr>
              <a:t>	  </a:t>
            </a:r>
            <a:r>
              <a:rPr lang="cs-CZ" altLang="cs-CZ" b="1" dirty="0" smtClean="0">
                <a:solidFill>
                  <a:srgbClr val="000000"/>
                </a:solidFill>
              </a:rPr>
              <a:t>nervová</a:t>
            </a:r>
            <a:endParaRPr lang="cs-CZ" altLang="cs-CZ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b="1" dirty="0">
                <a:solidFill>
                  <a:srgbClr val="000000"/>
                </a:solidFill>
              </a:rPr>
              <a:t>                           		 A. Žákovská, </a:t>
            </a:r>
            <a:r>
              <a:rPr lang="cs-CZ" altLang="cs-CZ" sz="2000" b="1" dirty="0">
                <a:solidFill>
                  <a:srgbClr val="000000"/>
                </a:solidFill>
              </a:rPr>
              <a:t>B. Rychnovský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62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3"/>
    </mc:Choice>
    <mc:Fallback>
      <p:transition spd="slow" advTm="2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8100" y="152400"/>
            <a:ext cx="4532010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dirty="0">
                <a:solidFill>
                  <a:srgbClr val="000000"/>
                </a:solidFill>
              </a:rPr>
              <a:t>Hypotalamus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dirty="0">
                <a:solidFill>
                  <a:srgbClr val="000000"/>
                </a:solidFill>
              </a:rPr>
              <a:t>CRF faktor uvolňující kortikotropin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dirty="0">
                <a:solidFill>
                  <a:srgbClr val="000000"/>
                </a:solidFill>
              </a:rPr>
              <a:t>TRF faktor uvolňující tyreotropin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dirty="0">
                <a:solidFill>
                  <a:srgbClr val="000000"/>
                </a:solidFill>
              </a:rPr>
              <a:t>FRF f. uvolňující folikulostimulační hormon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dirty="0">
                <a:solidFill>
                  <a:srgbClr val="000000"/>
                </a:solidFill>
              </a:rPr>
              <a:t>LRF f. uvolňující luteinizační hormon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dirty="0">
                <a:solidFill>
                  <a:srgbClr val="000000"/>
                </a:solidFill>
              </a:rPr>
              <a:t>PRF f. uvolňující prolaktin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dirty="0">
                <a:solidFill>
                  <a:srgbClr val="000000"/>
                </a:solidFill>
              </a:rPr>
              <a:t>PIF prolaktin inhibující hormon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dirty="0">
                <a:solidFill>
                  <a:srgbClr val="000000"/>
                </a:solidFill>
              </a:rPr>
              <a:t>GRF uvolňující růstový hormon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dirty="0">
                <a:solidFill>
                  <a:srgbClr val="000000"/>
                </a:solidFill>
              </a:rPr>
              <a:t>GIF faktor inhibující růstový h.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dirty="0">
                <a:solidFill>
                  <a:srgbClr val="000000"/>
                </a:solidFill>
              </a:rPr>
              <a:t>MRF faktor regulující </a:t>
            </a:r>
            <a:r>
              <a:rPr lang="cs-CZ" dirty="0" err="1">
                <a:solidFill>
                  <a:srgbClr val="000000"/>
                </a:solidFill>
              </a:rPr>
              <a:t>myogenezi</a:t>
            </a:r>
            <a:endParaRPr lang="cs-CZ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dirty="0">
                <a:solidFill>
                  <a:srgbClr val="000000"/>
                </a:solidFill>
              </a:rPr>
              <a:t>MIF faktor inhibující </a:t>
            </a:r>
            <a:r>
              <a:rPr lang="cs-CZ" dirty="0" err="1">
                <a:solidFill>
                  <a:srgbClr val="000000"/>
                </a:solidFill>
              </a:rPr>
              <a:t>myogenezi</a:t>
            </a:r>
            <a:endParaRPr lang="cs-CZ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dirty="0">
              <a:solidFill>
                <a:srgbClr val="000000"/>
              </a:solidFill>
            </a:endParaRPr>
          </a:p>
        </p:txBody>
      </p:sp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1" y="139700"/>
            <a:ext cx="4914899" cy="6361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55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812"/>
    </mc:Choice>
    <mc:Fallback>
      <p:transition spd="slow" advTm="62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381000" y="228600"/>
            <a:ext cx="8534400" cy="647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68288" indent="-173038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400" b="1">
                <a:solidFill>
                  <a:srgbClr val="000000"/>
                </a:solidFill>
              </a:rPr>
              <a:t>Žlázy s vnitřní sekrecí a jejich účinky </a:t>
            </a:r>
            <a:r>
              <a:rPr lang="cs-CZ" altLang="cs-CZ" sz="1400">
                <a:solidFill>
                  <a:srgbClr val="000000"/>
                </a:solidFill>
              </a:rPr>
              <a:t>-  pokrač.</a:t>
            </a:r>
          </a:p>
          <a:p>
            <a:pPr marL="268288" indent="-173038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400">
                <a:solidFill>
                  <a:srgbClr val="000000"/>
                </a:solidFill>
              </a:rPr>
              <a:t>───────────────────────────────────────────────────────────────</a:t>
            </a:r>
          </a:p>
          <a:p>
            <a:pPr marL="268288" indent="-173038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400">
                <a:solidFill>
                  <a:srgbClr val="000000"/>
                </a:solidFill>
              </a:rPr>
              <a:t>Endokr. žláza 	Hormony 		Cílová tkáň 	Základní účinek</a:t>
            </a:r>
          </a:p>
          <a:p>
            <a:pPr marL="268288" indent="-173038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400">
                <a:solidFill>
                  <a:srgbClr val="000000"/>
                </a:solidFill>
              </a:rPr>
              <a:t>───────────────────────────────────────────────────────────────</a:t>
            </a:r>
          </a:p>
          <a:p>
            <a:pPr marL="268288" indent="-173038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400" b="1">
                <a:solidFill>
                  <a:srgbClr val="000000"/>
                </a:solidFill>
              </a:rPr>
              <a:t>3. adenohypofýza</a:t>
            </a:r>
            <a:r>
              <a:rPr lang="cs-CZ" altLang="cs-CZ" sz="1400">
                <a:solidFill>
                  <a:srgbClr val="000000"/>
                </a:solidFill>
              </a:rPr>
              <a:t> 	LTH (LUT,PL) 	mléč.žl., vaječ.	tvorba b. mléčné žl., sekrece mléka, 	- pokrač.					zvýš. prod. progester. ve žl.těl.</a:t>
            </a:r>
          </a:p>
          <a:p>
            <a:pPr marL="268288" indent="-173038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400">
                <a:solidFill>
                  <a:srgbClr val="000000"/>
                </a:solidFill>
              </a:rPr>
              <a:t>			STH 		játra (vznik 		zvyš. přenos aminokyselin přes 					 somatomedin) 	membr., stimul. růst většiny tkání</a:t>
            </a:r>
          </a:p>
          <a:p>
            <a:pPr marL="268288" indent="-173038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400">
                <a:solidFill>
                  <a:srgbClr val="000000"/>
                </a:solidFill>
              </a:rPr>
              <a:t> 							omezuje vstup glukózy do buněk, 							štěpí glykogen a tuky</a:t>
            </a:r>
          </a:p>
          <a:p>
            <a:pPr marL="268288" indent="-173038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400">
                <a:solidFill>
                  <a:srgbClr val="000000"/>
                </a:solidFill>
              </a:rPr>
              <a:t> 			MSH		 melanofory 	disperze melanoforů</a:t>
            </a:r>
          </a:p>
          <a:p>
            <a:pPr marL="268288" indent="-173038" fontAlgn="base">
              <a:spcBef>
                <a:spcPct val="0"/>
              </a:spcBef>
              <a:spcAft>
                <a:spcPct val="0"/>
              </a:spcAft>
            </a:pPr>
            <a:endParaRPr lang="cs-CZ" altLang="cs-CZ" sz="1400" b="1">
              <a:solidFill>
                <a:srgbClr val="000000"/>
              </a:solidFill>
            </a:endParaRPr>
          </a:p>
          <a:p>
            <a:pPr marL="268288" indent="-173038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400" b="1">
                <a:solidFill>
                  <a:srgbClr val="000000"/>
                </a:solidFill>
              </a:rPr>
              <a:t>4. štítná žláza</a:t>
            </a:r>
            <a:r>
              <a:rPr lang="cs-CZ" altLang="cs-CZ" sz="1400">
                <a:solidFill>
                  <a:srgbClr val="000000"/>
                </a:solidFill>
              </a:rPr>
              <a:t> 	T3, T4 		většina tkání 	diferenciace tkání, růst, zvýšení 							metabolismu, ovlivnění</a:t>
            </a:r>
          </a:p>
          <a:p>
            <a:pPr marL="268288" indent="-173038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400">
                <a:solidFill>
                  <a:srgbClr val="000000"/>
                </a:solidFill>
              </a:rPr>
              <a:t> 			 				metamorfózy, termoregulace</a:t>
            </a:r>
          </a:p>
          <a:p>
            <a:pPr marL="268288" indent="-173038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400">
                <a:solidFill>
                  <a:srgbClr val="000000"/>
                </a:solidFill>
              </a:rPr>
              <a:t> 			kalcitonin 		kost 		ukládání Ca2+</a:t>
            </a:r>
          </a:p>
          <a:p>
            <a:pPr marL="268288" indent="-173038" fontAlgn="base">
              <a:spcBef>
                <a:spcPct val="0"/>
              </a:spcBef>
              <a:spcAft>
                <a:spcPct val="0"/>
              </a:spcAft>
            </a:pPr>
            <a:endParaRPr lang="cs-CZ" altLang="cs-CZ" sz="1400" b="1">
              <a:solidFill>
                <a:srgbClr val="000000"/>
              </a:solidFill>
            </a:endParaRPr>
          </a:p>
          <a:p>
            <a:pPr marL="268288" indent="-173038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400" b="1">
                <a:solidFill>
                  <a:srgbClr val="000000"/>
                </a:solidFill>
              </a:rPr>
              <a:t>5. příštitná</a:t>
            </a:r>
            <a:r>
              <a:rPr lang="cs-CZ" altLang="cs-CZ" sz="1400">
                <a:solidFill>
                  <a:srgbClr val="000000"/>
                </a:solidFill>
              </a:rPr>
              <a:t> 	paratyreoidní 	ledvina, 		snižování zpětné resorpce fosfátu 	</a:t>
            </a:r>
            <a:r>
              <a:rPr lang="cs-CZ" altLang="cs-CZ" sz="1400" b="1">
                <a:solidFill>
                  <a:srgbClr val="000000"/>
                </a:solidFill>
              </a:rPr>
              <a:t>      tělíska		</a:t>
            </a:r>
            <a:r>
              <a:rPr lang="cs-CZ" altLang="cs-CZ" sz="1400">
                <a:solidFill>
                  <a:srgbClr val="000000"/>
                </a:solidFill>
              </a:rPr>
              <a:t>hormon 		kost, střevo 	v tubulech, uvolňuje Ca2+ z kostí, 							zvyšuje resorpci Ca2+ ve střevě</a:t>
            </a:r>
          </a:p>
          <a:p>
            <a:pPr marL="268288" indent="-173038" fontAlgn="base">
              <a:spcBef>
                <a:spcPct val="0"/>
              </a:spcBef>
              <a:spcAft>
                <a:spcPct val="0"/>
              </a:spcAft>
            </a:pPr>
            <a:endParaRPr lang="cs-CZ" altLang="cs-CZ" sz="1400" b="1">
              <a:solidFill>
                <a:srgbClr val="000000"/>
              </a:solidFill>
            </a:endParaRPr>
          </a:p>
          <a:p>
            <a:pPr marL="268288" indent="-173038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400" b="1">
                <a:solidFill>
                  <a:srgbClr val="000000"/>
                </a:solidFill>
              </a:rPr>
              <a:t>6. kůra</a:t>
            </a:r>
            <a:r>
              <a:rPr lang="cs-CZ" altLang="cs-CZ" sz="1400">
                <a:solidFill>
                  <a:srgbClr val="000000"/>
                </a:solidFill>
              </a:rPr>
              <a:t> 		kortizol,		 játra, svaly		 inhibice spotřeby gluk., štěpení bílk. </a:t>
            </a:r>
            <a:r>
              <a:rPr lang="cs-CZ" altLang="cs-CZ" sz="1400" b="1">
                <a:solidFill>
                  <a:srgbClr val="000000"/>
                </a:solidFill>
              </a:rPr>
              <a:t>     nadledvin</a:t>
            </a:r>
            <a:r>
              <a:rPr lang="cs-CZ" altLang="cs-CZ" sz="1400">
                <a:solidFill>
                  <a:srgbClr val="000000"/>
                </a:solidFill>
              </a:rPr>
              <a:t> 	kortikosteron 			přeměna aminokyselin na glukózu</a:t>
            </a:r>
          </a:p>
          <a:p>
            <a:pPr marL="268288" indent="-173038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400">
                <a:solidFill>
                  <a:srgbClr val="000000"/>
                </a:solidFill>
              </a:rPr>
              <a:t> 			aldosteron		 ledviny, slin.a 	zvýšení zpětné resorpce Na+</a:t>
            </a:r>
          </a:p>
          <a:p>
            <a:pPr marL="268288" indent="-173038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400">
                <a:solidFill>
                  <a:srgbClr val="000000"/>
                </a:solidFill>
              </a:rPr>
              <a:t> 					pot.žlázy,žaludek</a:t>
            </a:r>
          </a:p>
          <a:p>
            <a:pPr marL="268288" indent="-173038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400">
                <a:solidFill>
                  <a:srgbClr val="000000"/>
                </a:solidFill>
              </a:rPr>
              <a:t> 			androgeny 		většina orgánů 	stimulace syntézy bílkovin</a:t>
            </a:r>
          </a:p>
          <a:p>
            <a:pPr marL="268288" indent="-173038" fontAlgn="base">
              <a:spcBef>
                <a:spcPct val="0"/>
              </a:spcBef>
              <a:spcAft>
                <a:spcPct val="0"/>
              </a:spcAft>
            </a:pPr>
            <a:endParaRPr lang="cs-CZ" altLang="cs-CZ" sz="1400" b="1">
              <a:solidFill>
                <a:srgbClr val="000000"/>
              </a:solidFill>
            </a:endParaRPr>
          </a:p>
          <a:p>
            <a:pPr marL="268288" indent="-173038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400" b="1">
                <a:solidFill>
                  <a:srgbClr val="000000"/>
                </a:solidFill>
              </a:rPr>
              <a:t>7. dřeň		</a:t>
            </a:r>
            <a:r>
              <a:rPr lang="cs-CZ" altLang="cs-CZ" sz="1400">
                <a:solidFill>
                  <a:srgbClr val="000000"/>
                </a:solidFill>
              </a:rPr>
              <a:t>noradrenalin 	     "           " 	stimulace rozpadu glykogenu, tuků,</a:t>
            </a:r>
          </a:p>
          <a:p>
            <a:pPr marL="268288" indent="-173038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400">
                <a:solidFill>
                  <a:srgbClr val="000000"/>
                </a:solidFill>
              </a:rPr>
              <a:t> 	</a:t>
            </a:r>
            <a:r>
              <a:rPr lang="cs-CZ" altLang="cs-CZ" sz="1400" b="1">
                <a:solidFill>
                  <a:srgbClr val="000000"/>
                </a:solidFill>
              </a:rPr>
              <a:t>nadledvin</a:t>
            </a:r>
            <a:r>
              <a:rPr lang="cs-CZ" altLang="cs-CZ" sz="1400">
                <a:solidFill>
                  <a:srgbClr val="000000"/>
                </a:solidFill>
              </a:rPr>
              <a:t>	adrenalin 				kalorigeneze, stah hladkých a 							srdečního svalů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66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96"/>
    </mc:Choice>
    <mc:Fallback>
      <p:transition spd="slow" advTm="21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ChangeArrowheads="1"/>
          </p:cNvSpPr>
          <p:nvPr/>
        </p:nvSpPr>
        <p:spPr bwMode="auto">
          <a:xfrm>
            <a:off x="457200" y="0"/>
            <a:ext cx="8382000" cy="720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400" b="1">
                <a:solidFill>
                  <a:srgbClr val="000000"/>
                </a:solidFill>
              </a:rPr>
              <a:t>Žlázy s vnitřní sekrecí a jejich účinky </a:t>
            </a:r>
            <a:r>
              <a:rPr lang="cs-CZ" altLang="cs-CZ" sz="1400">
                <a:solidFill>
                  <a:srgbClr val="000000"/>
                </a:solidFill>
              </a:rPr>
              <a:t>-  pokrač.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400">
                <a:solidFill>
                  <a:srgbClr val="000000"/>
                </a:solidFill>
              </a:rPr>
              <a:t>───────────────────────────────────────────────────────────────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400">
                <a:solidFill>
                  <a:srgbClr val="000000"/>
                </a:solidFill>
              </a:rPr>
              <a:t>Endokr. žláza 	Hormony 		Cílová tkáň 	Základní účinek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400">
                <a:solidFill>
                  <a:srgbClr val="000000"/>
                </a:solidFill>
              </a:rPr>
              <a:t>───────────────────────────────────────────────────────────────</a:t>
            </a:r>
            <a:endParaRPr lang="cs-CZ" altLang="cs-CZ" sz="1400" b="1">
              <a:solidFill>
                <a:srgbClr val="000000"/>
              </a:solidFill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400" b="1">
                <a:solidFill>
                  <a:srgbClr val="000000"/>
                </a:solidFill>
              </a:rPr>
              <a:t>8. pankreas</a:t>
            </a:r>
            <a:endParaRPr lang="cs-CZ" altLang="cs-CZ" sz="1400">
              <a:solidFill>
                <a:srgbClr val="000000"/>
              </a:solidFill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400">
                <a:solidFill>
                  <a:srgbClr val="000000"/>
                </a:solidFill>
              </a:rPr>
              <a:t>A) buňky Langerhans.o. glukagon 		játra, tuk.tkáň 	stimulace štěpení glykogenu v 						játrech a tuku v tukové tkáni,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400">
                <a:solidFill>
                  <a:srgbClr val="000000"/>
                </a:solidFill>
              </a:rPr>
              <a:t>							stimul. glykogeneze z AK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400">
                <a:solidFill>
                  <a:srgbClr val="000000"/>
                </a:solidFill>
              </a:rPr>
              <a:t>B) b. Lang. ostrůvků 	inzulin		játra, sval, 		stimul. přenosu glukózy do b., 				tuková tkáň zvýš. aktiv. enzymů glukogeneze, 							inhib.štěp. tuků, zvýš. přenosu 						ak do buněk, aktiv. syntézy bílk.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400" b="1">
                <a:solidFill>
                  <a:srgbClr val="000000"/>
                </a:solidFill>
              </a:rPr>
              <a:t>9. vaječník</a:t>
            </a:r>
            <a:endParaRPr lang="cs-CZ" altLang="cs-CZ" sz="1400">
              <a:solidFill>
                <a:srgbClr val="000000"/>
              </a:solidFill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400">
                <a:solidFill>
                  <a:srgbClr val="000000"/>
                </a:solidFill>
              </a:rPr>
              <a:t>A) stěna folikulu 	estrogeny 		pohl. org. F,	stimuluje syntézu bílkovin a růst 		(estradiol) 	mléč.žl., mozek	orgánů,vyvolává říji F,zvyšuje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400">
                <a:solidFill>
                  <a:srgbClr val="000000"/>
                </a:solidFill>
              </a:rPr>
              <a:t>							stahy dělohy,stimuluje sekreci 						androgenů z nadledvin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400">
                <a:solidFill>
                  <a:srgbClr val="000000"/>
                </a:solidFill>
              </a:rPr>
              <a:t>B) žluté těl.		progesteron 	děloha, mléč.žl. 	nidace vajíčka v děloze,tlumí 						stahy dělohy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endParaRPr lang="cs-CZ" altLang="cs-CZ" sz="1400" b="1">
              <a:solidFill>
                <a:srgbClr val="000000"/>
              </a:solidFill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400" b="1">
                <a:solidFill>
                  <a:srgbClr val="000000"/>
                </a:solidFill>
              </a:rPr>
              <a:t>10. placenta</a:t>
            </a:r>
            <a:r>
              <a:rPr lang="cs-CZ" altLang="cs-CZ" sz="1400">
                <a:solidFill>
                  <a:srgbClr val="000000"/>
                </a:solidFill>
              </a:rPr>
              <a:t> 	estrogeny, 		vaječ.,mléč.žl.	vývoj zárodku,růst tkání,udržení 		progester., 				funkce žlutého tělíska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400">
                <a:solidFill>
                  <a:srgbClr val="000000"/>
                </a:solidFill>
              </a:rPr>
              <a:t> 			choriogonado-,somatomamotropin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400" b="1">
                <a:solidFill>
                  <a:srgbClr val="000000"/>
                </a:solidFill>
              </a:rPr>
              <a:t>11. varle</a:t>
            </a:r>
            <a:endParaRPr lang="cs-CZ" altLang="cs-CZ" sz="1400">
              <a:solidFill>
                <a:srgbClr val="000000"/>
              </a:solidFill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400">
                <a:solidFill>
                  <a:srgbClr val="000000"/>
                </a:solidFill>
              </a:rPr>
              <a:t>A) interstic. b.	testosteron 	varle 		stimuluje růst orgánů (i pomoc.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400">
                <a:solidFill>
                  <a:srgbClr val="000000"/>
                </a:solidFill>
              </a:rPr>
              <a:t>B) Sertoliho b. 	estrogeny 				pohlavních struktur), zrání 						spermií, chování M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endParaRPr lang="cs-CZ" altLang="cs-CZ" sz="1400" b="1">
              <a:solidFill>
                <a:srgbClr val="000000"/>
              </a:solidFill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400" b="1">
                <a:solidFill>
                  <a:srgbClr val="000000"/>
                </a:solidFill>
              </a:rPr>
              <a:t>12. epifýza	</a:t>
            </a:r>
            <a:r>
              <a:rPr lang="cs-CZ" altLang="cs-CZ" sz="1400">
                <a:solidFill>
                  <a:srgbClr val="000000"/>
                </a:solidFill>
              </a:rPr>
              <a:t> melatonin 		hypotalamus 		inhib. výdej uvolňovacích faktorů 						(pro gonadotrop. a melanocyt. h.)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endParaRPr lang="cs-CZ" altLang="cs-CZ" sz="1400" b="1">
              <a:solidFill>
                <a:srgbClr val="000000"/>
              </a:solidFill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400" b="1">
                <a:solidFill>
                  <a:srgbClr val="000000"/>
                </a:solidFill>
              </a:rPr>
              <a:t>13. brzlík</a:t>
            </a:r>
            <a:r>
              <a:rPr lang="cs-CZ" altLang="cs-CZ" sz="1400">
                <a:solidFill>
                  <a:srgbClr val="000000"/>
                </a:solidFill>
              </a:rPr>
              <a:t> 			lymfocyty 			imunologické zrání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57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82"/>
    </mc:Choice>
    <mc:Fallback>
      <p:transition spd="slow" advTm="4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457200" y="632716"/>
            <a:ext cx="8305800" cy="5432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76176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400" b="1" dirty="0">
                <a:solidFill>
                  <a:srgbClr val="7030A0"/>
                </a:solidFill>
              </a:rPr>
              <a:t>Evoluce regulací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000000"/>
                </a:solidFill>
              </a:rPr>
              <a:t>Fylogeneze – střet dvou protichůdných tendencí: 1. zvětšování složitosti se specializací proti 2. upevňování jednoty a utužování vztahů mezi částmi.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000000"/>
                </a:solidFill>
              </a:rPr>
              <a:t>Sladění –</a:t>
            </a:r>
            <a:r>
              <a:rPr lang="cs-CZ" altLang="cs-CZ" b="1" dirty="0">
                <a:solidFill>
                  <a:srgbClr val="000000"/>
                </a:solidFill>
              </a:rPr>
              <a:t> regulační mechanismy</a:t>
            </a:r>
            <a:r>
              <a:rPr lang="cs-CZ" altLang="cs-CZ" dirty="0">
                <a:solidFill>
                  <a:srgbClr val="FF0000"/>
                </a:solidFill>
              </a:rPr>
              <a:t>. Systém: </a:t>
            </a:r>
            <a:r>
              <a:rPr lang="cs-CZ" altLang="cs-CZ" dirty="0">
                <a:solidFill>
                  <a:srgbClr val="000000"/>
                </a:solidFill>
              </a:rPr>
              <a:t>senzorická x výkonná x řídící jednotka.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b="1" dirty="0">
                <a:solidFill>
                  <a:srgbClr val="7030A0"/>
                </a:solidFill>
              </a:rPr>
              <a:t>Senzorická jednotka </a:t>
            </a:r>
            <a:r>
              <a:rPr lang="cs-CZ" altLang="cs-CZ" dirty="0">
                <a:solidFill>
                  <a:srgbClr val="000000"/>
                </a:solidFill>
              </a:rPr>
              <a:t>– smyslové orgány (</a:t>
            </a:r>
            <a:r>
              <a:rPr lang="cs-CZ" altLang="cs-CZ" b="1" dirty="0">
                <a:solidFill>
                  <a:srgbClr val="000000"/>
                </a:solidFill>
              </a:rPr>
              <a:t>receptory) </a:t>
            </a:r>
            <a:r>
              <a:rPr lang="cs-CZ" altLang="cs-CZ" dirty="0">
                <a:solidFill>
                  <a:srgbClr val="000000"/>
                </a:solidFill>
              </a:rPr>
              <a:t>–</a:t>
            </a:r>
            <a:r>
              <a:rPr lang="cs-CZ" altLang="cs-CZ" b="1" dirty="0">
                <a:solidFill>
                  <a:srgbClr val="000000"/>
                </a:solidFill>
              </a:rPr>
              <a:t> signál </a:t>
            </a:r>
            <a:r>
              <a:rPr lang="cs-CZ" altLang="cs-CZ" dirty="0">
                <a:solidFill>
                  <a:srgbClr val="000000"/>
                </a:solidFill>
              </a:rPr>
              <a:t>–</a:t>
            </a:r>
            <a:r>
              <a:rPr lang="cs-CZ" altLang="cs-CZ" b="1" dirty="0">
                <a:solidFill>
                  <a:srgbClr val="000000"/>
                </a:solidFill>
              </a:rPr>
              <a:t> </a:t>
            </a:r>
            <a:r>
              <a:rPr lang="cs-CZ" altLang="cs-CZ" dirty="0">
                <a:solidFill>
                  <a:srgbClr val="000000"/>
                </a:solidFill>
              </a:rPr>
              <a:t>přenos do ústředí </a:t>
            </a:r>
            <a:r>
              <a:rPr lang="cs-CZ" altLang="cs-CZ" b="1" dirty="0">
                <a:solidFill>
                  <a:srgbClr val="7030A0"/>
                </a:solidFill>
              </a:rPr>
              <a:t>(CNS) </a:t>
            </a:r>
            <a:r>
              <a:rPr lang="cs-CZ" altLang="cs-CZ" dirty="0">
                <a:solidFill>
                  <a:srgbClr val="000000"/>
                </a:solidFill>
              </a:rPr>
              <a:t>– dekódování,  vyhodnocení – instrukce –</a:t>
            </a:r>
            <a:r>
              <a:rPr lang="cs-CZ" altLang="cs-CZ" b="1" dirty="0">
                <a:solidFill>
                  <a:srgbClr val="000000"/>
                </a:solidFill>
              </a:rPr>
              <a:t> příkaz</a:t>
            </a:r>
            <a:r>
              <a:rPr lang="cs-CZ" altLang="cs-CZ" dirty="0">
                <a:solidFill>
                  <a:srgbClr val="000000"/>
                </a:solidFill>
              </a:rPr>
              <a:t> – signál do </a:t>
            </a:r>
            <a:r>
              <a:rPr lang="cs-CZ" altLang="cs-CZ" b="1" dirty="0">
                <a:solidFill>
                  <a:srgbClr val="7030A0"/>
                </a:solidFill>
              </a:rPr>
              <a:t>výkonná jednotka </a:t>
            </a:r>
            <a:r>
              <a:rPr lang="cs-CZ" altLang="cs-CZ" dirty="0">
                <a:solidFill>
                  <a:srgbClr val="000000"/>
                </a:solidFill>
              </a:rPr>
              <a:t>oblasti (orgánu)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000000"/>
                </a:solidFill>
              </a:rPr>
              <a:t>Biologický projev:</a:t>
            </a:r>
            <a:r>
              <a:rPr lang="cs-CZ" altLang="cs-CZ" b="1" dirty="0">
                <a:solidFill>
                  <a:srgbClr val="000000"/>
                </a:solidFill>
              </a:rPr>
              <a:t> </a:t>
            </a:r>
            <a:r>
              <a:rPr lang="cs-CZ" altLang="cs-CZ" b="1" dirty="0">
                <a:solidFill>
                  <a:srgbClr val="7030A0"/>
                </a:solidFill>
              </a:rPr>
              <a:t>reflexní oblouk</a:t>
            </a:r>
            <a:endParaRPr lang="cs-CZ" altLang="cs-CZ" dirty="0">
              <a:solidFill>
                <a:srgbClr val="7030A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000000"/>
                </a:solidFill>
              </a:rPr>
              <a:t>- </a:t>
            </a:r>
            <a:r>
              <a:rPr lang="cs-CZ" altLang="cs-CZ" dirty="0">
                <a:solidFill>
                  <a:srgbClr val="FF0000"/>
                </a:solidFill>
              </a:rPr>
              <a:t>receptorová složka </a:t>
            </a:r>
            <a:r>
              <a:rPr lang="cs-CZ" altLang="cs-CZ" dirty="0">
                <a:solidFill>
                  <a:srgbClr val="000000"/>
                </a:solidFill>
              </a:rPr>
              <a:t>(smysl. orgán reaguje na specifický podnět)                        - </a:t>
            </a:r>
            <a:r>
              <a:rPr lang="cs-CZ" altLang="cs-CZ" dirty="0">
                <a:solidFill>
                  <a:srgbClr val="FF0000"/>
                </a:solidFill>
              </a:rPr>
              <a:t>dostředivá dráha						            - centrum	</a:t>
            </a:r>
            <a:r>
              <a:rPr lang="cs-CZ" altLang="cs-CZ" dirty="0">
                <a:solidFill>
                  <a:srgbClr val="000000"/>
                </a:solidFill>
              </a:rPr>
              <a:t>						                 - </a:t>
            </a:r>
            <a:r>
              <a:rPr lang="cs-CZ" altLang="cs-CZ" dirty="0">
                <a:solidFill>
                  <a:srgbClr val="FF0000"/>
                </a:solidFill>
              </a:rPr>
              <a:t>odstředivá dráha </a:t>
            </a:r>
            <a:r>
              <a:rPr lang="cs-CZ" altLang="cs-CZ" dirty="0">
                <a:solidFill>
                  <a:srgbClr val="000000"/>
                </a:solidFill>
              </a:rPr>
              <a:t>(</a:t>
            </a:r>
            <a:r>
              <a:rPr lang="cs-CZ" altLang="cs-CZ" b="1" dirty="0">
                <a:solidFill>
                  <a:srgbClr val="000000"/>
                </a:solidFill>
              </a:rPr>
              <a:t>motorické a vegetativní nervy</a:t>
            </a:r>
            <a:r>
              <a:rPr lang="cs-CZ" altLang="cs-CZ" dirty="0">
                <a:solidFill>
                  <a:srgbClr val="000000"/>
                </a:solidFill>
              </a:rPr>
              <a:t>, hormony)		            - </a:t>
            </a:r>
            <a:r>
              <a:rPr lang="cs-CZ" altLang="cs-CZ" dirty="0">
                <a:solidFill>
                  <a:srgbClr val="FF0000"/>
                </a:solidFill>
              </a:rPr>
              <a:t>efektorová složka </a:t>
            </a:r>
            <a:r>
              <a:rPr lang="cs-CZ" altLang="cs-CZ" dirty="0">
                <a:solidFill>
                  <a:srgbClr val="000000"/>
                </a:solidFill>
              </a:rPr>
              <a:t>(výkonný orgán)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000000"/>
                </a:solidFill>
              </a:rPr>
              <a:t>Zachycení informace a přenos od receptoru k centru – </a:t>
            </a:r>
            <a:r>
              <a:rPr lang="cs-CZ" altLang="cs-CZ" b="1" dirty="0">
                <a:solidFill>
                  <a:srgbClr val="000000"/>
                </a:solidFill>
              </a:rPr>
              <a:t>vzruchové signály</a:t>
            </a:r>
            <a:r>
              <a:rPr lang="cs-CZ" altLang="cs-CZ" dirty="0">
                <a:solidFill>
                  <a:srgbClr val="000000"/>
                </a:solidFill>
              </a:rPr>
              <a:t>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000000"/>
                </a:solidFill>
              </a:rPr>
              <a:t>Reakce typu</a:t>
            </a:r>
            <a:r>
              <a:rPr lang="cs-CZ" altLang="cs-CZ" b="1" dirty="0">
                <a:solidFill>
                  <a:srgbClr val="000000"/>
                </a:solidFill>
              </a:rPr>
              <a:t> vše nebo nic</a:t>
            </a:r>
            <a:r>
              <a:rPr lang="cs-CZ" altLang="cs-CZ" dirty="0">
                <a:solidFill>
                  <a:srgbClr val="000000"/>
                </a:solidFill>
              </a:rPr>
              <a:t>. V centru – porovnání.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000000"/>
                </a:solidFill>
              </a:rPr>
              <a:t>	Výsledný signál závisí na:</a:t>
            </a:r>
            <a:r>
              <a:rPr lang="cs-CZ" altLang="cs-CZ" dirty="0">
                <a:solidFill>
                  <a:srgbClr val="FF0000"/>
                </a:solidFill>
              </a:rPr>
              <a:t>	a)</a:t>
            </a:r>
            <a:r>
              <a:rPr lang="cs-CZ" altLang="cs-CZ" dirty="0">
                <a:solidFill>
                  <a:srgbClr val="000000"/>
                </a:solidFill>
              </a:rPr>
              <a:t> změně prostředí     	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000000"/>
                </a:solidFill>
              </a:rPr>
              <a:t>				</a:t>
            </a:r>
            <a:r>
              <a:rPr lang="cs-CZ" altLang="cs-CZ" dirty="0">
                <a:solidFill>
                  <a:srgbClr val="FF0000"/>
                </a:solidFill>
              </a:rPr>
              <a:t>b) </a:t>
            </a:r>
            <a:r>
              <a:rPr lang="cs-CZ" altLang="cs-CZ" dirty="0">
                <a:solidFill>
                  <a:srgbClr val="000000"/>
                </a:solidFill>
              </a:rPr>
              <a:t>vnitřním stavu organismu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748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142"/>
    </mc:Choice>
    <mc:Fallback>
      <p:transition spd="slow" advTm="201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609600" y="685800"/>
            <a:ext cx="8077200" cy="563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b="1">
                <a:solidFill>
                  <a:srgbClr val="000000"/>
                </a:solidFill>
              </a:rPr>
              <a:t>Odstředivý přenos</a:t>
            </a:r>
            <a:r>
              <a:rPr lang="cs-CZ" altLang="cs-CZ">
                <a:solidFill>
                  <a:srgbClr val="000000"/>
                </a:solidFill>
              </a:rPr>
              <a:t> – u mnohobuněčných: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 a) </a:t>
            </a:r>
            <a:r>
              <a:rPr lang="cs-CZ" altLang="cs-CZ" b="1">
                <a:solidFill>
                  <a:srgbClr val="0070C0"/>
                </a:solidFill>
              </a:rPr>
              <a:t>látkové mechanismy </a:t>
            </a:r>
            <a:r>
              <a:rPr lang="cs-CZ" altLang="cs-CZ">
                <a:solidFill>
                  <a:srgbClr val="0070C0"/>
                </a:solidFill>
              </a:rPr>
              <a:t>(</a:t>
            </a:r>
            <a:r>
              <a:rPr lang="cs-CZ" altLang="cs-CZ" b="1">
                <a:solidFill>
                  <a:srgbClr val="0070C0"/>
                </a:solidFill>
              </a:rPr>
              <a:t>regulace humorální</a:t>
            </a:r>
            <a:r>
              <a:rPr lang="cs-CZ" altLang="cs-CZ">
                <a:solidFill>
                  <a:srgbClr val="0070C0"/>
                </a:solidFill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– chemická)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 b) </a:t>
            </a:r>
            <a:r>
              <a:rPr lang="cs-CZ" altLang="cs-CZ" b="1">
                <a:solidFill>
                  <a:srgbClr val="0070C0"/>
                </a:solidFill>
              </a:rPr>
              <a:t>změny polarizace </a:t>
            </a:r>
            <a:r>
              <a:rPr lang="cs-CZ" altLang="cs-CZ">
                <a:solidFill>
                  <a:srgbClr val="000000"/>
                </a:solidFill>
              </a:rPr>
              <a:t>povrchové membrány (</a:t>
            </a:r>
            <a:r>
              <a:rPr lang="cs-CZ" altLang="cs-CZ" b="1">
                <a:solidFill>
                  <a:srgbClr val="0070C0"/>
                </a:solidFill>
              </a:rPr>
              <a:t>nervová</a:t>
            </a:r>
            <a:r>
              <a:rPr lang="cs-CZ" altLang="cs-CZ">
                <a:solidFill>
                  <a:srgbClr val="000000"/>
                </a:solidFill>
              </a:rPr>
              <a:t> – vzrušivá</a:t>
            </a:r>
            <a:r>
              <a:rPr lang="cs-CZ" altLang="cs-CZ" b="1">
                <a:solidFill>
                  <a:srgbClr val="000000"/>
                </a:solidFill>
              </a:rPr>
              <a:t> regulace</a:t>
            </a:r>
            <a:r>
              <a:rPr lang="cs-CZ" altLang="cs-CZ">
                <a:solidFill>
                  <a:srgbClr val="000000"/>
                </a:solidFill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ad </a:t>
            </a:r>
            <a:r>
              <a:rPr lang="cs-CZ" altLang="cs-CZ">
                <a:solidFill>
                  <a:srgbClr val="7030A0"/>
                </a:solidFill>
              </a:rPr>
              <a:t>a)</a:t>
            </a:r>
            <a:r>
              <a:rPr lang="cs-CZ" altLang="cs-CZ">
                <a:solidFill>
                  <a:srgbClr val="000000"/>
                </a:solidFill>
              </a:rPr>
              <a:t> Fylogeneticky nejstarší, </a:t>
            </a:r>
            <a:r>
              <a:rPr lang="cs-CZ" altLang="cs-CZ">
                <a:solidFill>
                  <a:srgbClr val="7030A0"/>
                </a:solidFill>
              </a:rPr>
              <a:t>látka </a:t>
            </a:r>
            <a:r>
              <a:rPr lang="cs-CZ" altLang="cs-CZ">
                <a:solidFill>
                  <a:srgbClr val="000000"/>
                </a:solidFill>
              </a:rPr>
              <a:t>(</a:t>
            </a:r>
            <a:r>
              <a:rPr lang="cs-CZ" altLang="cs-CZ" b="1">
                <a:solidFill>
                  <a:srgbClr val="000000"/>
                </a:solidFill>
              </a:rPr>
              <a:t>signál</a:t>
            </a:r>
            <a:r>
              <a:rPr lang="cs-CZ" altLang="cs-CZ">
                <a:solidFill>
                  <a:srgbClr val="000000"/>
                </a:solidFill>
              </a:rPr>
              <a:t>) v mezibuněčném  prostředí. </a:t>
            </a:r>
            <a:r>
              <a:rPr lang="cs-CZ" altLang="cs-CZ">
                <a:solidFill>
                  <a:srgbClr val="FF0000"/>
                </a:solidFill>
              </a:rPr>
              <a:t>Vývojově pokročilejší: </a:t>
            </a:r>
            <a:r>
              <a:rPr lang="cs-CZ" altLang="cs-CZ">
                <a:solidFill>
                  <a:srgbClr val="000000"/>
                </a:solidFill>
              </a:rPr>
              <a:t>účinné látky – specifické látky = </a:t>
            </a:r>
            <a:r>
              <a:rPr lang="cs-CZ" altLang="cs-CZ" b="1">
                <a:solidFill>
                  <a:srgbClr val="7030A0"/>
                </a:solidFill>
              </a:rPr>
              <a:t>hormony</a:t>
            </a:r>
            <a:r>
              <a:rPr lang="cs-CZ" altLang="cs-CZ">
                <a:solidFill>
                  <a:srgbClr val="000000"/>
                </a:solidFill>
              </a:rPr>
              <a:t> (</a:t>
            </a:r>
            <a:r>
              <a:rPr lang="cs-CZ" altLang="cs-CZ" b="1">
                <a:solidFill>
                  <a:srgbClr val="000000"/>
                </a:solidFill>
              </a:rPr>
              <a:t>signály</a:t>
            </a:r>
            <a:r>
              <a:rPr lang="cs-CZ" altLang="cs-CZ">
                <a:solidFill>
                  <a:srgbClr val="000000"/>
                </a:solidFill>
              </a:rPr>
              <a:t>).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ad </a:t>
            </a:r>
            <a:r>
              <a:rPr lang="cs-CZ" altLang="cs-CZ">
                <a:solidFill>
                  <a:srgbClr val="7030A0"/>
                </a:solidFill>
              </a:rPr>
              <a:t>b)</a:t>
            </a:r>
            <a:r>
              <a:rPr lang="cs-CZ" altLang="cs-CZ">
                <a:solidFill>
                  <a:srgbClr val="000000"/>
                </a:solidFill>
              </a:rPr>
              <a:t> </a:t>
            </a:r>
            <a:r>
              <a:rPr lang="cs-CZ" altLang="cs-CZ" b="1">
                <a:solidFill>
                  <a:srgbClr val="7030A0"/>
                </a:solidFill>
              </a:rPr>
              <a:t>Buňky čivé, nervové a hybné</a:t>
            </a:r>
            <a:r>
              <a:rPr lang="cs-CZ" altLang="cs-CZ">
                <a:solidFill>
                  <a:srgbClr val="000000"/>
                </a:solidFill>
              </a:rPr>
              <a:t>, signál (změny elektrického potenciálu) vzniká na povrchu buněk.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70C0"/>
                </a:solidFill>
              </a:rPr>
              <a:t>Rozdíly mezi typy regulací: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FF0000"/>
                </a:solidFill>
              </a:rPr>
              <a:t>Humorální regulace </a:t>
            </a:r>
            <a:r>
              <a:rPr lang="cs-CZ" altLang="cs-CZ">
                <a:solidFill>
                  <a:srgbClr val="000000"/>
                </a:solidFill>
              </a:rPr>
              <a:t>– proces pomalý, nelokalizovatelný. Specifická citlivost cílové tkáně (ne specifičnost  povahy hormonu). Uplatnění při </a:t>
            </a:r>
            <a:r>
              <a:rPr lang="cs-CZ" altLang="cs-CZ">
                <a:solidFill>
                  <a:srgbClr val="FF0000"/>
                </a:solidFill>
              </a:rPr>
              <a:t>adaptačních dějích.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FF0000"/>
                </a:solidFill>
              </a:rPr>
              <a:t>Vzrušivá regulace </a:t>
            </a:r>
            <a:r>
              <a:rPr lang="cs-CZ" altLang="cs-CZ">
                <a:solidFill>
                  <a:srgbClr val="000000"/>
                </a:solidFill>
              </a:rPr>
              <a:t>– pohotová, rychlé rozvinutí, rychlé vymizení. Účinek přísně zaměřený na cílový efektor.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7030A0"/>
                </a:solidFill>
              </a:rPr>
              <a:t>Společné rysy: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- přes rozdílnost mechanismu dálkového přenosu – shodnost mechanismu   	přenosu informace na výkonný prvek –</a:t>
            </a:r>
            <a:r>
              <a:rPr lang="cs-CZ" altLang="cs-CZ" b="1">
                <a:solidFill>
                  <a:srgbClr val="000000"/>
                </a:solidFill>
              </a:rPr>
              <a:t> látkový</a:t>
            </a:r>
            <a:r>
              <a:rPr lang="cs-CZ" altLang="cs-CZ">
                <a:solidFill>
                  <a:srgbClr val="000000"/>
                </a:solidFill>
              </a:rPr>
              <a:t> (hormon x mediátor).</a:t>
            </a:r>
            <a:r>
              <a:rPr lang="cs-CZ" altLang="cs-CZ" b="1">
                <a:solidFill>
                  <a:srgbClr val="000000"/>
                </a:solidFill>
              </a:rPr>
              <a:t> </a:t>
            </a:r>
            <a:endParaRPr lang="cs-CZ" altLang="cs-CZ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cs-CZ" altLang="cs-CZ">
                <a:solidFill>
                  <a:srgbClr val="000000"/>
                </a:solidFill>
              </a:rPr>
              <a:t> prostorová návaznost humorální a nervové regulace –</a:t>
            </a:r>
            <a:r>
              <a:rPr lang="cs-CZ" altLang="cs-CZ" b="1">
                <a:solidFill>
                  <a:srgbClr val="000000"/>
                </a:solidFill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b="1">
                <a:solidFill>
                  <a:srgbClr val="000000"/>
                </a:solidFill>
              </a:rPr>
              <a:t>	smíšené </a:t>
            </a:r>
            <a:r>
              <a:rPr lang="cs-CZ" altLang="cs-CZ">
                <a:solidFill>
                  <a:srgbClr val="000000"/>
                </a:solidFill>
              </a:rPr>
              <a:t>regulační soustavy (</a:t>
            </a:r>
            <a:r>
              <a:rPr lang="cs-CZ" altLang="cs-CZ" b="1">
                <a:solidFill>
                  <a:srgbClr val="000000"/>
                </a:solidFill>
              </a:rPr>
              <a:t>hypotalamo-hypofyzární</a:t>
            </a:r>
            <a:r>
              <a:rPr lang="cs-CZ" altLang="cs-CZ">
                <a:solidFill>
                  <a:srgbClr val="000000"/>
                </a:solidFill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144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875"/>
    </mc:Choice>
    <mc:Fallback>
      <p:transition spd="slow" advTm="186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bdélník 1"/>
          <p:cNvSpPr>
            <a:spLocks noChangeArrowheads="1"/>
          </p:cNvSpPr>
          <p:nvPr/>
        </p:nvSpPr>
        <p:spPr bwMode="auto">
          <a:xfrm>
            <a:off x="304800" y="228600"/>
            <a:ext cx="8458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400" b="1" dirty="0">
                <a:solidFill>
                  <a:srgbClr val="7030A0"/>
                </a:solidFill>
              </a:rPr>
              <a:t>Mezibuněčná komunikace a způsoby přenosu signálu</a:t>
            </a:r>
          </a:p>
        </p:txBody>
      </p:sp>
      <p:sp>
        <p:nvSpPr>
          <p:cNvPr id="5123" name="Obdélník 2"/>
          <p:cNvSpPr>
            <a:spLocks noChangeArrowheads="1"/>
          </p:cNvSpPr>
          <p:nvPr/>
        </p:nvSpPr>
        <p:spPr bwMode="auto">
          <a:xfrm>
            <a:off x="685800" y="1600200"/>
            <a:ext cx="5638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>
                <a:solidFill>
                  <a:srgbClr val="000000"/>
                </a:solidFill>
              </a:rPr>
              <a:t>6 základních poslů: neutrotransmitery, neurohormony, hormony, parakrinní látky, feromony a cytokiny</a:t>
            </a:r>
          </a:p>
        </p:txBody>
      </p:sp>
      <p:sp>
        <p:nvSpPr>
          <p:cNvPr id="5124" name="TextovéPole 3"/>
          <p:cNvSpPr txBox="1">
            <a:spLocks noChangeArrowheads="1"/>
          </p:cNvSpPr>
          <p:nvPr/>
        </p:nvSpPr>
        <p:spPr bwMode="auto">
          <a:xfrm>
            <a:off x="304800" y="674688"/>
            <a:ext cx="49291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cs-CZ">
                <a:solidFill>
                  <a:srgbClr val="000000"/>
                </a:solidFill>
              </a:rPr>
              <a:t>Gap junction – propojení mezi buňkami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cs-CZ">
                <a:solidFill>
                  <a:srgbClr val="000000"/>
                </a:solidFill>
              </a:rPr>
              <a:t>Přímá reakce buněk (fagocyt)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cs-CZ">
                <a:solidFill>
                  <a:srgbClr val="000000"/>
                </a:solidFill>
              </a:rPr>
              <a:t>intercelulární chemické látky (přes receptor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cs-CZ">
              <a:solidFill>
                <a:srgbClr val="000000"/>
              </a:solidFill>
            </a:endParaRPr>
          </a:p>
        </p:txBody>
      </p:sp>
      <p:pic>
        <p:nvPicPr>
          <p:cNvPr id="512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352675"/>
            <a:ext cx="6096000" cy="450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6" name="Obdélník 4"/>
          <p:cNvSpPr>
            <a:spLocks noChangeArrowheads="1"/>
          </p:cNvSpPr>
          <p:nvPr/>
        </p:nvSpPr>
        <p:spPr bwMode="auto">
          <a:xfrm>
            <a:off x="304800" y="2895600"/>
            <a:ext cx="2630488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>
                <a:solidFill>
                  <a:srgbClr val="000000"/>
                </a:solidFill>
              </a:rPr>
              <a:t>Typy látkové signalizace. Neurotransmitery (a) působí pouze v synaptické štěrbině. Neurohormony (b) cirkulují krví a hemolymfou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>
                <a:solidFill>
                  <a:srgbClr val="000000"/>
                </a:solidFill>
              </a:rPr>
              <a:t>podobně jako hormony (c). Tkáňové hormony (d,e) jsou určeny pouze buňkám v bezprostřední blízkosti.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56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932"/>
    </mc:Choice>
    <mc:Fallback>
      <p:transition spd="slow" advTm="216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ChangeArrowheads="1"/>
          </p:cNvSpPr>
          <p:nvPr/>
        </p:nvSpPr>
        <p:spPr bwMode="auto">
          <a:xfrm>
            <a:off x="203200" y="1295400"/>
            <a:ext cx="8178800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76176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000" b="1">
                <a:solidFill>
                  <a:srgbClr val="7030A0"/>
                </a:solidFill>
              </a:rPr>
              <a:t>HUMORÁLNÍ</a:t>
            </a:r>
            <a:r>
              <a:rPr lang="cs-CZ" altLang="cs-CZ" sz="2000">
                <a:solidFill>
                  <a:srgbClr val="7030A0"/>
                </a:solidFill>
              </a:rPr>
              <a:t> (látková) regulace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 Základ látkových (humorálních, hormonálních) regulací: schopnost buněk specificky reagovat na přítomnost látek z jiných buněk.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 Nejnižší stupeň fylogeneze: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	- regulační látky z buněk (</a:t>
            </a:r>
            <a:r>
              <a:rPr lang="cs-CZ" altLang="cs-CZ" b="1">
                <a:solidFill>
                  <a:srgbClr val="000000"/>
                </a:solidFill>
              </a:rPr>
              <a:t>induktory</a:t>
            </a:r>
            <a:r>
              <a:rPr lang="cs-CZ" altLang="cs-CZ">
                <a:solidFill>
                  <a:srgbClr val="000000"/>
                </a:solidFill>
              </a:rPr>
              <a:t>) působily na sousední buňky	      diferenciace buněk, vznik orgánů -</a:t>
            </a:r>
            <a:r>
              <a:rPr lang="cs-CZ" altLang="cs-CZ" b="1">
                <a:solidFill>
                  <a:srgbClr val="000000"/>
                </a:solidFill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látky působí </a:t>
            </a:r>
            <a:r>
              <a:rPr lang="cs-CZ" altLang="cs-CZ" b="1">
                <a:solidFill>
                  <a:srgbClr val="002060"/>
                </a:solidFill>
              </a:rPr>
              <a:t>1. v místě vzniku </a:t>
            </a:r>
            <a:r>
              <a:rPr lang="cs-CZ" altLang="cs-CZ" b="1">
                <a:solidFill>
                  <a:srgbClr val="000000"/>
                </a:solidFill>
              </a:rPr>
              <a:t>– tkáňové hormony</a:t>
            </a:r>
            <a:r>
              <a:rPr lang="cs-CZ" altLang="cs-CZ">
                <a:solidFill>
                  <a:srgbClr val="000000"/>
                </a:solidFill>
              </a:rPr>
              <a:t>  </a:t>
            </a:r>
            <a:r>
              <a:rPr lang="cs-CZ" altLang="cs-CZ">
                <a:solidFill>
                  <a:srgbClr val="002060"/>
                </a:solidFill>
              </a:rPr>
              <a:t>2</a:t>
            </a:r>
            <a:r>
              <a:rPr lang="cs-CZ" altLang="cs-CZ" b="1">
                <a:solidFill>
                  <a:srgbClr val="002060"/>
                </a:solidFill>
              </a:rPr>
              <a:t>. ve vzdáleném místě </a:t>
            </a:r>
            <a:r>
              <a:rPr lang="cs-CZ" altLang="cs-CZ">
                <a:solidFill>
                  <a:srgbClr val="000000"/>
                </a:solidFill>
              </a:rPr>
              <a:t>- rozvodnými soustavami-  vznik žláz s vnitřní sekrecí (endokrinní žlázy) –  produkty:</a:t>
            </a:r>
            <a:r>
              <a:rPr lang="cs-CZ" altLang="cs-CZ" b="1">
                <a:solidFill>
                  <a:srgbClr val="000000"/>
                </a:solidFill>
              </a:rPr>
              <a:t> hormony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338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661"/>
    </mc:Choice>
    <mc:Fallback>
      <p:transition spd="slow" advTm="82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ChangeArrowheads="1"/>
          </p:cNvSpPr>
          <p:nvPr/>
        </p:nvSpPr>
        <p:spPr bwMode="auto">
          <a:xfrm>
            <a:off x="228600" y="0"/>
            <a:ext cx="6227763" cy="747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400" b="1" dirty="0" err="1">
                <a:solidFill>
                  <a:srgbClr val="7030A0"/>
                </a:solidFill>
              </a:rPr>
              <a:t>Humonální</a:t>
            </a:r>
            <a:r>
              <a:rPr lang="cs-CZ" altLang="cs-CZ" sz="2400" b="1" dirty="0">
                <a:solidFill>
                  <a:srgbClr val="7030A0"/>
                </a:solidFill>
              </a:rPr>
              <a:t> regulace bezobratlých</a:t>
            </a:r>
            <a:endParaRPr lang="cs-CZ" altLang="cs-CZ" sz="2400" dirty="0">
              <a:solidFill>
                <a:srgbClr val="7030A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 err="1">
                <a:solidFill>
                  <a:srgbClr val="000000"/>
                </a:solidFill>
              </a:rPr>
              <a:t>Neurohumorální</a:t>
            </a:r>
            <a:r>
              <a:rPr lang="cs-CZ" altLang="cs-CZ" dirty="0">
                <a:solidFill>
                  <a:srgbClr val="000000"/>
                </a:solidFill>
              </a:rPr>
              <a:t> charakter.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000" b="1" u="sng" dirty="0">
                <a:solidFill>
                  <a:srgbClr val="000000"/>
                </a:solidFill>
              </a:rPr>
              <a:t>Kroužkovci:</a:t>
            </a:r>
            <a:r>
              <a:rPr lang="cs-CZ" altLang="cs-CZ" sz="2000" dirty="0">
                <a:solidFill>
                  <a:srgbClr val="000000"/>
                </a:solidFill>
              </a:rPr>
              <a:t> Na hlavním mozkovém gangliu (v zadním prostomiu) mají nervové buňky se sekreční funkcí. Od nich se svazky nervů dostávají na spodinu mozku a tam, kde nervy naléhají na stěnu hřbetní cévy (u </a:t>
            </a:r>
            <a:r>
              <a:rPr lang="cs-CZ" altLang="cs-CZ" sz="2000" dirty="0" err="1">
                <a:solidFill>
                  <a:srgbClr val="000000"/>
                </a:solidFill>
              </a:rPr>
              <a:t>perikapsulární</a:t>
            </a:r>
            <a:r>
              <a:rPr lang="cs-CZ" altLang="cs-CZ" sz="2000" dirty="0">
                <a:solidFill>
                  <a:srgbClr val="000000"/>
                </a:solidFill>
              </a:rPr>
              <a:t> membrány), zde pronikají přes její stěnu. Tyto látky jsou přenášeny krví do celého těla. (Cévní soustava uzavřená, nemají srdce).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z="2000" b="1" u="sng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000" b="1" u="sng" dirty="0">
                <a:solidFill>
                  <a:srgbClr val="000000"/>
                </a:solidFill>
              </a:rPr>
              <a:t>Korýši:</a:t>
            </a:r>
            <a:r>
              <a:rPr lang="cs-CZ" altLang="cs-CZ" sz="2000" dirty="0">
                <a:solidFill>
                  <a:srgbClr val="000000"/>
                </a:solidFill>
              </a:rPr>
              <a:t> </a:t>
            </a:r>
            <a:r>
              <a:rPr lang="cs-CZ" altLang="cs-CZ" sz="2000" b="1" dirty="0">
                <a:solidFill>
                  <a:srgbClr val="000000"/>
                </a:solidFill>
              </a:rPr>
              <a:t> 1. neurosekreční komplex očního stvolu</a:t>
            </a:r>
            <a:r>
              <a:rPr lang="cs-CZ" altLang="cs-CZ" sz="2000" dirty="0">
                <a:solidFill>
                  <a:srgbClr val="000000"/>
                </a:solidFill>
              </a:rPr>
              <a:t> – nejnápadnější X-orgán – hormony přenášeny nervovými vlákny do</a:t>
            </a:r>
            <a:r>
              <a:rPr lang="cs-CZ" altLang="cs-CZ" sz="2000" b="1" dirty="0">
                <a:solidFill>
                  <a:srgbClr val="000000"/>
                </a:solidFill>
              </a:rPr>
              <a:t> sinusové (</a:t>
            </a:r>
            <a:r>
              <a:rPr lang="cs-CZ" altLang="cs-CZ" sz="2000" b="1" dirty="0" err="1">
                <a:solidFill>
                  <a:srgbClr val="000000"/>
                </a:solidFill>
              </a:rPr>
              <a:t>splavové</a:t>
            </a:r>
            <a:r>
              <a:rPr lang="cs-CZ" altLang="cs-CZ" sz="2000" b="1" dirty="0">
                <a:solidFill>
                  <a:srgbClr val="000000"/>
                </a:solidFill>
              </a:rPr>
              <a:t>) žlázy, kde se hromadí a následně vylučují do hemolymfy</a:t>
            </a:r>
            <a:r>
              <a:rPr lang="cs-CZ" altLang="cs-CZ" sz="2000" dirty="0">
                <a:solidFill>
                  <a:srgbClr val="000000"/>
                </a:solidFill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000" b="1" dirty="0">
                <a:solidFill>
                  <a:srgbClr val="000000"/>
                </a:solidFill>
              </a:rPr>
              <a:t>2.</a:t>
            </a:r>
            <a:r>
              <a:rPr lang="cs-CZ" altLang="cs-CZ" sz="2000" dirty="0">
                <a:solidFill>
                  <a:srgbClr val="000000"/>
                </a:solidFill>
              </a:rPr>
              <a:t> soustava</a:t>
            </a:r>
            <a:r>
              <a:rPr lang="cs-CZ" altLang="cs-CZ" sz="2000" b="1" dirty="0">
                <a:solidFill>
                  <a:srgbClr val="000000"/>
                </a:solidFill>
              </a:rPr>
              <a:t> </a:t>
            </a:r>
            <a:r>
              <a:rPr lang="cs-CZ" altLang="cs-CZ" sz="2000" b="1" dirty="0" err="1">
                <a:solidFill>
                  <a:srgbClr val="000000"/>
                </a:solidFill>
              </a:rPr>
              <a:t>postkomisurální</a:t>
            </a:r>
            <a:r>
              <a:rPr lang="cs-CZ" altLang="cs-CZ" sz="2000" b="1" dirty="0">
                <a:solidFill>
                  <a:srgbClr val="000000"/>
                </a:solidFill>
              </a:rPr>
              <a:t> a </a:t>
            </a:r>
            <a:r>
              <a:rPr lang="cs-CZ" altLang="cs-CZ" sz="2000" b="1" dirty="0" err="1">
                <a:solidFill>
                  <a:srgbClr val="000000"/>
                </a:solidFill>
              </a:rPr>
              <a:t>subezofageální</a:t>
            </a:r>
            <a:r>
              <a:rPr lang="cs-CZ" altLang="cs-CZ" sz="2000" dirty="0">
                <a:solidFill>
                  <a:srgbClr val="000000"/>
                </a:solidFill>
              </a:rPr>
              <a:t> – Hormony vznikají v gangliových buňkách, jejíchž vlákna vycházejí z příčné komisury nervové soustavy a vedou k blízkým svalům. Ty řídí hlavní metabolické funkce př. svlékání, pohlavní funkce a metabolismus cukrů a hospodaření s vodou. </a:t>
            </a:r>
            <a:r>
              <a:rPr lang="cs-CZ" altLang="cs-CZ" sz="2000" b="1" dirty="0">
                <a:solidFill>
                  <a:srgbClr val="000000"/>
                </a:solidFill>
              </a:rPr>
              <a:t>3.</a:t>
            </a:r>
            <a:r>
              <a:rPr lang="cs-CZ" altLang="cs-CZ" sz="2000" dirty="0">
                <a:solidFill>
                  <a:srgbClr val="000000"/>
                </a:solidFill>
              </a:rPr>
              <a:t> soustava</a:t>
            </a:r>
            <a:r>
              <a:rPr lang="cs-CZ" altLang="cs-CZ" sz="2000" b="1" dirty="0">
                <a:solidFill>
                  <a:srgbClr val="000000"/>
                </a:solidFill>
              </a:rPr>
              <a:t> </a:t>
            </a:r>
            <a:r>
              <a:rPr lang="cs-CZ" altLang="cs-CZ" sz="2000" b="1" dirty="0" err="1">
                <a:solidFill>
                  <a:srgbClr val="000000"/>
                </a:solidFill>
              </a:rPr>
              <a:t>perikardiální</a:t>
            </a:r>
            <a:r>
              <a:rPr lang="cs-CZ" altLang="cs-CZ" sz="2000" dirty="0">
                <a:solidFill>
                  <a:srgbClr val="000000"/>
                </a:solidFill>
              </a:rPr>
              <a:t> – osrdečník + blízké tělní splavy (produkují látky působící na srdeční tep)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z="2000" dirty="0">
              <a:solidFill>
                <a:srgbClr val="000000"/>
              </a:solidFill>
            </a:endParaRPr>
          </a:p>
        </p:txBody>
      </p:sp>
      <p:pic>
        <p:nvPicPr>
          <p:cNvPr id="7171" name="Picture 6" descr="horm regul hmyz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7" t="30238" r="62820" b="45570"/>
          <a:stretch>
            <a:fillRect/>
          </a:stretch>
        </p:blipFill>
        <p:spPr bwMode="auto">
          <a:xfrm>
            <a:off x="6799263" y="3500438"/>
            <a:ext cx="2133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7" descr="horm regul hmyz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7" t="30238" r="73511" b="45570"/>
          <a:stretch>
            <a:fillRect/>
          </a:stretch>
        </p:blipFill>
        <p:spPr bwMode="auto">
          <a:xfrm>
            <a:off x="6456363" y="187325"/>
            <a:ext cx="2501900" cy="316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27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035"/>
    </mc:Choice>
    <mc:Fallback>
      <p:transition spd="slow" advTm="84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152400" y="152400"/>
            <a:ext cx="5105400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b="1" u="sng" dirty="0">
                <a:solidFill>
                  <a:srgbClr val="000000"/>
                </a:solidFill>
              </a:rPr>
              <a:t>Hmyz:</a:t>
            </a:r>
            <a:r>
              <a:rPr lang="cs-CZ" altLang="cs-CZ" b="1" dirty="0">
                <a:solidFill>
                  <a:srgbClr val="000000"/>
                </a:solidFill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b="1" dirty="0">
                <a:solidFill>
                  <a:srgbClr val="000000"/>
                </a:solidFill>
              </a:rPr>
              <a:t>1.</a:t>
            </a:r>
            <a:r>
              <a:rPr lang="cs-CZ" altLang="cs-CZ" dirty="0">
                <a:solidFill>
                  <a:srgbClr val="000000"/>
                </a:solidFill>
              </a:rPr>
              <a:t> několik skupin </a:t>
            </a:r>
            <a:r>
              <a:rPr lang="cs-CZ" altLang="cs-CZ" dirty="0" err="1">
                <a:solidFill>
                  <a:srgbClr val="000000"/>
                </a:solidFill>
              </a:rPr>
              <a:t>neurokrinních</a:t>
            </a:r>
            <a:r>
              <a:rPr lang="cs-CZ" altLang="cs-CZ" dirty="0">
                <a:solidFill>
                  <a:srgbClr val="000000"/>
                </a:solidFill>
              </a:rPr>
              <a:t> buněk na povrchu hemisfér spojených nervovými vlákny s</a:t>
            </a:r>
            <a:r>
              <a:rPr lang="cs-CZ" altLang="cs-CZ" b="1" dirty="0">
                <a:solidFill>
                  <a:srgbClr val="000000"/>
                </a:solidFill>
              </a:rPr>
              <a:t> kardiálními tělísky</a:t>
            </a:r>
            <a:r>
              <a:rPr lang="cs-CZ" altLang="cs-CZ" dirty="0">
                <a:solidFill>
                  <a:srgbClr val="000000"/>
                </a:solidFill>
              </a:rPr>
              <a:t> (</a:t>
            </a:r>
            <a:r>
              <a:rPr lang="cs-CZ" altLang="cs-CZ" i="1" dirty="0" err="1">
                <a:solidFill>
                  <a:srgbClr val="000000"/>
                </a:solidFill>
              </a:rPr>
              <a:t>corpora</a:t>
            </a:r>
            <a:r>
              <a:rPr lang="cs-CZ" altLang="cs-CZ" i="1" dirty="0">
                <a:solidFill>
                  <a:srgbClr val="000000"/>
                </a:solidFill>
              </a:rPr>
              <a:t> </a:t>
            </a:r>
            <a:r>
              <a:rPr lang="cs-CZ" altLang="cs-CZ" i="1" dirty="0" err="1">
                <a:solidFill>
                  <a:srgbClr val="000000"/>
                </a:solidFill>
              </a:rPr>
              <a:t>cardiaca</a:t>
            </a:r>
            <a:r>
              <a:rPr lang="cs-CZ" altLang="cs-CZ" dirty="0">
                <a:solidFill>
                  <a:srgbClr val="000000"/>
                </a:solidFill>
              </a:rPr>
              <a:t>),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000000"/>
                </a:solidFill>
              </a:rPr>
              <a:t>ty párem nervů spojeny s</a:t>
            </a:r>
            <a:r>
              <a:rPr lang="cs-CZ" altLang="cs-CZ" b="1" dirty="0">
                <a:solidFill>
                  <a:srgbClr val="000000"/>
                </a:solidFill>
              </a:rPr>
              <a:t> přilehlými tělísky</a:t>
            </a:r>
            <a:r>
              <a:rPr lang="cs-CZ" altLang="cs-CZ" dirty="0">
                <a:solidFill>
                  <a:srgbClr val="000000"/>
                </a:solidFill>
              </a:rPr>
              <a:t> (</a:t>
            </a:r>
            <a:r>
              <a:rPr lang="cs-CZ" altLang="cs-CZ" i="1" dirty="0" err="1">
                <a:solidFill>
                  <a:srgbClr val="000000"/>
                </a:solidFill>
              </a:rPr>
              <a:t>corpora</a:t>
            </a:r>
            <a:r>
              <a:rPr lang="cs-CZ" altLang="cs-CZ" i="1" dirty="0">
                <a:solidFill>
                  <a:srgbClr val="000000"/>
                </a:solidFill>
              </a:rPr>
              <a:t> </a:t>
            </a:r>
            <a:r>
              <a:rPr lang="cs-CZ" altLang="cs-CZ" i="1" dirty="0" err="1">
                <a:solidFill>
                  <a:srgbClr val="000000"/>
                </a:solidFill>
              </a:rPr>
              <a:t>allata</a:t>
            </a:r>
            <a:r>
              <a:rPr lang="cs-CZ" altLang="cs-CZ" dirty="0">
                <a:solidFill>
                  <a:srgbClr val="000000"/>
                </a:solidFill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b="1" dirty="0">
                <a:solidFill>
                  <a:srgbClr val="000000"/>
                </a:solidFill>
              </a:rPr>
              <a:t>2. </a:t>
            </a:r>
            <a:r>
              <a:rPr lang="cs-CZ" altLang="cs-CZ" b="1" dirty="0" err="1">
                <a:solidFill>
                  <a:srgbClr val="000000"/>
                </a:solidFill>
              </a:rPr>
              <a:t>protorakální</a:t>
            </a:r>
            <a:r>
              <a:rPr lang="cs-CZ" altLang="cs-CZ" b="1" dirty="0">
                <a:solidFill>
                  <a:srgbClr val="000000"/>
                </a:solidFill>
              </a:rPr>
              <a:t> žlázy</a:t>
            </a:r>
            <a:r>
              <a:rPr lang="cs-CZ" altLang="cs-CZ" dirty="0">
                <a:solidFill>
                  <a:srgbClr val="000000"/>
                </a:solidFill>
              </a:rPr>
              <a:t> – nepravidelné žláznaté orgány na ventrální straně středohrudi.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 err="1">
                <a:solidFill>
                  <a:srgbClr val="000000"/>
                </a:solidFill>
              </a:rPr>
              <a:t>Neurokrinní</a:t>
            </a:r>
            <a:r>
              <a:rPr lang="cs-CZ" altLang="cs-CZ" dirty="0">
                <a:solidFill>
                  <a:srgbClr val="000000"/>
                </a:solidFill>
              </a:rPr>
              <a:t> buňky → </a:t>
            </a:r>
            <a:r>
              <a:rPr lang="cs-CZ" altLang="cs-CZ" b="1" dirty="0">
                <a:solidFill>
                  <a:srgbClr val="000000"/>
                </a:solidFill>
              </a:rPr>
              <a:t>aktivační</a:t>
            </a:r>
            <a:r>
              <a:rPr lang="cs-CZ" altLang="cs-CZ" dirty="0">
                <a:solidFill>
                  <a:srgbClr val="000000"/>
                </a:solidFill>
              </a:rPr>
              <a:t> hormon (</a:t>
            </a:r>
            <a:r>
              <a:rPr lang="cs-CZ" altLang="cs-CZ" dirty="0" err="1">
                <a:solidFill>
                  <a:srgbClr val="000000"/>
                </a:solidFill>
              </a:rPr>
              <a:t>protoracikotropní</a:t>
            </a:r>
            <a:r>
              <a:rPr lang="cs-CZ" altLang="cs-CZ" dirty="0">
                <a:solidFill>
                  <a:srgbClr val="000000"/>
                </a:solidFill>
              </a:rPr>
              <a:t>  PTTH) → </a:t>
            </a:r>
            <a:r>
              <a:rPr lang="cs-CZ" altLang="cs-CZ" i="1" dirty="0" err="1">
                <a:solidFill>
                  <a:srgbClr val="000000"/>
                </a:solidFill>
              </a:rPr>
              <a:t>corpora</a:t>
            </a:r>
            <a:r>
              <a:rPr lang="cs-CZ" altLang="cs-CZ" i="1" dirty="0">
                <a:solidFill>
                  <a:srgbClr val="000000"/>
                </a:solidFill>
              </a:rPr>
              <a:t> </a:t>
            </a:r>
            <a:r>
              <a:rPr lang="cs-CZ" altLang="cs-CZ" i="1" dirty="0" err="1">
                <a:solidFill>
                  <a:srgbClr val="000000"/>
                </a:solidFill>
              </a:rPr>
              <a:t>cardiaca</a:t>
            </a:r>
            <a:r>
              <a:rPr lang="cs-CZ" altLang="cs-CZ" dirty="0">
                <a:solidFill>
                  <a:srgbClr val="000000"/>
                </a:solidFill>
              </a:rPr>
              <a:t> – hromadění, hemolymfa →a) →</a:t>
            </a:r>
            <a:r>
              <a:rPr lang="cs-CZ" altLang="cs-CZ" b="1" dirty="0">
                <a:solidFill>
                  <a:srgbClr val="000000"/>
                </a:solidFill>
              </a:rPr>
              <a:t> </a:t>
            </a:r>
            <a:r>
              <a:rPr lang="cs-CZ" altLang="cs-CZ" dirty="0">
                <a:solidFill>
                  <a:srgbClr val="000000"/>
                </a:solidFill>
              </a:rPr>
              <a:t>b)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000000"/>
                </a:solidFill>
              </a:rPr>
              <a:t>		           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8195" name="Picture 5" descr="horm regul hmyz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88" t="29231" r="3667" b="47586"/>
          <a:stretch>
            <a:fillRect/>
          </a:stretch>
        </p:blipFill>
        <p:spPr bwMode="auto">
          <a:xfrm>
            <a:off x="5029200" y="138113"/>
            <a:ext cx="4217988" cy="277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142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160"/>
    </mc:Choice>
    <mc:Fallback>
      <p:transition spd="slow" advTm="75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175" y="152400"/>
            <a:ext cx="5356225" cy="523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Obdélník 1"/>
          <p:cNvSpPr>
            <a:spLocks noChangeArrowheads="1"/>
          </p:cNvSpPr>
          <p:nvPr/>
        </p:nvSpPr>
        <p:spPr bwMode="auto">
          <a:xfrm>
            <a:off x="-12700" y="304800"/>
            <a:ext cx="3670300" cy="674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b="1" dirty="0" err="1">
                <a:solidFill>
                  <a:srgbClr val="7030A0"/>
                </a:solidFill>
              </a:rPr>
              <a:t>Humonální</a:t>
            </a:r>
            <a:r>
              <a:rPr lang="cs-CZ" b="1" dirty="0">
                <a:solidFill>
                  <a:srgbClr val="7030A0"/>
                </a:solidFill>
              </a:rPr>
              <a:t> řízení svlékání hmyzu.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dirty="0">
                <a:solidFill>
                  <a:srgbClr val="000000"/>
                </a:solidFill>
              </a:rPr>
              <a:t>Produkce </a:t>
            </a:r>
            <a:r>
              <a:rPr lang="cs-CZ" dirty="0" err="1">
                <a:solidFill>
                  <a:srgbClr val="FF0000"/>
                </a:solidFill>
              </a:rPr>
              <a:t>ekdysonu</a:t>
            </a:r>
            <a:endParaRPr lang="cs-CZ" dirty="0">
              <a:solidFill>
                <a:srgbClr val="FF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dirty="0">
                <a:solidFill>
                  <a:srgbClr val="000000"/>
                </a:solidFill>
              </a:rPr>
              <a:t>z </a:t>
            </a:r>
            <a:r>
              <a:rPr lang="cs-CZ" dirty="0" err="1">
                <a:solidFill>
                  <a:srgbClr val="000000"/>
                </a:solidFill>
              </a:rPr>
              <a:t>prothorakálních</a:t>
            </a:r>
            <a:r>
              <a:rPr lang="cs-CZ" dirty="0">
                <a:solidFill>
                  <a:srgbClr val="000000"/>
                </a:solidFill>
              </a:rPr>
              <a:t> žláz je stimulována </a:t>
            </a:r>
            <a:r>
              <a:rPr lang="cs-CZ" dirty="0" err="1">
                <a:solidFill>
                  <a:srgbClr val="FF0000"/>
                </a:solidFill>
              </a:rPr>
              <a:t>protoracikotropním</a:t>
            </a:r>
            <a:endParaRPr lang="cs-CZ" dirty="0">
              <a:solidFill>
                <a:srgbClr val="FF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dirty="0">
                <a:solidFill>
                  <a:srgbClr val="000000"/>
                </a:solidFill>
              </a:rPr>
              <a:t>hormonem (PTTH) syntetizovaného v mozku a vylévaného z kardiálních tělísek (CC). </a:t>
            </a:r>
            <a:r>
              <a:rPr lang="cs-CZ" b="1" dirty="0" err="1">
                <a:solidFill>
                  <a:srgbClr val="000000"/>
                </a:solidFill>
              </a:rPr>
              <a:t>Ekdyson</a:t>
            </a:r>
            <a:r>
              <a:rPr lang="cs-CZ" b="1" dirty="0">
                <a:solidFill>
                  <a:srgbClr val="000000"/>
                </a:solidFill>
              </a:rPr>
              <a:t> </a:t>
            </a:r>
            <a:r>
              <a:rPr lang="cs-CZ" dirty="0">
                <a:solidFill>
                  <a:srgbClr val="000000"/>
                </a:solidFill>
              </a:rPr>
              <a:t>iniciuje svlékací děje. Zda se vytvoří kutikula kuklová nebo opět larvální, rozhodne koncentrace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dirty="0">
                <a:solidFill>
                  <a:srgbClr val="FF0000"/>
                </a:solidFill>
              </a:rPr>
              <a:t>juvenilního </a:t>
            </a:r>
            <a:r>
              <a:rPr lang="cs-CZ" dirty="0">
                <a:solidFill>
                  <a:srgbClr val="000000"/>
                </a:solidFill>
              </a:rPr>
              <a:t>hormonu (JH). Ten je produkován v tělískách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dirty="0">
                <a:solidFill>
                  <a:srgbClr val="000000"/>
                </a:solidFill>
              </a:rPr>
              <a:t>přilehlých (CA). Další funkce: </a:t>
            </a:r>
            <a:r>
              <a:rPr lang="cs-CZ" dirty="0">
                <a:solidFill>
                  <a:srgbClr val="FF0000"/>
                </a:solidFill>
              </a:rPr>
              <a:t>1. </a:t>
            </a:r>
            <a:r>
              <a:rPr lang="cs-CZ" dirty="0">
                <a:solidFill>
                  <a:srgbClr val="000000"/>
                </a:solidFill>
              </a:rPr>
              <a:t>prodlužuje larvální vývoj, </a:t>
            </a:r>
            <a:r>
              <a:rPr lang="cs-CZ" dirty="0">
                <a:solidFill>
                  <a:srgbClr val="FF0000"/>
                </a:solidFill>
              </a:rPr>
              <a:t>2. </a:t>
            </a:r>
            <a:r>
              <a:rPr lang="cs-CZ" dirty="0">
                <a:solidFill>
                  <a:srgbClr val="000000"/>
                </a:solidFill>
              </a:rPr>
              <a:t>oddaluje metamorfózu. </a:t>
            </a:r>
            <a:r>
              <a:rPr lang="cs-CZ" dirty="0">
                <a:solidFill>
                  <a:srgbClr val="FF0000"/>
                </a:solidFill>
              </a:rPr>
              <a:t>3. </a:t>
            </a:r>
            <a:r>
              <a:rPr lang="cs-CZ" dirty="0">
                <a:solidFill>
                  <a:srgbClr val="000000"/>
                </a:solidFill>
              </a:rPr>
              <a:t>u </a:t>
            </a:r>
            <a:r>
              <a:rPr lang="cs-CZ" dirty="0" err="1">
                <a:solidFill>
                  <a:srgbClr val="000000"/>
                </a:solidFill>
              </a:rPr>
              <a:t>adultů</a:t>
            </a:r>
            <a:r>
              <a:rPr lang="cs-CZ" dirty="0">
                <a:solidFill>
                  <a:srgbClr val="000000"/>
                </a:solidFill>
              </a:rPr>
              <a:t> podmiňuje vývoj přídatných pohlavních žláz, u ♀♀ nutný k tvorbě vajíček.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dirty="0">
                <a:solidFill>
                  <a:srgbClr val="FF0000"/>
                </a:solidFill>
              </a:rPr>
              <a:t>Chemicky: </a:t>
            </a:r>
            <a:r>
              <a:rPr lang="cs-CZ" dirty="0">
                <a:solidFill>
                  <a:srgbClr val="000000"/>
                </a:solidFill>
              </a:rPr>
              <a:t>aktivační hormon = polypeptid,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dirty="0">
                <a:solidFill>
                  <a:srgbClr val="000000"/>
                </a:solidFill>
              </a:rPr>
              <a:t>svlékací h. = steroid,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dirty="0">
                <a:solidFill>
                  <a:srgbClr val="000000"/>
                </a:solidFill>
              </a:rPr>
              <a:t>juvenilní h. = terpeny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7162800" y="1066800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dirty="0">
                <a:solidFill>
                  <a:srgbClr val="000000"/>
                </a:solidFill>
              </a:rPr>
              <a:t>hemolymfa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96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089"/>
    </mc:Choice>
    <mc:Fallback>
      <p:transition spd="slow" advTm="110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0"/>
            <a:ext cx="2305050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2" name="Rectangle 4"/>
          <p:cNvSpPr>
            <a:spLocks noChangeArrowheads="1"/>
          </p:cNvSpPr>
          <p:nvPr/>
        </p:nvSpPr>
        <p:spPr bwMode="auto">
          <a:xfrm>
            <a:off x="-38100" y="295898"/>
            <a:ext cx="8458200" cy="657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76176" bIns="0" anchor="ctr">
            <a:spAutoFit/>
          </a:bodyPr>
          <a:lstStyle/>
          <a:p>
            <a:pPr marL="173038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b="1" dirty="0">
                <a:solidFill>
                  <a:srgbClr val="000000"/>
                </a:solidFill>
              </a:rPr>
              <a:t>Hormonální regulace obratlovců</a:t>
            </a:r>
          </a:p>
          <a:p>
            <a:pPr marL="173038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000000"/>
                </a:solidFill>
              </a:rPr>
              <a:t>Dostatek pramenů, podrobnější studium v Antropologii</a:t>
            </a:r>
          </a:p>
          <a:p>
            <a:pPr marL="173038" fontAlgn="base">
              <a:spcBef>
                <a:spcPct val="0"/>
              </a:spcBef>
              <a:spcAft>
                <a:spcPct val="0"/>
              </a:spcAft>
            </a:pPr>
            <a:endParaRPr lang="cs-CZ" altLang="cs-CZ" dirty="0">
              <a:solidFill>
                <a:srgbClr val="000000"/>
              </a:solidFill>
            </a:endParaRPr>
          </a:p>
          <a:p>
            <a:pPr marL="173038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b="1" dirty="0">
                <a:solidFill>
                  <a:srgbClr val="000000"/>
                </a:solidFill>
              </a:rPr>
              <a:t>Žlázy s vnitřní sekrecí a jejich účinky</a:t>
            </a:r>
            <a:endParaRPr lang="cs-CZ" altLang="cs-CZ" dirty="0">
              <a:solidFill>
                <a:srgbClr val="000000"/>
              </a:solidFill>
            </a:endParaRPr>
          </a:p>
          <a:p>
            <a:pPr marL="173038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400" dirty="0">
                <a:solidFill>
                  <a:srgbClr val="000000"/>
                </a:solidFill>
              </a:rPr>
              <a:t>───────────────────────────────────────────────────────────────</a:t>
            </a:r>
          </a:p>
          <a:p>
            <a:pPr marL="173038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400" dirty="0">
                <a:solidFill>
                  <a:srgbClr val="000000"/>
                </a:solidFill>
              </a:rPr>
              <a:t>Endokrinní žláza 	Hormony(faktory) 		Cílová tkáň 	Základní účinek</a:t>
            </a:r>
          </a:p>
          <a:p>
            <a:pPr marL="173038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400" dirty="0">
                <a:solidFill>
                  <a:srgbClr val="000000"/>
                </a:solidFill>
              </a:rPr>
              <a:t>───────────────────────────────────────────────────────────────</a:t>
            </a:r>
          </a:p>
          <a:p>
            <a:pPr marL="173038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400" b="1" dirty="0">
                <a:solidFill>
                  <a:srgbClr val="000000"/>
                </a:solidFill>
              </a:rPr>
              <a:t>1. hypotalamus</a:t>
            </a:r>
            <a:r>
              <a:rPr lang="cs-CZ" altLang="cs-CZ" sz="1400" dirty="0">
                <a:solidFill>
                  <a:srgbClr val="000000"/>
                </a:solidFill>
              </a:rPr>
              <a:t>	CRF,TRF,FRF, 	adenohypofýza	 regulace výdeje hormonů</a:t>
            </a:r>
          </a:p>
          <a:p>
            <a:pPr marL="173038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400" dirty="0">
                <a:solidFill>
                  <a:srgbClr val="000000"/>
                </a:solidFill>
              </a:rPr>
              <a:t>		LRF,PRF,PIF,</a:t>
            </a:r>
          </a:p>
          <a:p>
            <a:pPr marL="173038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400" dirty="0">
                <a:solidFill>
                  <a:srgbClr val="000000"/>
                </a:solidFill>
              </a:rPr>
              <a:t> 		GRF,GIF,MRF,MIF</a:t>
            </a:r>
          </a:p>
          <a:p>
            <a:pPr marL="173038" fontAlgn="base">
              <a:spcBef>
                <a:spcPct val="0"/>
              </a:spcBef>
              <a:spcAft>
                <a:spcPct val="0"/>
              </a:spcAft>
            </a:pPr>
            <a:endParaRPr lang="cs-CZ" altLang="cs-CZ" sz="1400" dirty="0">
              <a:solidFill>
                <a:srgbClr val="000000"/>
              </a:solidFill>
            </a:endParaRPr>
          </a:p>
          <a:p>
            <a:pPr marL="173038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400" b="1" dirty="0">
                <a:solidFill>
                  <a:srgbClr val="000000"/>
                </a:solidFill>
              </a:rPr>
              <a:t>2. komplex</a:t>
            </a:r>
            <a:r>
              <a:rPr lang="cs-CZ" altLang="cs-CZ" sz="1400" dirty="0">
                <a:solidFill>
                  <a:srgbClr val="000000"/>
                </a:solidFill>
              </a:rPr>
              <a:t> 	ADH (</a:t>
            </a:r>
            <a:r>
              <a:rPr lang="cs-CZ" altLang="cs-CZ" sz="1400" dirty="0" err="1">
                <a:solidFill>
                  <a:srgbClr val="000000"/>
                </a:solidFill>
              </a:rPr>
              <a:t>vazopr</a:t>
            </a:r>
            <a:r>
              <a:rPr lang="cs-CZ" altLang="cs-CZ" sz="1400" dirty="0">
                <a:solidFill>
                  <a:srgbClr val="000000"/>
                </a:solidFill>
              </a:rPr>
              <a:t>.)	ledvina 		zvyš. zpět. resorpce v tubulech</a:t>
            </a:r>
          </a:p>
          <a:p>
            <a:pPr marL="173038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400" b="1" dirty="0">
                <a:solidFill>
                  <a:srgbClr val="000000"/>
                </a:solidFill>
              </a:rPr>
              <a:t>    hypotalamus-</a:t>
            </a:r>
            <a:r>
              <a:rPr lang="cs-CZ" altLang="cs-CZ" sz="1400" dirty="0">
                <a:solidFill>
                  <a:srgbClr val="000000"/>
                </a:solidFill>
              </a:rPr>
              <a:t> 	oxytocin 		</a:t>
            </a:r>
            <a:r>
              <a:rPr lang="cs-CZ" altLang="cs-CZ" sz="1400" dirty="0" err="1">
                <a:solidFill>
                  <a:srgbClr val="000000"/>
                </a:solidFill>
              </a:rPr>
              <a:t>uterus,mléč.žl</a:t>
            </a:r>
            <a:r>
              <a:rPr lang="cs-CZ" altLang="cs-CZ" sz="1400" dirty="0">
                <a:solidFill>
                  <a:srgbClr val="000000"/>
                </a:solidFill>
              </a:rPr>
              <a:t>.	</a:t>
            </a:r>
            <a:r>
              <a:rPr lang="cs-CZ" altLang="cs-CZ" sz="1400" dirty="0" err="1">
                <a:solidFill>
                  <a:srgbClr val="000000"/>
                </a:solidFill>
              </a:rPr>
              <a:t>podněc</a:t>
            </a:r>
            <a:r>
              <a:rPr lang="cs-CZ" altLang="cs-CZ" sz="1400" dirty="0">
                <a:solidFill>
                  <a:srgbClr val="000000"/>
                </a:solidFill>
              </a:rPr>
              <a:t>. stahy hladkého svalstva</a:t>
            </a:r>
          </a:p>
          <a:p>
            <a:pPr marL="173038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400" b="1" dirty="0">
                <a:solidFill>
                  <a:srgbClr val="000000"/>
                </a:solidFill>
              </a:rPr>
              <a:t>    neurohypofýza</a:t>
            </a:r>
          </a:p>
          <a:p>
            <a:pPr marL="173038" fontAlgn="base">
              <a:spcBef>
                <a:spcPct val="0"/>
              </a:spcBef>
              <a:spcAft>
                <a:spcPct val="0"/>
              </a:spcAft>
            </a:pPr>
            <a:endParaRPr lang="cs-CZ" altLang="cs-CZ" sz="1400" dirty="0">
              <a:solidFill>
                <a:srgbClr val="000000"/>
              </a:solidFill>
            </a:endParaRPr>
          </a:p>
          <a:p>
            <a:pPr marL="173038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400" b="1" dirty="0">
                <a:solidFill>
                  <a:srgbClr val="000000"/>
                </a:solidFill>
              </a:rPr>
              <a:t>3. adenohypofýza</a:t>
            </a:r>
            <a:r>
              <a:rPr lang="cs-CZ" altLang="cs-CZ" sz="1400" dirty="0">
                <a:solidFill>
                  <a:srgbClr val="000000"/>
                </a:solidFill>
              </a:rPr>
              <a:t> 	ACTH 		kůra nadledvin 	</a:t>
            </a:r>
            <a:r>
              <a:rPr lang="cs-CZ" altLang="cs-CZ" sz="1400" dirty="0" err="1">
                <a:solidFill>
                  <a:srgbClr val="000000"/>
                </a:solidFill>
              </a:rPr>
              <a:t>zvýš</a:t>
            </a:r>
            <a:r>
              <a:rPr lang="cs-CZ" altLang="cs-CZ" sz="1400" dirty="0">
                <a:solidFill>
                  <a:srgbClr val="000000"/>
                </a:solidFill>
              </a:rPr>
              <a:t>. sekrece </a:t>
            </a:r>
            <a:r>
              <a:rPr lang="cs-CZ" altLang="cs-CZ" sz="1400" dirty="0" err="1">
                <a:solidFill>
                  <a:srgbClr val="000000"/>
                </a:solidFill>
              </a:rPr>
              <a:t>gluko</a:t>
            </a:r>
            <a:r>
              <a:rPr lang="cs-CZ" altLang="cs-CZ" sz="1400" dirty="0">
                <a:solidFill>
                  <a:srgbClr val="000000"/>
                </a:solidFill>
              </a:rPr>
              <a:t>-, 								</a:t>
            </a:r>
            <a:r>
              <a:rPr lang="cs-CZ" altLang="cs-CZ" sz="1400" dirty="0" err="1">
                <a:solidFill>
                  <a:srgbClr val="000000"/>
                </a:solidFill>
              </a:rPr>
              <a:t>mineralokortik</a:t>
            </a:r>
            <a:r>
              <a:rPr lang="cs-CZ" altLang="cs-CZ" sz="1400" dirty="0">
                <a:solidFill>
                  <a:srgbClr val="000000"/>
                </a:solidFill>
              </a:rPr>
              <a:t>., </a:t>
            </a:r>
            <a:r>
              <a:rPr lang="cs-CZ" altLang="cs-CZ" sz="1400" dirty="0" err="1">
                <a:solidFill>
                  <a:srgbClr val="000000"/>
                </a:solidFill>
              </a:rPr>
              <a:t>pohl.horm</a:t>
            </a:r>
            <a:r>
              <a:rPr lang="cs-CZ" altLang="cs-CZ" sz="1400" dirty="0">
                <a:solidFill>
                  <a:srgbClr val="000000"/>
                </a:solidFill>
              </a:rPr>
              <a:t>., růst 							buněk kůry, lepší permeabilita </a:t>
            </a:r>
          </a:p>
          <a:p>
            <a:pPr marL="173038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400" dirty="0">
                <a:solidFill>
                  <a:srgbClr val="000000"/>
                </a:solidFill>
              </a:rPr>
              <a:t> 						membrán pro cholesterol a glukózu</a:t>
            </a:r>
          </a:p>
          <a:p>
            <a:pPr marL="173038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400" dirty="0">
                <a:solidFill>
                  <a:srgbClr val="000000"/>
                </a:solidFill>
              </a:rPr>
              <a:t> 		TSH (</a:t>
            </a:r>
            <a:r>
              <a:rPr lang="cs-CZ" altLang="cs-CZ" sz="1400" dirty="0" err="1">
                <a:solidFill>
                  <a:srgbClr val="000000"/>
                </a:solidFill>
              </a:rPr>
              <a:t>tyreotr</a:t>
            </a:r>
            <a:r>
              <a:rPr lang="cs-CZ" altLang="cs-CZ" sz="1400" dirty="0">
                <a:solidFill>
                  <a:srgbClr val="000000"/>
                </a:solidFill>
              </a:rPr>
              <a:t>.)	štítná žláza 	vyplavování </a:t>
            </a:r>
            <a:r>
              <a:rPr lang="cs-CZ" altLang="cs-CZ" sz="1400" dirty="0" err="1">
                <a:solidFill>
                  <a:srgbClr val="000000"/>
                </a:solidFill>
              </a:rPr>
              <a:t>tyreoid</a:t>
            </a:r>
            <a:r>
              <a:rPr lang="cs-CZ" altLang="cs-CZ" sz="1400" dirty="0">
                <a:solidFill>
                  <a:srgbClr val="000000"/>
                </a:solidFill>
              </a:rPr>
              <a:t>. hormonů do 							krve, aktivace jodid. pumpy, </a:t>
            </a:r>
            <a:r>
              <a:rPr lang="cs-CZ" altLang="cs-CZ" sz="1400" dirty="0" err="1">
                <a:solidFill>
                  <a:srgbClr val="000000"/>
                </a:solidFill>
              </a:rPr>
              <a:t>jodace</a:t>
            </a:r>
            <a:endParaRPr lang="cs-CZ" altLang="cs-CZ" sz="1400" dirty="0">
              <a:solidFill>
                <a:srgbClr val="000000"/>
              </a:solidFill>
            </a:endParaRPr>
          </a:p>
          <a:p>
            <a:pPr marL="173038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400" dirty="0">
                <a:solidFill>
                  <a:srgbClr val="000000"/>
                </a:solidFill>
              </a:rPr>
              <a:t> 						tyrozinu, růst buněk štít. </a:t>
            </a:r>
            <a:r>
              <a:rPr lang="cs-CZ" altLang="cs-CZ" sz="1400" dirty="0" err="1">
                <a:solidFill>
                  <a:srgbClr val="000000"/>
                </a:solidFill>
              </a:rPr>
              <a:t>žl</a:t>
            </a:r>
            <a:r>
              <a:rPr lang="cs-CZ" altLang="cs-CZ" sz="1400" dirty="0">
                <a:solidFill>
                  <a:srgbClr val="000000"/>
                </a:solidFill>
              </a:rPr>
              <a:t>.</a:t>
            </a:r>
          </a:p>
          <a:p>
            <a:pPr marL="173038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400" dirty="0">
                <a:solidFill>
                  <a:srgbClr val="000000"/>
                </a:solidFill>
              </a:rPr>
              <a:t>		 FSH 		</a:t>
            </a:r>
            <a:r>
              <a:rPr lang="cs-CZ" altLang="cs-CZ" sz="1400" dirty="0" err="1">
                <a:solidFill>
                  <a:srgbClr val="000000"/>
                </a:solidFill>
              </a:rPr>
              <a:t>vaječník,varle</a:t>
            </a:r>
            <a:r>
              <a:rPr lang="cs-CZ" altLang="cs-CZ" sz="1400" dirty="0">
                <a:solidFill>
                  <a:srgbClr val="000000"/>
                </a:solidFill>
              </a:rPr>
              <a:t>	tvorba </a:t>
            </a:r>
            <a:r>
              <a:rPr lang="cs-CZ" altLang="cs-CZ" sz="1400" dirty="0" err="1">
                <a:solidFill>
                  <a:srgbClr val="000000"/>
                </a:solidFill>
              </a:rPr>
              <a:t>pohl.b</a:t>
            </a:r>
            <a:r>
              <a:rPr lang="cs-CZ" altLang="cs-CZ" sz="1400" dirty="0">
                <a:solidFill>
                  <a:srgbClr val="000000"/>
                </a:solidFill>
              </a:rPr>
              <a:t>. u M, růst folikulů, 							stimulace tvorby estrogenů u F	</a:t>
            </a:r>
          </a:p>
          <a:p>
            <a:pPr marL="173038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400" dirty="0">
                <a:solidFill>
                  <a:srgbClr val="000000"/>
                </a:solidFill>
              </a:rPr>
              <a:t> 		LH(ICSH) 		" 	" 	syntéza progesteronu a estrogenu, 						růst intersticiálních </a:t>
            </a:r>
            <a:r>
              <a:rPr lang="cs-CZ" altLang="cs-CZ" sz="1400" dirty="0" err="1">
                <a:solidFill>
                  <a:srgbClr val="000000"/>
                </a:solidFill>
              </a:rPr>
              <a:t>b.varlete</a:t>
            </a:r>
            <a:r>
              <a:rPr lang="cs-CZ" altLang="cs-CZ" sz="1400" dirty="0">
                <a:solidFill>
                  <a:srgbClr val="000000"/>
                </a:solidFill>
              </a:rPr>
              <a:t>, 							stimulace sekrece testosteronu,</a:t>
            </a:r>
          </a:p>
          <a:p>
            <a:pPr marL="173038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400" dirty="0">
                <a:solidFill>
                  <a:srgbClr val="000000"/>
                </a:solidFill>
              </a:rPr>
              <a:t> 					 	jeho přeměna na estrogen 	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627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710"/>
    </mc:Choice>
    <mc:Fallback>
      <p:transition spd="slow" advTm="44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801</Words>
  <Application>Microsoft Office PowerPoint</Application>
  <PresentationFormat>Předvádění na obrazovce (4:3)</PresentationFormat>
  <Paragraphs>152</Paragraphs>
  <Slides>12</Slides>
  <Notes>0</Notes>
  <HiddenSlides>0</HiddenSlides>
  <MMClips>12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3" baseType="lpstr"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UEB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Alena Žákovská</dc:creator>
  <cp:lastModifiedBy>Alena Žákovská</cp:lastModifiedBy>
  <cp:revision>4</cp:revision>
  <dcterms:created xsi:type="dcterms:W3CDTF">2020-11-26T11:18:22Z</dcterms:created>
  <dcterms:modified xsi:type="dcterms:W3CDTF">2020-11-26T12:07:17Z</dcterms:modified>
</cp:coreProperties>
</file>