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</p:sldMasterIdLst>
  <p:sldIdLst>
    <p:sldId id="312" r:id="rId3"/>
    <p:sldId id="290" r:id="rId4"/>
    <p:sldId id="291" r:id="rId5"/>
    <p:sldId id="325" r:id="rId6"/>
    <p:sldId id="327" r:id="rId7"/>
    <p:sldId id="333" r:id="rId8"/>
    <p:sldId id="347" r:id="rId9"/>
    <p:sldId id="348" r:id="rId10"/>
    <p:sldId id="349" r:id="rId11"/>
    <p:sldId id="350" r:id="rId12"/>
    <p:sldId id="334" r:id="rId13"/>
    <p:sldId id="335" r:id="rId14"/>
    <p:sldId id="337" r:id="rId15"/>
    <p:sldId id="338" r:id="rId16"/>
    <p:sldId id="336" r:id="rId17"/>
    <p:sldId id="329" r:id="rId18"/>
    <p:sldId id="330" r:id="rId19"/>
    <p:sldId id="331" r:id="rId20"/>
    <p:sldId id="332" r:id="rId21"/>
    <p:sldId id="342" r:id="rId22"/>
    <p:sldId id="292" r:id="rId23"/>
    <p:sldId id="293" r:id="rId24"/>
    <p:sldId id="305" r:id="rId25"/>
    <p:sldId id="294" r:id="rId26"/>
    <p:sldId id="304" r:id="rId27"/>
    <p:sldId id="303" r:id="rId28"/>
    <p:sldId id="302" r:id="rId29"/>
    <p:sldId id="295" r:id="rId30"/>
    <p:sldId id="340" r:id="rId31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3E51C1-6152-4540-8E7C-69A3A6BB770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BA32B57-7577-483B-B427-9D1580BA982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564762-626B-4043-BCC5-4C289231678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7E7D65-42F2-40FE-8F61-23D12CE9571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158536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E537864-546C-4F97-97F9-16108CA9E7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26BAB5E-E564-49FD-80D7-60762B2F8D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AC89EF5-6602-4D92-B7F2-A0397ABAB0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371D1-7204-4E21-8771-31A9D12E86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762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D2B086-E85E-4A92-B751-2237DB20DD0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7515F1-7DA3-43F7-82D1-1CD215D898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944352D-56F8-4823-A6DE-D021428CE1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D3AE22-AC99-4BF1-A2A1-FA76EA8CB46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99790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DF2F2E9-FBD2-44B5-9AF8-5165E59FFE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076A268-9142-40AA-90E8-8FCD546FDF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62D27EF-E78C-491F-B609-540541DACF6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CDAB54-E5C3-4A9D-8227-DA049D8F9B8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46686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622290E4-9163-42F3-9EB7-10FBE0629D6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ACBE4C81-A535-4DDF-942A-C2C4662746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CBDC03-1F1A-4E41-9F99-A9702BEEBBE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D7018E-B7DD-42DB-AEC9-4A2ED5059E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529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Shape 19">
            <a:extLst>
              <a:ext uri="{FF2B5EF4-FFF2-40B4-BE49-F238E27FC236}">
                <a16:creationId xmlns:a16="http://schemas.microsoft.com/office/drawing/2014/main" id="{B240D155-1760-442C-85D6-B44167BD50FE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</p:spPr>
        <p:txBody>
          <a:bodyPr lIns="91425" tIns="91425" rIns="91425" bIns="91425" anchor="ctr">
            <a:noAutofit/>
          </a:bodyPr>
          <a:lstStyle>
            <a:lvl1pPr>
              <a:defRPr smtClean="0"/>
            </a:lvl1pPr>
          </a:lstStyle>
          <a:p>
            <a:pPr>
              <a:defRPr/>
            </a:pPr>
            <a:fld id="{E4590E34-C7E2-4051-BC64-6A5977838ED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706574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2263234-6A23-4B06-B36F-D51B5A1867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5316317-2579-477A-AB75-4C711CCA01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0697AA8-583C-46DE-A6F8-0E8C24C145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FCD131-AD1B-4CA5-A70E-E51A46075B6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40771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3313127-D692-4EF1-820E-B07703A66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693428-F1DA-4D68-95E9-1B1469762F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9F75DD-4627-4BCA-980F-F4F496B0E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2D6483-99A0-46DC-BF1B-6DA0B18F18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55156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EC74425-6F63-4C15-A0DC-59221069E8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E89CDC-68F4-487E-9507-85575C25AF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9D05FF3-2675-4486-87D9-BEC96ED8AA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6C2E1-6416-4786-B5E7-8A6F0CB7304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871998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DCC0E97-14AE-4B9B-9B93-1CAF1A52555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6EFA2A-3C5A-4D1F-A040-35138299D75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B9C363-0E56-4380-8308-43027439158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00D65-9A4A-498C-92D1-CAE79EEEC1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43494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7EE78642-18CC-4C27-94A3-55F6D9F1CA0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D858B71-997B-4DC5-ADA7-B7D2494AE2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D1F847B5-ADD2-4E31-849E-752C30AFDB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F8456C-8532-4BFC-8DC3-1D5B33B5E01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76180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EB5A6D0-6269-4FA1-A722-09BE989F0A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9F0AB1-410A-4F1E-B674-F57CC7C14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1756F2-C6A8-4770-AD4D-3B2CD083C2A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A6507-70F1-438D-8B2D-A17750DA187A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749784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D63D05F-1CF3-4CF5-AE12-44E7834AC9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4353C4B-B39C-4AC0-BBD2-C3179A4F82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1EFEEB0-10AC-410C-B89C-AAAF6B8C57D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29A947-02B5-42CD-AC1F-3165BBF85F0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98704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F4CFD09-8768-46A3-B46D-E107B7FE38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0EBA87B-934B-472D-AD71-7C977C7B57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44190EC-35E0-40A1-B821-0A17439610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9BA70-441D-44AD-8171-4C727730D53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587757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77D63AC-9722-4116-80FC-B87C9F54872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F92F4FC-25EF-4A0C-8537-149CA91E13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58E8F6C-1AFB-42DF-BF58-CC99EB7DA3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11A734-7405-483D-B60F-A574C28EC0A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2063139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33721C-0CB4-4AA6-934A-E1429D9B3A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ACAD7D-B103-4A21-909F-1572DDC3BB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82CB2F-0FC6-4D77-85A0-5F69DBB17B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61D3F-AB80-49FC-8C06-792E316DE36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420041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B884FEE-9AF9-4636-9148-A4FF5ADD87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4AB7CDD-D492-45F1-9E05-689841705D9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781EB59-EC72-471D-85C9-F899485D98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2999B-E1BA-4E0C-A988-7F730B9B7B7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663293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DB93528-94C5-4E32-B2A3-B0316160DA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CB24F57-3B3C-41CD-8B16-4E7E9A9D4A3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B01545E-4910-40C7-83C9-8F29345995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41FDE-C169-4FAE-8D1E-3B11DAA04A4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650072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6212360-F220-482F-B035-E9E8ACC171B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A728D84E-1697-4BE5-8A1C-D0A562C844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A895C05-747A-4829-B944-3C9B7277B7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B31A3-404D-4F0F-844A-91A6F8F52CE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198278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Nadpis, 1 velký a 2 malé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3B185425-1152-4A57-8F39-4A19CC02D5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F508E1BF-E074-475E-8EF2-14AB942B5B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EB0E09BB-C0DD-46C0-8371-4C1CCB9DF7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15F421-1C03-4741-A3E7-4619BA2A7F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03022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buSzPts val="2800"/>
              <a:buNone/>
              <a:defRPr/>
            </a:lvl1pPr>
            <a:lvl2pPr lvl="1">
              <a:spcBef>
                <a:spcPts val="0"/>
              </a:spcBef>
              <a:buSzPts val="2800"/>
              <a:buNone/>
              <a:defRPr/>
            </a:lvl2pPr>
            <a:lvl3pPr lvl="2">
              <a:spcBef>
                <a:spcPts val="0"/>
              </a:spcBef>
              <a:buSzPts val="2800"/>
              <a:buNone/>
              <a:defRPr/>
            </a:lvl3pPr>
            <a:lvl4pPr lvl="3">
              <a:spcBef>
                <a:spcPts val="0"/>
              </a:spcBef>
              <a:buSzPts val="2800"/>
              <a:buNone/>
              <a:defRPr/>
            </a:lvl4pPr>
            <a:lvl5pPr lvl="4">
              <a:spcBef>
                <a:spcPts val="0"/>
              </a:spcBef>
              <a:buSzPts val="2800"/>
              <a:buNone/>
              <a:defRPr/>
            </a:lvl5pPr>
            <a:lvl6pPr lvl="5">
              <a:spcBef>
                <a:spcPts val="0"/>
              </a:spcBef>
              <a:buSzPts val="2800"/>
              <a:buNone/>
              <a:defRPr/>
            </a:lvl6pPr>
            <a:lvl7pPr lvl="6">
              <a:spcBef>
                <a:spcPts val="0"/>
              </a:spcBef>
              <a:buSzPts val="2800"/>
              <a:buNone/>
              <a:defRPr/>
            </a:lvl7pPr>
            <a:lvl8pPr lvl="7">
              <a:spcBef>
                <a:spcPts val="0"/>
              </a:spcBef>
              <a:buSzPts val="2800"/>
              <a:buNone/>
              <a:defRPr/>
            </a:lvl8pPr>
            <a:lvl9pPr lvl="8">
              <a:spcBef>
                <a:spcPts val="0"/>
              </a:spcBef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" name="Shape 19">
            <a:extLst>
              <a:ext uri="{FF2B5EF4-FFF2-40B4-BE49-F238E27FC236}">
                <a16:creationId xmlns:a16="http://schemas.microsoft.com/office/drawing/2014/main" id="{9454E844-42B5-4CC4-8E78-0023635F738C}"/>
              </a:ext>
            </a:extLst>
          </p:cNvPr>
          <p:cNvSpPr txBox="1">
            <a:spLocks noGrp="1"/>
          </p:cNvSpPr>
          <p:nvPr>
            <p:ph type="sldNum" idx="10"/>
          </p:nvPr>
        </p:nvSpPr>
        <p:spPr>
          <a:xfrm>
            <a:off x="11296651" y="6218239"/>
            <a:ext cx="732367" cy="523875"/>
          </a:xfrm>
        </p:spPr>
        <p:txBody>
          <a:bodyPr lIns="91425" tIns="91425" rIns="91425" bIns="91425" anchor="ctr">
            <a:noAutofit/>
          </a:bodyPr>
          <a:lstStyle>
            <a:lvl1pPr>
              <a:defRPr/>
            </a:lvl1pPr>
          </a:lstStyle>
          <a:p>
            <a:pPr>
              <a:defRPr/>
            </a:pPr>
            <a:fld id="{493ECA19-698B-49C1-9C15-D857E35122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2110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1395C14-C51D-4DA4-839E-4F8553DA489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91FABC-4CA1-4977-ADF3-AA14E3D2877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3C7B0F-0092-438E-A2A3-241B86F50E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A0E3F-770B-41E5-BE84-E83D15FFA99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64286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FB6654-1FC7-4BD3-A832-8281ACD1E6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4098C65-C255-4EDB-B660-9ABC758AFE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A623E2-3F26-4134-8191-C93B47E7B42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A5BD33-726C-479A-9B5B-2ECAECBD867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3711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DF1F3AA-3DB3-442D-95EC-821BEF524C1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DF438E4-7DBF-4311-86E6-A8F27880F51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661FDBA-AA17-4E85-B581-18FCE143F55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8C4627-9C90-4430-A083-AF41A7CA21C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6153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18D19B6-9C71-4E42-8C78-430CF92E88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00CE076-95C6-4793-850E-5251A7050B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B032A14-5D76-408B-B58E-0806348C7F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26C914-36C7-432B-BAFD-1A8A147C710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953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F056D73-0F40-49A1-8FBB-E12590A752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C82091A-2BF0-49AD-94B5-0DAE8564417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0529883-DD22-440C-B284-D838A7FCFF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E7C22-BCBD-44AA-AE38-912C580AC66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7771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EA3EB71-A930-4839-8FF6-C88F2E4ADA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783175-ADAB-4006-BB52-DABD09B4C5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8C46D69-8A43-4A2D-9694-2C90891509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17149-8039-4A14-AD18-97669704E67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3196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7E57C2-FB83-4075-AB41-79A86CC7A2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D4AD0ED-609F-41DC-97AC-0EF54A19E8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1195C91-69B5-4F51-B46D-432BA38397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A8FD2A-61AE-479E-B20E-968446DB681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8439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522C465A-493E-4449-9024-EE05500768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F1FA338-7DDC-48B1-B41E-6CA1E3C4D1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6E87C0-B714-4816-8701-94168F8C22E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67E537E-AA77-421E-9AF6-CB05E97B98F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9B190C-4D08-4B3A-81BC-A10E6AAFAD6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C707A3FC-83C5-4758-9DEA-A71A57B2C28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81098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CC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96EE783-BBE6-4841-8158-27DC3F1AB9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6FC584D6-CF05-4E72-BDA4-620D21A540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730EF86D-3829-4EB0-9470-8001F92C099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5A8837C-8E67-4A61-A054-413EF21520A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cs-CZ" alt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87125F2D-6932-4A53-A5FD-9BBA686501C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6B4C1B2C-5DE3-4498-86C4-D2DA365841E1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41527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68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e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3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3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3.png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7.png"/><Relationship Id="rId5" Type="http://schemas.openxmlformats.org/officeDocument/2006/relationships/image" Target="../media/image36.emf"/><Relationship Id="rId4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3.jpe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2.jpe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Nadpis 1">
            <a:extLst>
              <a:ext uri="{FF2B5EF4-FFF2-40B4-BE49-F238E27FC236}">
                <a16:creationId xmlns:a16="http://schemas.microsoft.com/office/drawing/2014/main" id="{03230A5F-7037-4EA2-A1C7-AEB84F4A4A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2600" y="228600"/>
            <a:ext cx="8229600" cy="1143000"/>
          </a:xfrm>
        </p:spPr>
        <p:txBody>
          <a:bodyPr/>
          <a:lstStyle/>
          <a:p>
            <a:r>
              <a:rPr lang="cs-CZ" altLang="cs-CZ"/>
              <a:t>Lipidy</a:t>
            </a:r>
          </a:p>
        </p:txBody>
      </p:sp>
      <p:pic>
        <p:nvPicPr>
          <p:cNvPr id="65539" name="Zástupný obsah 3">
            <a:extLst>
              <a:ext uri="{FF2B5EF4-FFF2-40B4-BE49-F238E27FC236}">
                <a16:creationId xmlns:a16="http://schemas.microsoft.com/office/drawing/2014/main" id="{BE8E9174-AC8A-4AB5-9E21-EA13A71AFA7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0700" y="3206751"/>
            <a:ext cx="5143500" cy="2544763"/>
          </a:xfrm>
        </p:spPr>
      </p:pic>
      <p:pic>
        <p:nvPicPr>
          <p:cNvPr id="65540" name="Obrázek 5">
            <a:extLst>
              <a:ext uri="{FF2B5EF4-FFF2-40B4-BE49-F238E27FC236}">
                <a16:creationId xmlns:a16="http://schemas.microsoft.com/office/drawing/2014/main" id="{35F59387-BB4D-4B1F-9D74-5695DAF21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1" y="1219201"/>
            <a:ext cx="3871913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1" name="Zvuk 1">
            <a:hlinkClick r:id="" action="ppaction://media"/>
            <a:extLst>
              <a:ext uri="{FF2B5EF4-FFF2-40B4-BE49-F238E27FC236}">
                <a16:creationId xmlns:a16="http://schemas.microsoft.com/office/drawing/2014/main" id="{404DC2E8-EB99-457D-9464-F2811F2E07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E07564F1-05A8-499C-BE91-D44F61CFE3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63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Obdélník 2">
            <a:extLst>
              <a:ext uri="{FF2B5EF4-FFF2-40B4-BE49-F238E27FC236}">
                <a16:creationId xmlns:a16="http://schemas.microsoft.com/office/drawing/2014/main" id="{5FDB9BF1-0C31-4DFF-B33F-E1180D95F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3625" y="4073525"/>
            <a:ext cx="6135688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V oblasti doplňků stravy se nejčastěji setkáváme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s nenasycenými mastnými kyselinami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pl-PL" altLang="cs-CZ" sz="1800">
                <a:solidFill>
                  <a:srgbClr val="000000"/>
                </a:solidFill>
              </a:rPr>
              <a:t>známými pod označením omega 3.</a:t>
            </a: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74755" name="Obrázek 3">
            <a:extLst>
              <a:ext uri="{FF2B5EF4-FFF2-40B4-BE49-F238E27FC236}">
                <a16:creationId xmlns:a16="http://schemas.microsoft.com/office/drawing/2014/main" id="{F47601C4-94DC-48E1-8C55-D5734F2B5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267200"/>
            <a:ext cx="768350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6" name="Obdélník 4">
            <a:extLst>
              <a:ext uri="{FF2B5EF4-FFF2-40B4-BE49-F238E27FC236}">
                <a16:creationId xmlns:a16="http://schemas.microsoft.com/office/drawing/2014/main" id="{525C9F33-2708-4D35-9AB2-5020F0723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1" y="762000"/>
            <a:ext cx="7527925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Esenciální (polynenasycené) mastné kyseliny </a:t>
            </a:r>
          </a:p>
          <a:p>
            <a:pPr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Funkce </a:t>
            </a:r>
          </a:p>
          <a:p>
            <a:pPr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jsou důležité pro růst, rozmnožování, funkci mozku, očí</a:t>
            </a:r>
          </a:p>
          <a:p>
            <a:pPr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Jsou podstatnou součástí buněčných membrán, které jsou nezbytné pro růst, vývoj a funkce imunitních buněk. </a:t>
            </a:r>
          </a:p>
          <a:p>
            <a:pPr eaLnBrk="0" fontAlgn="base" hangingPunct="0">
              <a:lnSpc>
                <a:spcPct val="107000"/>
              </a:lnSpc>
              <a:spcBef>
                <a:spcPct val="0"/>
              </a:spcBef>
              <a:spcAft>
                <a:spcPts val="600"/>
              </a:spcAft>
              <a:buNone/>
            </a:pPr>
            <a:r>
              <a:rPr lang="cs-CZ" altLang="cs-CZ" sz="200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Umožňují systézu látek s imunitními vlastnostmi eikosanoidů (leukotrieny a prostaglandiny, tromoxany), ovlivňují genové regulace a </a:t>
            </a:r>
            <a:r>
              <a:rPr lang="cs-CZ" altLang="cs-CZ" sz="2000">
                <a:solidFill>
                  <a:srgbClr val="222222"/>
                </a:solidFill>
              </a:rPr>
              <a:t>jsou vnitrobuněčné signalizační molekuly</a:t>
            </a:r>
            <a:endParaRPr lang="cs-CZ" altLang="cs-CZ" sz="200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58F4842-E03B-4598-B85F-A1C621199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031"/>
    </mc:Choice>
    <mc:Fallback>
      <p:transition spd="slow" advTm="1280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E9885B-5DF2-48F7-90B2-6D71369CDBC8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52601" y="228601"/>
            <a:ext cx="8315325" cy="4360863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/>
              <a:t>Nasycené mastné kyseliny 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Bez dvojné vazby v uhlíkovém řetězci » tepelně stálejší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Vhodné ke smažení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Přítomny hlavně v živočišných tucích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Z rostlinných zdrojů – palmojádrový tuk, kokosový tuk, kakaové máslo, pokrmové tuky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Nejvíce nebezpečné » zvyšují cholesterol » vznik kardiovaskulárních chorob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Konzumaci nasycených mastných kyselin bychom měli snižovat na minimum!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75779" name="Picture 3" descr="tuky tabulka">
            <a:extLst>
              <a:ext uri="{FF2B5EF4-FFF2-40B4-BE49-F238E27FC236}">
                <a16:creationId xmlns:a16="http://schemas.microsoft.com/office/drawing/2014/main" id="{DDC172A2-7732-4BDA-A309-0B7C1711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t="1892" r="12195"/>
          <a:stretch>
            <a:fillRect/>
          </a:stretch>
        </p:blipFill>
        <p:spPr bwMode="auto">
          <a:xfrm>
            <a:off x="5791200" y="4267200"/>
            <a:ext cx="40782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0" name="Zvuk 1">
            <a:hlinkClick r:id="" action="ppaction://media"/>
            <a:extLst>
              <a:ext uri="{FF2B5EF4-FFF2-40B4-BE49-F238E27FC236}">
                <a16:creationId xmlns:a16="http://schemas.microsoft.com/office/drawing/2014/main" id="{97B76475-D17D-4858-8721-4DCECB2ED2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7C2AC7-7C77-4A72-AAC6-0901DB0532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560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Zástupný symbol pro obsah 2">
            <a:extLst>
              <a:ext uri="{FF2B5EF4-FFF2-40B4-BE49-F238E27FC236}">
                <a16:creationId xmlns:a16="http://schemas.microsoft.com/office/drawing/2014/main" id="{1C1647D4-0341-45EC-9D66-78D6AAEAEF63}"/>
              </a:ext>
            </a:extLst>
          </p:cNvPr>
          <p:cNvSpPr>
            <a:spLocks noGrp="1" noChangeArrowheads="1"/>
          </p:cNvSpPr>
          <p:nvPr>
            <p:ph sz="quarter" idx="4294967295"/>
          </p:nvPr>
        </p:nvSpPr>
        <p:spPr>
          <a:xfrm>
            <a:off x="1828800" y="0"/>
            <a:ext cx="8305800" cy="66294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/>
              <a:t>Nenasycené mastné kyseliny (</a:t>
            </a:r>
            <a:r>
              <a:rPr lang="cs-CZ" altLang="cs-CZ" sz="2400"/>
              <a:t>N-SAFA):</a:t>
            </a:r>
          </a:p>
          <a:p>
            <a:pPr marL="0" indent="0" eaLnBrk="1" hangingPunct="1"/>
            <a:r>
              <a:rPr lang="cs-CZ" altLang="cs-CZ" sz="2400"/>
              <a:t>Dělení: mononenasycené, polynenasycené a trans kyseliny</a:t>
            </a:r>
          </a:p>
          <a:p>
            <a:pPr marL="0" indent="0" eaLnBrk="1" hangingPunct="1">
              <a:buNone/>
            </a:pPr>
            <a:r>
              <a:rPr lang="cs-CZ" altLang="cs-CZ" sz="2400">
                <a:solidFill>
                  <a:srgbClr val="FF0000"/>
                </a:solidFill>
              </a:rPr>
              <a:t>MONO</a:t>
            </a:r>
          </a:p>
          <a:p>
            <a:pPr marL="0" indent="0" eaLnBrk="1" hangingPunct="1"/>
            <a:r>
              <a:rPr lang="cs-CZ" altLang="cs-CZ" sz="2400"/>
              <a:t>Patří ke zdravým tukům</a:t>
            </a:r>
          </a:p>
          <a:p>
            <a:pPr marL="0" indent="0" eaLnBrk="1" hangingPunct="1"/>
            <a:r>
              <a:rPr lang="cs-CZ" altLang="cs-CZ" sz="2400"/>
              <a:t>Obsaženy hlavně v olivovém a řepkovém oleji, arašídech </a:t>
            </a:r>
          </a:p>
          <a:p>
            <a:pPr marL="0" indent="0" eaLnBrk="1" hangingPunct="1">
              <a:buNone/>
            </a:pPr>
            <a:r>
              <a:rPr lang="cs-CZ" altLang="cs-CZ" sz="2400">
                <a:solidFill>
                  <a:srgbClr val="FF0000"/>
                </a:solidFill>
              </a:rPr>
              <a:t>POLY</a:t>
            </a:r>
          </a:p>
          <a:p>
            <a:pPr marL="0" indent="0" eaLnBrk="1" hangingPunct="1"/>
            <a:r>
              <a:rPr lang="cs-CZ" altLang="cs-CZ" sz="2400"/>
              <a:t>Patří také ke zdravým tukům (regulují špatný cholesterol)</a:t>
            </a:r>
          </a:p>
          <a:p>
            <a:pPr marL="0" indent="0" eaLnBrk="1" hangingPunct="1"/>
            <a:r>
              <a:rPr lang="cs-CZ" altLang="cs-CZ" sz="2400"/>
              <a:t>Řadíme sem esenciální mastné kyseliny » omega 3 a omega 6 nenasycené mastné kyseliny</a:t>
            </a:r>
          </a:p>
          <a:p>
            <a:pPr marL="0" indent="0" eaLnBrk="1" hangingPunct="1">
              <a:buNone/>
            </a:pPr>
            <a:r>
              <a:rPr lang="cs-CZ" altLang="cs-CZ" sz="2400">
                <a:solidFill>
                  <a:srgbClr val="FF0000"/>
                </a:solidFill>
              </a:rPr>
              <a:t>TRANS</a:t>
            </a:r>
          </a:p>
          <a:p>
            <a:pPr marL="0" indent="0" eaLnBrk="1" hangingPunct="1"/>
            <a:r>
              <a:rPr lang="cs-CZ" altLang="cs-CZ" sz="2400"/>
              <a:t>Velmi škodlivé!!</a:t>
            </a:r>
          </a:p>
          <a:p>
            <a:pPr marL="0" indent="0" eaLnBrk="1" hangingPunct="1"/>
            <a:r>
              <a:rPr lang="cs-CZ" altLang="cs-CZ" sz="2400"/>
              <a:t>Vznikají z olejů, které jsou ztuženy (např. náhražky čokolád a mléka, polevy, trvanlivé pečivo) » nasycené mastné kyseliny</a:t>
            </a:r>
          </a:p>
          <a:p>
            <a:pPr marL="0" indent="0" eaLnBrk="1" hangingPunct="1">
              <a:buNone/>
            </a:pPr>
            <a:endParaRPr lang="cs-CZ" altLang="cs-CZ" sz="2400"/>
          </a:p>
        </p:txBody>
      </p:sp>
      <p:pic>
        <p:nvPicPr>
          <p:cNvPr id="76803" name="Zvuk 1">
            <a:hlinkClick r:id="" action="ppaction://media"/>
            <a:extLst>
              <a:ext uri="{FF2B5EF4-FFF2-40B4-BE49-F238E27FC236}">
                <a16:creationId xmlns:a16="http://schemas.microsoft.com/office/drawing/2014/main" id="{9ED4E249-34A0-4891-BB22-42098A03F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5FF3FCA-CD0D-4701-AE88-F5997E0886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40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7ED5FC-9DF9-4053-90A7-9E3A9BB199CB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05001" y="554039"/>
            <a:ext cx="4532313" cy="4306887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400" b="1" dirty="0"/>
              <a:t>Které tuky jsou nejlepší a kterým se vyhnout?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400" b="1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/>
              <a:t>Nejzdravějšími</a:t>
            </a:r>
            <a:r>
              <a:rPr lang="cs-CZ" sz="2400" dirty="0"/>
              <a:t> tuky jsou ty, které nebyly tepelně upraveny.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K nejlepším zdrojům zdravých tuků patří kvalitní ryby, vejce, máslo, ořechy a semínka, avokádo a olivy.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/>
              <a:t>Nejhoršími</a:t>
            </a:r>
            <a:r>
              <a:rPr lang="cs-CZ" sz="2400" dirty="0"/>
              <a:t> tuky jsou přesmažené oleje a vysoce průmyslově upravované oleje.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77827" name="Picture 2" descr="Související obrázek">
            <a:extLst>
              <a:ext uri="{FF2B5EF4-FFF2-40B4-BE49-F238E27FC236}">
                <a16:creationId xmlns:a16="http://schemas.microsoft.com/office/drawing/2014/main" id="{8EDC3D3C-2EAA-4D59-BF1F-571C7CD8F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6" y="609600"/>
            <a:ext cx="3730625" cy="209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8" name="Zvuk 1">
            <a:hlinkClick r:id="" action="ppaction://media"/>
            <a:extLst>
              <a:ext uri="{FF2B5EF4-FFF2-40B4-BE49-F238E27FC236}">
                <a16:creationId xmlns:a16="http://schemas.microsoft.com/office/drawing/2014/main" id="{6E972B9E-6292-40DC-AC6C-CB692CBF2D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505B81C-83C1-48AE-AE15-590B8771D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246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>
            <a:extLst>
              <a:ext uri="{FF2B5EF4-FFF2-40B4-BE49-F238E27FC236}">
                <a16:creationId xmlns:a16="http://schemas.microsoft.com/office/drawing/2014/main" id="{DC6ADD2A-AF73-496F-9523-57F9B7F30B9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/>
              <a:t>Obsah tuku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76BD1D55-3E8F-4E97-97A6-0B9D400D754B}"/>
              </a:ext>
            </a:extLst>
          </p:cNvPr>
          <p:cNvGraphicFramePr>
            <a:graphicFrameLocks noGrp="1"/>
          </p:cNvGraphicFramePr>
          <p:nvPr>
            <p:ph sz="quarter" idx="4294967295"/>
          </p:nvPr>
        </p:nvGraphicFramePr>
        <p:xfrm>
          <a:off x="2133600" y="1676400"/>
          <a:ext cx="7848600" cy="39623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43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24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Potravina</a:t>
                      </a:r>
                    </a:p>
                  </a:txBody>
                  <a:tcPr marL="68580" marR="68580" marT="34282" marB="34282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% tuku</a:t>
                      </a:r>
                    </a:p>
                  </a:txBody>
                  <a:tcPr marL="68580" marR="68580" marT="34282" marB="34282"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Slanina</a:t>
                      </a:r>
                    </a:p>
                  </a:txBody>
                  <a:tcPr marL="68580" marR="68580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85,3</a:t>
                      </a:r>
                    </a:p>
                  </a:txBody>
                  <a:tcPr marL="68580" marR="68580" marT="34282" marB="34282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Máslo</a:t>
                      </a:r>
                    </a:p>
                  </a:txBody>
                  <a:tcPr marL="68580" marR="68580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81,1</a:t>
                      </a:r>
                    </a:p>
                  </a:txBody>
                  <a:tcPr marL="68580" marR="68580" marT="34282" marB="34282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Pistácie</a:t>
                      </a:r>
                    </a:p>
                  </a:txBody>
                  <a:tcPr marL="68580" marR="68580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54,7</a:t>
                      </a:r>
                    </a:p>
                  </a:txBody>
                  <a:tcPr marL="68580" marR="68580" marT="34282" marB="34282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Mák</a:t>
                      </a:r>
                    </a:p>
                  </a:txBody>
                  <a:tcPr marL="68580" marR="68580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40,8</a:t>
                      </a:r>
                    </a:p>
                  </a:txBody>
                  <a:tcPr marL="68580" marR="68580" marT="34282" marB="34282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Žloutek</a:t>
                      </a:r>
                    </a:p>
                  </a:txBody>
                  <a:tcPr marL="68580" marR="68580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32,5</a:t>
                      </a:r>
                    </a:p>
                  </a:txBody>
                  <a:tcPr marL="68580" marR="68580" marT="34282" marB="34282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Pribináček</a:t>
                      </a:r>
                    </a:p>
                  </a:txBody>
                  <a:tcPr marL="68580" marR="68580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17</a:t>
                      </a:r>
                    </a:p>
                  </a:txBody>
                  <a:tcPr marL="68580" marR="68580" marT="34282" marB="34282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Máslová vánočka</a:t>
                      </a:r>
                    </a:p>
                  </a:txBody>
                  <a:tcPr marL="68580" marR="68580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10,1</a:t>
                      </a:r>
                    </a:p>
                  </a:txBody>
                  <a:tcPr marL="68580" marR="68580" marT="34282" marB="34282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Slané tyčinky</a:t>
                      </a:r>
                    </a:p>
                  </a:txBody>
                  <a:tcPr marL="68580" marR="68580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6</a:t>
                      </a:r>
                    </a:p>
                  </a:txBody>
                  <a:tcPr marL="68580" marR="68580" marT="34282" marB="34282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Jahodový koktejl</a:t>
                      </a:r>
                    </a:p>
                  </a:txBody>
                  <a:tcPr marL="68580" marR="68580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1,92</a:t>
                      </a:r>
                    </a:p>
                  </a:txBody>
                  <a:tcPr marL="68580" marR="68580" marT="34282" marB="34282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0218"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Vaječný likér</a:t>
                      </a:r>
                    </a:p>
                  </a:txBody>
                  <a:tcPr marL="68580" marR="68580" marT="34282" marB="3428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/>
                        <a:t>0</a:t>
                      </a:r>
                    </a:p>
                  </a:txBody>
                  <a:tcPr marL="68580" marR="68580" marT="34282" marB="34282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78889" name="Zvuk 1">
            <a:hlinkClick r:id="" action="ppaction://media"/>
            <a:extLst>
              <a:ext uri="{FF2B5EF4-FFF2-40B4-BE49-F238E27FC236}">
                <a16:creationId xmlns:a16="http://schemas.microsoft.com/office/drawing/2014/main" id="{E4A52C1A-4881-4258-96C8-FF6090B888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AFBB9F6-4A19-4BAE-8B1F-DFE9704BF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99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Obrázek 3">
            <a:extLst>
              <a:ext uri="{FF2B5EF4-FFF2-40B4-BE49-F238E27FC236}">
                <a16:creationId xmlns:a16="http://schemas.microsoft.com/office/drawing/2014/main" id="{7AECACCA-109E-4EDD-A05E-F07A3B900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164" y="1614488"/>
            <a:ext cx="6289675" cy="355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Zvuk 1">
            <a:hlinkClick r:id="" action="ppaction://media"/>
            <a:extLst>
              <a:ext uri="{FF2B5EF4-FFF2-40B4-BE49-F238E27FC236}">
                <a16:creationId xmlns:a16="http://schemas.microsoft.com/office/drawing/2014/main" id="{8E0F642F-D336-486D-8EA7-F2F681F1E9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F9376C5-496E-4C0A-BBA7-D6017E0949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32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>
            <a:extLst>
              <a:ext uri="{FF2B5EF4-FFF2-40B4-BE49-F238E27FC236}">
                <a16:creationId xmlns:a16="http://schemas.microsoft.com/office/drawing/2014/main" id="{2332A2A9-40FE-45C5-98E5-C5F18B574A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Dobré tuky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F249FD9-1632-4AF6-89BE-FD3D3FB5F0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0" y="2216151"/>
            <a:ext cx="7962900" cy="3355975"/>
          </a:xfrm>
        </p:spPr>
        <p:txBody>
          <a:bodyPr>
            <a:normAutofit fontScale="70000" lnSpcReduction="20000"/>
          </a:bodyPr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 pomáhají udržovat </a:t>
            </a:r>
            <a:r>
              <a:rPr lang="cs-CZ" b="1" dirty="0"/>
              <a:t>normální hladinu cholesterolu</a:t>
            </a:r>
            <a:r>
              <a:rPr lang="cs-CZ" dirty="0"/>
              <a:t> a pokud </a:t>
            </a:r>
            <a:br>
              <a:rPr lang="cs-CZ" dirty="0"/>
            </a:br>
            <a:r>
              <a:rPr lang="cs-CZ" dirty="0"/>
              <a:t>ve stravě nahradí nasycené mastné kyseliny, mohou hladinu cholesterolu i snížit </a:t>
            </a:r>
            <a:br>
              <a:rPr lang="cs-CZ" dirty="0"/>
            </a:br>
            <a:endParaRPr lang="cs-CZ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 obsahují převážně:</a:t>
            </a:r>
          </a:p>
          <a:p>
            <a:pPr>
              <a:defRPr/>
            </a:pPr>
            <a:r>
              <a:rPr lang="cs-CZ" dirty="0"/>
              <a:t>- </a:t>
            </a:r>
            <a:r>
              <a:rPr lang="cs-CZ" b="1" dirty="0" err="1"/>
              <a:t>mononenasycené</a:t>
            </a:r>
            <a:r>
              <a:rPr lang="cs-CZ" b="1" dirty="0"/>
              <a:t> mastné kyseliny</a:t>
            </a:r>
            <a:r>
              <a:rPr lang="cs-CZ" dirty="0"/>
              <a:t> (MUFA)</a:t>
            </a:r>
          </a:p>
          <a:p>
            <a:pPr>
              <a:defRPr/>
            </a:pPr>
            <a:r>
              <a:rPr lang="cs-CZ" dirty="0"/>
              <a:t>    - </a:t>
            </a:r>
            <a:r>
              <a:rPr lang="cs-CZ" b="1" dirty="0"/>
              <a:t>zdroje: </a:t>
            </a:r>
            <a:r>
              <a:rPr lang="cs-CZ" dirty="0"/>
              <a:t>olivový olej, lískové ořechy, mandle aj.</a:t>
            </a:r>
          </a:p>
          <a:p>
            <a:pPr marL="0" indent="0">
              <a:buNone/>
              <a:defRPr/>
            </a:pPr>
            <a:br>
              <a:rPr lang="cs-CZ" dirty="0"/>
            </a:br>
            <a:endParaRPr lang="cs-CZ" dirty="0"/>
          </a:p>
        </p:txBody>
      </p:sp>
      <p:pic>
        <p:nvPicPr>
          <p:cNvPr id="1030" name="Picture 6" descr="Výsledek obrázku pro tuky">
            <a:extLst>
              <a:ext uri="{FF2B5EF4-FFF2-40B4-BE49-F238E27FC236}">
                <a16:creationId xmlns:a16="http://schemas.microsoft.com/office/drawing/2014/main" id="{3675780F-C1FF-4228-A4B7-A1E0785A64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53400" y="76538"/>
            <a:ext cx="2210834" cy="14669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2" name="Picture 8" descr="Výsledek obrázku pro lískové ořechy">
            <a:extLst>
              <a:ext uri="{FF2B5EF4-FFF2-40B4-BE49-F238E27FC236}">
                <a16:creationId xmlns:a16="http://schemas.microsoft.com/office/drawing/2014/main" id="{BFDBC65C-C17D-4624-9CEF-F55AD6601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05800" y="5572640"/>
            <a:ext cx="1759226" cy="1173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902" name="Picture 10" descr="Výsledek obrázku pro mandle">
            <a:extLst>
              <a:ext uri="{FF2B5EF4-FFF2-40B4-BE49-F238E27FC236}">
                <a16:creationId xmlns:a16="http://schemas.microsoft.com/office/drawing/2014/main" id="{22851E52-28FD-4971-9897-8EF5FE17C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274638"/>
            <a:ext cx="1528763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3" name="Zvuk 1">
            <a:hlinkClick r:id="" action="ppaction://media"/>
            <a:extLst>
              <a:ext uri="{FF2B5EF4-FFF2-40B4-BE49-F238E27FC236}">
                <a16:creationId xmlns:a16="http://schemas.microsoft.com/office/drawing/2014/main" id="{3C8D33A4-E992-479B-9945-CC26AB1221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EBBCFDA-A940-4A53-AB51-C24CD0D939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76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>
            <a:extLst>
              <a:ext uri="{FF2B5EF4-FFF2-40B4-BE49-F238E27FC236}">
                <a16:creationId xmlns:a16="http://schemas.microsoft.com/office/drawing/2014/main" id="{0A019D18-879E-4DA4-8CE0-9F8811C6D3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Dobré tuky ?</a:t>
            </a:r>
          </a:p>
        </p:txBody>
      </p:sp>
      <p:sp>
        <p:nvSpPr>
          <p:cNvPr id="81923" name="Zástupný symbol pro obsah 2">
            <a:extLst>
              <a:ext uri="{FF2B5EF4-FFF2-40B4-BE49-F238E27FC236}">
                <a16:creationId xmlns:a16="http://schemas.microsoft.com/office/drawing/2014/main" id="{D3479984-BC98-427E-9678-8703FF25D7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62151" y="2019300"/>
            <a:ext cx="8359775" cy="3017838"/>
          </a:xfrm>
        </p:spPr>
        <p:txBody>
          <a:bodyPr/>
          <a:lstStyle/>
          <a:p>
            <a:r>
              <a:rPr lang="cs-CZ" altLang="cs-CZ" b="1"/>
              <a:t> </a:t>
            </a:r>
            <a:r>
              <a:rPr lang="cs-CZ" altLang="cs-CZ" sz="2400" b="1"/>
              <a:t>polynenasycené mastné kyseliny</a:t>
            </a:r>
            <a:r>
              <a:rPr lang="cs-CZ" altLang="cs-CZ" sz="2400"/>
              <a:t> (PUFA) – omega 3 , omega 6</a:t>
            </a:r>
          </a:p>
          <a:p>
            <a:r>
              <a:rPr lang="cs-CZ" altLang="cs-CZ" sz="2400"/>
              <a:t>    - </a:t>
            </a:r>
            <a:r>
              <a:rPr lang="cs-CZ" altLang="cs-CZ" sz="2400" b="1"/>
              <a:t>zdroje: </a:t>
            </a:r>
            <a:r>
              <a:rPr lang="cs-CZ" altLang="cs-CZ" sz="2400"/>
              <a:t>tučné ryby (losos, makrela), řepkový olej, kvalitní margaríny aj.</a:t>
            </a:r>
          </a:p>
          <a:p>
            <a:endParaRPr lang="cs-CZ" altLang="cs-CZ" sz="2400"/>
          </a:p>
        </p:txBody>
      </p:sp>
      <p:pic>
        <p:nvPicPr>
          <p:cNvPr id="81924" name="Picture 2" descr="Výsledek obrázku pro losos">
            <a:extLst>
              <a:ext uri="{FF2B5EF4-FFF2-40B4-BE49-F238E27FC236}">
                <a16:creationId xmlns:a16="http://schemas.microsoft.com/office/drawing/2014/main" id="{15F557E0-7802-4F8D-807B-D77607122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1" y="4770438"/>
            <a:ext cx="2600325" cy="173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5" name="Picture 4" descr="Výsledek obrázku pro makrela">
            <a:extLst>
              <a:ext uri="{FF2B5EF4-FFF2-40B4-BE49-F238E27FC236}">
                <a16:creationId xmlns:a16="http://schemas.microsoft.com/office/drawing/2014/main" id="{5685ECA4-942A-43CE-BE40-90AE3CB1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239" y="588964"/>
            <a:ext cx="20224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6" name="Picture 6" descr="Výsledek obrázku pro řepkový olej">
            <a:extLst>
              <a:ext uri="{FF2B5EF4-FFF2-40B4-BE49-F238E27FC236}">
                <a16:creationId xmlns:a16="http://schemas.microsoft.com/office/drawing/2014/main" id="{699D7CDD-2AD7-49F6-A713-F1CB32144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764089"/>
            <a:ext cx="2073275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7" name="Picture 8" descr="Výsledek obrázku pro margaríny">
            <a:extLst>
              <a:ext uri="{FF2B5EF4-FFF2-40B4-BE49-F238E27FC236}">
                <a16:creationId xmlns:a16="http://schemas.microsoft.com/office/drawing/2014/main" id="{3B071200-A9A0-4CD8-A2B8-8EDEC200CE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9" y="4724401"/>
            <a:ext cx="2155825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8" name="Zvuk 1">
            <a:hlinkClick r:id="" action="ppaction://media"/>
            <a:extLst>
              <a:ext uri="{FF2B5EF4-FFF2-40B4-BE49-F238E27FC236}">
                <a16:creationId xmlns:a16="http://schemas.microsoft.com/office/drawing/2014/main" id="{8404E8F4-77E9-4A5F-89C4-C851BB3B7EE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07B6939-09A5-49DA-A4E8-B4A3DF892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926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Nadpis 1">
            <a:extLst>
              <a:ext uri="{FF2B5EF4-FFF2-40B4-BE49-F238E27FC236}">
                <a16:creationId xmlns:a16="http://schemas.microsoft.com/office/drawing/2014/main" id="{7DD25B95-2B33-4294-88AE-E45A2EF6DD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Špatné tuky ?</a:t>
            </a:r>
          </a:p>
        </p:txBody>
      </p:sp>
      <p:sp>
        <p:nvSpPr>
          <p:cNvPr id="82947" name="Zástupný symbol pro obsah 2">
            <a:extLst>
              <a:ext uri="{FF2B5EF4-FFF2-40B4-BE49-F238E27FC236}">
                <a16:creationId xmlns:a16="http://schemas.microsoft.com/office/drawing/2014/main" id="{88FFC560-1F68-4AE5-AA6C-F2D47EBC79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46325" y="2479675"/>
            <a:ext cx="7543800" cy="3017838"/>
          </a:xfrm>
        </p:spPr>
        <p:txBody>
          <a:bodyPr/>
          <a:lstStyle/>
          <a:p>
            <a:r>
              <a:rPr lang="cs-CZ" altLang="cs-CZ" sz="2400"/>
              <a:t> </a:t>
            </a:r>
            <a:r>
              <a:rPr lang="cs-CZ" altLang="cs-CZ" sz="2400" b="1"/>
              <a:t>zvyšují hladinu cholesterolu</a:t>
            </a:r>
            <a:r>
              <a:rPr lang="cs-CZ" altLang="cs-CZ" sz="2400"/>
              <a:t>, obsahují převážně:</a:t>
            </a:r>
          </a:p>
          <a:p>
            <a:r>
              <a:rPr lang="cs-CZ" altLang="cs-CZ" sz="2400"/>
              <a:t>- </a:t>
            </a:r>
            <a:r>
              <a:rPr lang="cs-CZ" altLang="cs-CZ" sz="2400" b="1"/>
              <a:t>nasycené mastné kyseliny</a:t>
            </a:r>
            <a:r>
              <a:rPr lang="cs-CZ" altLang="cs-CZ" sz="2400"/>
              <a:t> (SAFA)</a:t>
            </a:r>
          </a:p>
          <a:p>
            <a:r>
              <a:rPr lang="cs-CZ" altLang="cs-CZ" sz="2400"/>
              <a:t>   - převažují v potravinách živočišného původu s výjimkou rybích tuků</a:t>
            </a:r>
          </a:p>
          <a:p>
            <a:r>
              <a:rPr lang="cs-CZ" altLang="cs-CZ" sz="2400"/>
              <a:t>   - </a:t>
            </a:r>
            <a:r>
              <a:rPr lang="cs-CZ" altLang="cs-CZ" sz="2400" b="1"/>
              <a:t>zdroje: </a:t>
            </a:r>
            <a:r>
              <a:rPr lang="cs-CZ" altLang="cs-CZ" sz="2400"/>
              <a:t>tučná masa, paštiky, tučné uzeniny, tučné mléčné výrobky, máslo, kokosový a palmojádrový tuk aj.</a:t>
            </a:r>
          </a:p>
          <a:p>
            <a:endParaRPr lang="cs-CZ" altLang="cs-CZ"/>
          </a:p>
        </p:txBody>
      </p:sp>
      <p:pic>
        <p:nvPicPr>
          <p:cNvPr id="82948" name="Picture 2" descr="Výsledek obrázku pro tučné maso">
            <a:extLst>
              <a:ext uri="{FF2B5EF4-FFF2-40B4-BE49-F238E27FC236}">
                <a16:creationId xmlns:a16="http://schemas.microsoft.com/office/drawing/2014/main" id="{F13CAD22-EAE7-4917-AF3C-DBAA4B0D4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1363663"/>
            <a:ext cx="14732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Výsledek obrázku pro paštiky">
            <a:extLst>
              <a:ext uri="{FF2B5EF4-FFF2-40B4-BE49-F238E27FC236}">
                <a16:creationId xmlns:a16="http://schemas.microsoft.com/office/drawing/2014/main" id="{37E77971-BB42-442A-A832-C86FB461A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73388" y="-101344"/>
            <a:ext cx="1891851" cy="13519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754253E-FC1D-4D38-AA22-6FC5FB4293C0}"/>
              </a:ext>
            </a:extLst>
          </p:cNvPr>
          <p:cNvSpPr txBox="1"/>
          <p:nvPr/>
        </p:nvSpPr>
        <p:spPr>
          <a:xfrm>
            <a:off x="4178301" y="5314950"/>
            <a:ext cx="10334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050" dirty="0">
                <a:solidFill>
                  <a:srgbClr val="000000"/>
                </a:solidFill>
                <a:latin typeface="Arial" panose="020B0604020202020204" pitchFamily="34" charset="0"/>
              </a:rPr>
              <a:t>Obr. 9</a:t>
            </a:r>
          </a:p>
        </p:txBody>
      </p:sp>
      <p:pic>
        <p:nvPicPr>
          <p:cNvPr id="1030" name="Picture 6" descr="Výsledek obrázku pro uzeniny">
            <a:extLst>
              <a:ext uri="{FF2B5EF4-FFF2-40B4-BE49-F238E27FC236}">
                <a16:creationId xmlns:a16="http://schemas.microsoft.com/office/drawing/2014/main" id="{0227F85D-8B57-4749-9AE8-56103D1412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461747" y="329570"/>
            <a:ext cx="1933886" cy="1088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2" name="Picture 8" descr="Výsledek obrázku pro máslo">
            <a:extLst>
              <a:ext uri="{FF2B5EF4-FFF2-40B4-BE49-F238E27FC236}">
                <a16:creationId xmlns:a16="http://schemas.microsoft.com/office/drawing/2014/main" id="{E31EDE82-7CA8-4DEB-A347-78254AC606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676" y="1619250"/>
            <a:ext cx="1484313" cy="108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Výsledek obrázku pro palmový tuk">
            <a:extLst>
              <a:ext uri="{FF2B5EF4-FFF2-40B4-BE49-F238E27FC236}">
                <a16:creationId xmlns:a16="http://schemas.microsoft.com/office/drawing/2014/main" id="{FD47D87E-F577-4416-BE78-F4B5338803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75263" y="1311299"/>
            <a:ext cx="1933887" cy="127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5894C8F-DFF7-45E3-B532-BF394C0BEBCC}"/>
              </a:ext>
            </a:extLst>
          </p:cNvPr>
          <p:cNvSpPr txBox="1"/>
          <p:nvPr/>
        </p:nvSpPr>
        <p:spPr>
          <a:xfrm>
            <a:off x="5984876" y="5226050"/>
            <a:ext cx="10572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050" dirty="0">
                <a:solidFill>
                  <a:srgbClr val="000000"/>
                </a:solidFill>
                <a:latin typeface="Arial" panose="020B0604020202020204" pitchFamily="34" charset="0"/>
              </a:rPr>
              <a:t>Obr. 12</a:t>
            </a:r>
          </a:p>
        </p:txBody>
      </p:sp>
      <p:pic>
        <p:nvPicPr>
          <p:cNvPr id="1036" name="Picture 12" descr="Výsledek obrázku pro kokosový tuk">
            <a:extLst>
              <a:ext uri="{FF2B5EF4-FFF2-40B4-BE49-F238E27FC236}">
                <a16:creationId xmlns:a16="http://schemas.microsoft.com/office/drawing/2014/main" id="{0EB4DA12-B0FC-4178-BABD-7C308677BA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053182" y="1238408"/>
            <a:ext cx="1723826" cy="115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956" name="Zvuk 1">
            <a:hlinkClick r:id="" action="ppaction://media"/>
            <a:extLst>
              <a:ext uri="{FF2B5EF4-FFF2-40B4-BE49-F238E27FC236}">
                <a16:creationId xmlns:a16="http://schemas.microsoft.com/office/drawing/2014/main" id="{EF512774-EAE5-4736-B81A-29788C88C8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C84ED16-6C73-4C8E-B61E-345FC74339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874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Nadpis 1">
            <a:extLst>
              <a:ext uri="{FF2B5EF4-FFF2-40B4-BE49-F238E27FC236}">
                <a16:creationId xmlns:a16="http://schemas.microsoft.com/office/drawing/2014/main" id="{6A21DB18-ABCC-446D-A0B9-9CA5A62D4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Špatné tuky ?</a:t>
            </a:r>
          </a:p>
        </p:txBody>
      </p:sp>
      <p:sp>
        <p:nvSpPr>
          <p:cNvPr id="83971" name="Zástupný symbol pro obsah 2">
            <a:extLst>
              <a:ext uri="{FF2B5EF4-FFF2-40B4-BE49-F238E27FC236}">
                <a16:creationId xmlns:a16="http://schemas.microsoft.com/office/drawing/2014/main" id="{9E1C7F99-EFA1-4C69-A776-114D15BA09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05000" y="2559051"/>
            <a:ext cx="8229600" cy="3736975"/>
          </a:xfrm>
        </p:spPr>
        <p:txBody>
          <a:bodyPr/>
          <a:lstStyle/>
          <a:p>
            <a:r>
              <a:rPr lang="cs-CZ" altLang="cs-CZ"/>
              <a:t>-</a:t>
            </a:r>
            <a:r>
              <a:rPr lang="cs-CZ" altLang="cs-CZ" b="1" i="1"/>
              <a:t> </a:t>
            </a:r>
            <a:r>
              <a:rPr lang="cs-CZ" altLang="cs-CZ" sz="2400" b="1" i="1"/>
              <a:t>trans</a:t>
            </a:r>
            <a:r>
              <a:rPr lang="cs-CZ" altLang="cs-CZ" sz="2400" b="1"/>
              <a:t>nenasycené mastné kyseliny</a:t>
            </a:r>
            <a:r>
              <a:rPr lang="cs-CZ" altLang="cs-CZ" sz="2400"/>
              <a:t> (TFA)</a:t>
            </a:r>
          </a:p>
          <a:p>
            <a:r>
              <a:rPr lang="cs-CZ" altLang="cs-CZ" sz="2400"/>
              <a:t>   zvyšují hladinu cholesterolu mnohem více než nasycené mastné  kyseliny</a:t>
            </a:r>
          </a:p>
          <a:p>
            <a:r>
              <a:rPr lang="cs-CZ" altLang="cs-CZ" sz="2400"/>
              <a:t>   vznikají buď přirozeně v trávicím traktu přežvýkavců nebo při jednom ze způsobů ztužování rostlinných olejů tzv. parciální (částečnou) hydrogenací</a:t>
            </a:r>
          </a:p>
          <a:p>
            <a:r>
              <a:rPr lang="cs-CZ" altLang="cs-CZ" sz="2400"/>
              <a:t>   </a:t>
            </a:r>
            <a:r>
              <a:rPr lang="cs-CZ" altLang="cs-CZ" sz="2400" b="1"/>
              <a:t>zdroje: </a:t>
            </a:r>
            <a:r>
              <a:rPr lang="cs-CZ" altLang="cs-CZ" sz="2400"/>
              <a:t>ztužené polevy, méně kvalitní "čokoládové" cukrovinky, náhražky čokolád, smažené výrobky, trvanlivé pečivo, dorty aj.</a:t>
            </a:r>
          </a:p>
          <a:p>
            <a:endParaRPr lang="cs-CZ" altLang="cs-CZ" sz="2400"/>
          </a:p>
        </p:txBody>
      </p:sp>
      <p:pic>
        <p:nvPicPr>
          <p:cNvPr id="3074" name="Picture 2" descr="Výsledek obrázku pro čokoládové figurky">
            <a:extLst>
              <a:ext uri="{FF2B5EF4-FFF2-40B4-BE49-F238E27FC236}">
                <a16:creationId xmlns:a16="http://schemas.microsoft.com/office/drawing/2014/main" id="{F4F17588-699A-4EB7-BD5D-652D80D31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79662" y="126667"/>
            <a:ext cx="2245914" cy="149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Související obrázek">
            <a:extLst>
              <a:ext uri="{FF2B5EF4-FFF2-40B4-BE49-F238E27FC236}">
                <a16:creationId xmlns:a16="http://schemas.microsoft.com/office/drawing/2014/main" id="{DC088882-3F36-4C0D-9D7C-DBFFA5EDA5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93460" y="1143001"/>
            <a:ext cx="2355574" cy="1571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8" name="Picture 6" descr="Související obrázek">
            <a:extLst>
              <a:ext uri="{FF2B5EF4-FFF2-40B4-BE49-F238E27FC236}">
                <a16:creationId xmlns:a16="http://schemas.microsoft.com/office/drawing/2014/main" id="{4382720E-1CEC-4A69-AD5C-88E7F34659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48600" y="-117442"/>
            <a:ext cx="2041850" cy="1736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975" name="Zvuk 1">
            <a:hlinkClick r:id="" action="ppaction://media"/>
            <a:extLst>
              <a:ext uri="{FF2B5EF4-FFF2-40B4-BE49-F238E27FC236}">
                <a16:creationId xmlns:a16="http://schemas.microsoft.com/office/drawing/2014/main" id="{B2DF5E98-C63F-4868-92DE-ADAADA0E23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DAB885-E71B-4BF1-BA1F-1DE6FA9A1B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81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>
            <a:extLst>
              <a:ext uri="{FF2B5EF4-FFF2-40B4-BE49-F238E27FC236}">
                <a16:creationId xmlns:a16="http://schemas.microsoft.com/office/drawing/2014/main" id="{AEFA9C90-BCD4-4A38-9284-A97F1DE69C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981076"/>
            <a:ext cx="8382000" cy="233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LIPIDY </a:t>
            </a:r>
            <a:endParaRPr lang="cs-CZ" altLang="cs-CZ" sz="20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obecně jsou estery vyšších karboxylových kyselin (tuky, vosky, a složené lipidy jako fosfolipidy, lecitiny, kefaliny, sulfamidy, steroly, glykolipidy, lipoproteidy aj</a:t>
            </a:r>
            <a:r>
              <a:rPr lang="cs-CZ" altLang="cs-CZ" sz="1800" b="1">
                <a:solidFill>
                  <a:srgbClr val="000000"/>
                </a:solidFill>
              </a:rPr>
              <a:t>.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1800" b="1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Tuky </a:t>
            </a:r>
            <a:r>
              <a:rPr lang="cs-CZ" altLang="cs-CZ" sz="1800">
                <a:solidFill>
                  <a:srgbClr val="000000"/>
                </a:solidFill>
              </a:rPr>
              <a:t>jsou estery vyšších mastných kyselin (MK) a glycerolu. Nerozpustné ve vodě, nezbytná součást výživy živočichů, dlouhodobý a zásobní zdroj energie.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Nasycené a nenasycené MK (s dvojnými vazbami). Nízký obsah kyslíku v molekule tuku. </a:t>
            </a:r>
          </a:p>
        </p:txBody>
      </p:sp>
      <p:sp>
        <p:nvSpPr>
          <p:cNvPr id="66563" name="Rectangle 3">
            <a:extLst>
              <a:ext uri="{FF2B5EF4-FFF2-40B4-BE49-F238E27FC236}">
                <a16:creationId xmlns:a16="http://schemas.microsoft.com/office/drawing/2014/main" id="{D9AC432F-06F6-483A-BC8A-8255816CD0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81401"/>
            <a:ext cx="83756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Vosky</a:t>
            </a:r>
            <a:r>
              <a:rPr lang="cs-CZ" altLang="cs-CZ" sz="1800">
                <a:solidFill>
                  <a:srgbClr val="000000"/>
                </a:solidFill>
              </a:rPr>
              <a:t> – estery jednosytných víceuhlíkatých alkoholů a MK. Stálejší než tuky. Rostlinné i živočišné vosky (včelí v. – myricin – ester k palmitové s myricialkoholem C</a:t>
            </a:r>
            <a:r>
              <a:rPr lang="cs-CZ" altLang="cs-CZ" sz="1800" baseline="-20000">
                <a:solidFill>
                  <a:srgbClr val="000000"/>
                </a:solidFill>
              </a:rPr>
              <a:t>30</a:t>
            </a:r>
            <a:r>
              <a:rPr lang="cs-CZ" altLang="cs-CZ" sz="1800">
                <a:solidFill>
                  <a:srgbClr val="000000"/>
                </a:solidFill>
              </a:rPr>
              <a:t>H</a:t>
            </a:r>
            <a:r>
              <a:rPr lang="cs-CZ" altLang="cs-CZ" sz="1800" baseline="-20000">
                <a:solidFill>
                  <a:srgbClr val="000000"/>
                </a:solidFill>
              </a:rPr>
              <a:t>61</a:t>
            </a:r>
            <a:r>
              <a:rPr lang="cs-CZ" altLang="cs-CZ" sz="1800">
                <a:solidFill>
                  <a:srgbClr val="000000"/>
                </a:solidFill>
              </a:rPr>
              <a:t>OH).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82E31365-E23B-48CF-936E-F4C49FD8F5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88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>
            <a:extLst>
              <a:ext uri="{FF2B5EF4-FFF2-40B4-BE49-F238E27FC236}">
                <a16:creationId xmlns:a16="http://schemas.microsoft.com/office/drawing/2014/main" id="{6B44BB7B-146B-4F3E-BF8F-5B456CE6C1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09800" y="1114426"/>
            <a:ext cx="7772400" cy="1196975"/>
          </a:xfrm>
        </p:spPr>
        <p:txBody>
          <a:bodyPr/>
          <a:lstStyle/>
          <a:p>
            <a:pPr eaLnBrk="1" hangingPunct="1"/>
            <a:r>
              <a:rPr lang="cs-CZ" altLang="cs-CZ" sz="3200" b="1"/>
              <a:t>Tuk a svalová hmota</a:t>
            </a:r>
            <a:br>
              <a:rPr lang="cs-CZ" altLang="cs-CZ" sz="3200" b="1"/>
            </a:br>
            <a:r>
              <a:rPr lang="cs-CZ" altLang="cs-CZ" b="1"/>
              <a:t> 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E88AF6B-16EA-4B3B-A278-65D6EEC3B44A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237164" y="2751138"/>
            <a:ext cx="4745037" cy="2449512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Oba útvary na obrázku váží přibližně stejně ale rozdíl jejich objemů je pozoruhodný.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sz="2400" dirty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Svaly naplněné vodou jsou těžší než bezvodý tuk</a:t>
            </a:r>
          </a:p>
        </p:txBody>
      </p:sp>
      <p:pic>
        <p:nvPicPr>
          <p:cNvPr id="84996" name="Obrázek 3">
            <a:extLst>
              <a:ext uri="{FF2B5EF4-FFF2-40B4-BE49-F238E27FC236}">
                <a16:creationId xmlns:a16="http://schemas.microsoft.com/office/drawing/2014/main" id="{7FBAA71F-AB5E-4B5A-8B6F-2D36A13AC1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2033588"/>
            <a:ext cx="2824163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7" name="Zvuk 1">
            <a:hlinkClick r:id="" action="ppaction://media"/>
            <a:extLst>
              <a:ext uri="{FF2B5EF4-FFF2-40B4-BE49-F238E27FC236}">
                <a16:creationId xmlns:a16="http://schemas.microsoft.com/office/drawing/2014/main" id="{B1B24E92-E1E2-4775-B21E-ED48CC7A1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F344415-E83A-45C0-86E2-7062B8844D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6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>
            <a:extLst>
              <a:ext uri="{FF2B5EF4-FFF2-40B4-BE49-F238E27FC236}">
                <a16:creationId xmlns:a16="http://schemas.microsoft.com/office/drawing/2014/main" id="{7BF913AC-6C6B-4D19-B80B-7AF13FE6E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801"/>
            <a:ext cx="8451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sp>
        <p:nvSpPr>
          <p:cNvPr id="86019" name="Rectangle 3">
            <a:extLst>
              <a:ext uri="{FF2B5EF4-FFF2-40B4-BE49-F238E27FC236}">
                <a16:creationId xmlns:a16="http://schemas.microsoft.com/office/drawing/2014/main" id="{FBC67BEB-1AD6-4F8F-A13C-4A6156C8F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457201"/>
            <a:ext cx="7924800" cy="2246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Membránové lipidy</a:t>
            </a:r>
            <a:r>
              <a:rPr lang="cs-CZ" altLang="cs-CZ" sz="2000">
                <a:solidFill>
                  <a:srgbClr val="000000"/>
                </a:solidFill>
              </a:rPr>
              <a:t> – stavbou podobné tukům: dva dlouhé nepolární řetězce a silně polární skupina.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>
                <a:solidFill>
                  <a:srgbClr val="000000"/>
                </a:solidFill>
              </a:rPr>
              <a:t>Fosfolipidy – zbytek kyseliny trihydrofosforečné s malou polární organickou molekulou (třeba cholin)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>
                <a:solidFill>
                  <a:srgbClr val="000000"/>
                </a:solidFill>
              </a:rPr>
              <a:t>Glykolipidy – hexóza nebo polysacharid, s trisacharidem N-acatylglukosamin-galaktoza-fukóza  (0) jsou součástí krevních skupin</a:t>
            </a:r>
          </a:p>
        </p:txBody>
      </p:sp>
      <p:pic>
        <p:nvPicPr>
          <p:cNvPr id="86020" name="Picture 4" descr="fosfolipid">
            <a:extLst>
              <a:ext uri="{FF2B5EF4-FFF2-40B4-BE49-F238E27FC236}">
                <a16:creationId xmlns:a16="http://schemas.microsoft.com/office/drawing/2014/main" id="{38615D73-48EB-40C4-871D-EBE49FFB7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24"/>
          <a:stretch>
            <a:fillRect/>
          </a:stretch>
        </p:blipFill>
        <p:spPr bwMode="auto">
          <a:xfrm>
            <a:off x="1960563" y="3048000"/>
            <a:ext cx="8280400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Zvuk 1">
            <a:hlinkClick r:id="" action="ppaction://media"/>
            <a:extLst>
              <a:ext uri="{FF2B5EF4-FFF2-40B4-BE49-F238E27FC236}">
                <a16:creationId xmlns:a16="http://schemas.microsoft.com/office/drawing/2014/main" id="{E7ABAD84-2524-4B8A-9C3B-BD0FB58F1B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864826D-369C-41A4-A6B7-50C4487074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78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glykolipidy">
            <a:extLst>
              <a:ext uri="{FF2B5EF4-FFF2-40B4-BE49-F238E27FC236}">
                <a16:creationId xmlns:a16="http://schemas.microsoft.com/office/drawing/2014/main" id="{FE82BCD9-D079-433B-B367-29E7A01CF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8" r="2486" b="2850"/>
          <a:stretch>
            <a:fillRect/>
          </a:stretch>
        </p:blipFill>
        <p:spPr bwMode="auto">
          <a:xfrm>
            <a:off x="2438400" y="1981200"/>
            <a:ext cx="7848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ovéPole 1">
            <a:extLst>
              <a:ext uri="{FF2B5EF4-FFF2-40B4-BE49-F238E27FC236}">
                <a16:creationId xmlns:a16="http://schemas.microsoft.com/office/drawing/2014/main" id="{C20800AD-2678-469C-9C9C-95D8BDCAD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1" y="685801"/>
            <a:ext cx="296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400" b="1">
                <a:solidFill>
                  <a:srgbClr val="000000"/>
                </a:solidFill>
              </a:rPr>
              <a:t>Glykolipidy  známé</a:t>
            </a:r>
          </a:p>
        </p:txBody>
      </p:sp>
      <p:pic>
        <p:nvPicPr>
          <p:cNvPr id="87044" name="Zvuk 1">
            <a:hlinkClick r:id="" action="ppaction://media"/>
            <a:extLst>
              <a:ext uri="{FF2B5EF4-FFF2-40B4-BE49-F238E27FC236}">
                <a16:creationId xmlns:a16="http://schemas.microsoft.com/office/drawing/2014/main" id="{7E0E54F7-611B-42CC-A8AD-191CAF180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4BF9FB7-87DF-476E-803F-74287B9AF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04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Nadpis 1">
            <a:extLst>
              <a:ext uri="{FF2B5EF4-FFF2-40B4-BE49-F238E27FC236}">
                <a16:creationId xmlns:a16="http://schemas.microsoft.com/office/drawing/2014/main" id="{0193D0CF-CA47-4BCE-901F-F6EE148DE4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52700" y="1054101"/>
            <a:ext cx="6815138" cy="739775"/>
          </a:xfrm>
        </p:spPr>
        <p:txBody>
          <a:bodyPr/>
          <a:lstStyle/>
          <a:p>
            <a:r>
              <a:rPr lang="cs-CZ" altLang="cs-CZ"/>
              <a:t>Nukleové kyseliny</a:t>
            </a:r>
          </a:p>
        </p:txBody>
      </p:sp>
      <p:pic>
        <p:nvPicPr>
          <p:cNvPr id="88067" name="Zástupný obsah 3">
            <a:extLst>
              <a:ext uri="{FF2B5EF4-FFF2-40B4-BE49-F238E27FC236}">
                <a16:creationId xmlns:a16="http://schemas.microsoft.com/office/drawing/2014/main" id="{A003A78D-8072-4056-B65A-2B994D2150E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3389" y="1793875"/>
            <a:ext cx="3228975" cy="3149600"/>
          </a:xfrm>
        </p:spPr>
      </p:pic>
      <p:pic>
        <p:nvPicPr>
          <p:cNvPr id="88068" name="Obrázek 4">
            <a:extLst>
              <a:ext uri="{FF2B5EF4-FFF2-40B4-BE49-F238E27FC236}">
                <a16:creationId xmlns:a16="http://schemas.microsoft.com/office/drawing/2014/main" id="{9D84D024-E0F7-4EEC-AA19-FC3CC4C78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0788" y="1971675"/>
            <a:ext cx="371475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Obrázek 6">
            <a:extLst>
              <a:ext uri="{FF2B5EF4-FFF2-40B4-BE49-F238E27FC236}">
                <a16:creationId xmlns:a16="http://schemas.microsoft.com/office/drawing/2014/main" id="{4D1314E0-737D-4EAC-B51B-8D3053E65E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5538" y="2876551"/>
            <a:ext cx="1778000" cy="135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Zvuk 1">
            <a:hlinkClick r:id="" action="ppaction://media"/>
            <a:extLst>
              <a:ext uri="{FF2B5EF4-FFF2-40B4-BE49-F238E27FC236}">
                <a16:creationId xmlns:a16="http://schemas.microsoft.com/office/drawing/2014/main" id="{67FB13C4-AAD7-4246-A8FB-5CFB60F16E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E5E21D1-713E-418E-8CDA-D6FBA01DF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3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>
            <a:extLst>
              <a:ext uri="{FF2B5EF4-FFF2-40B4-BE49-F238E27FC236}">
                <a16:creationId xmlns:a16="http://schemas.microsoft.com/office/drawing/2014/main" id="{BAA12658-CE13-4207-9040-C9F907D69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90513"/>
            <a:ext cx="83820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000" b="1">
                <a:solidFill>
                  <a:srgbClr val="000000"/>
                </a:solidFill>
              </a:rPr>
              <a:t>Nukleové kyseliny</a:t>
            </a:r>
            <a:endParaRPr lang="cs-CZ" altLang="cs-CZ" sz="20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řetězec z </a:t>
            </a:r>
            <a:r>
              <a:rPr lang="cs-CZ" altLang="cs-CZ" sz="1800" b="1">
                <a:solidFill>
                  <a:srgbClr val="000000"/>
                </a:solidFill>
              </a:rPr>
              <a:t>nukleotidů</a:t>
            </a:r>
            <a:r>
              <a:rPr lang="cs-CZ" altLang="cs-CZ" sz="1800">
                <a:solidFill>
                  <a:srgbClr val="000000"/>
                </a:solidFill>
              </a:rPr>
              <a:t>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Základ nukleotidu tvoří cukr - </a:t>
            </a:r>
            <a:r>
              <a:rPr lang="cs-CZ" altLang="cs-CZ" sz="1800" b="1">
                <a:solidFill>
                  <a:srgbClr val="000000"/>
                </a:solidFill>
              </a:rPr>
              <a:t>pentóza</a:t>
            </a:r>
            <a:r>
              <a:rPr lang="cs-CZ" altLang="cs-CZ" sz="1800">
                <a:solidFill>
                  <a:srgbClr val="000000"/>
                </a:solidFill>
              </a:rPr>
              <a:t> (ribóza RNA nebo deoxyribóza DNA), </a:t>
            </a:r>
            <a:r>
              <a:rPr lang="cs-CZ" altLang="cs-CZ" sz="1800" b="1">
                <a:solidFill>
                  <a:srgbClr val="000000"/>
                </a:solidFill>
              </a:rPr>
              <a:t>fosfát</a:t>
            </a:r>
            <a:r>
              <a:rPr lang="cs-CZ" altLang="cs-CZ" sz="1800">
                <a:solidFill>
                  <a:srgbClr val="000000"/>
                </a:solidFill>
              </a:rPr>
              <a:t> (zbytek kyseliny fosforečné) a postranní (komplementární) </a:t>
            </a:r>
            <a:r>
              <a:rPr lang="cs-CZ" altLang="cs-CZ" sz="1800" b="1">
                <a:solidFill>
                  <a:srgbClr val="000000"/>
                </a:solidFill>
              </a:rPr>
              <a:t>dusíkaté báze</a:t>
            </a:r>
            <a:endParaRPr lang="cs-CZ" altLang="cs-CZ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	 (purinové: 	</a:t>
            </a:r>
            <a:r>
              <a:rPr lang="cs-CZ" altLang="cs-CZ" sz="1800" b="1">
                <a:solidFill>
                  <a:srgbClr val="000000"/>
                </a:solidFill>
              </a:rPr>
              <a:t>adenin A 	guanin G</a:t>
            </a:r>
            <a:endParaRPr lang="cs-CZ" altLang="cs-CZ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			    ││		   │││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	Pyrimidinové:	 </a:t>
            </a:r>
            <a:r>
              <a:rPr lang="cs-CZ" altLang="cs-CZ" sz="1800" b="1">
                <a:solidFill>
                  <a:srgbClr val="000000"/>
                </a:solidFill>
              </a:rPr>
              <a:t>tymin T  	 cytozin C</a:t>
            </a:r>
            <a:r>
              <a:rPr lang="cs-CZ" altLang="cs-CZ" sz="1800">
                <a:solidFill>
                  <a:srgbClr val="000000"/>
                </a:solidFill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			(</a:t>
            </a:r>
            <a:r>
              <a:rPr lang="cs-CZ" altLang="cs-CZ" sz="1800" b="1">
                <a:solidFill>
                  <a:srgbClr val="000000"/>
                </a:solidFill>
              </a:rPr>
              <a:t>uracyl U</a:t>
            </a:r>
            <a:r>
              <a:rPr lang="cs-CZ" altLang="cs-CZ" sz="1800">
                <a:solidFill>
                  <a:srgbClr val="000000"/>
                </a:solidFill>
              </a:rPr>
              <a:t>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Dvouřetězcový útvar mezi komplementárními řetězci s vazbami komplementárních bází je stočený do </a:t>
            </a:r>
            <a:r>
              <a:rPr lang="cs-CZ" altLang="cs-CZ" sz="1800" b="1">
                <a:solidFill>
                  <a:srgbClr val="000000"/>
                </a:solidFill>
              </a:rPr>
              <a:t>dvoušroubovice</a:t>
            </a:r>
            <a:r>
              <a:rPr lang="cs-CZ" altLang="cs-CZ" sz="1800">
                <a:solidFill>
                  <a:srgbClr val="000000"/>
                </a:solidFill>
              </a:rPr>
              <a:t>. Řetězce jsou </a:t>
            </a:r>
            <a:r>
              <a:rPr lang="cs-CZ" altLang="cs-CZ" sz="1800" b="1">
                <a:solidFill>
                  <a:srgbClr val="000000"/>
                </a:solidFill>
              </a:rPr>
              <a:t>antiparalelní</a:t>
            </a:r>
            <a:r>
              <a:rPr lang="cs-CZ" altLang="cs-CZ" sz="1800">
                <a:solidFill>
                  <a:srgbClr val="000000"/>
                </a:solidFill>
              </a:rPr>
              <a:t>. Stabilní. Denaturací se oba řetězce oddělí (tají).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1800" b="1">
              <a:solidFill>
                <a:srgbClr val="000000"/>
              </a:solidFill>
            </a:endParaRPr>
          </a:p>
        </p:txBody>
      </p:sp>
      <p:pic>
        <p:nvPicPr>
          <p:cNvPr id="89091" name="Obrázek 6">
            <a:extLst>
              <a:ext uri="{FF2B5EF4-FFF2-40B4-BE49-F238E27FC236}">
                <a16:creationId xmlns:a16="http://schemas.microsoft.com/office/drawing/2014/main" id="{77315FE6-4DED-4F93-A9FD-87106A1B4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767138"/>
            <a:ext cx="37846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2" name="Zvuk 1">
            <a:hlinkClick r:id="" action="ppaction://media"/>
            <a:extLst>
              <a:ext uri="{FF2B5EF4-FFF2-40B4-BE49-F238E27FC236}">
                <a16:creationId xmlns:a16="http://schemas.microsoft.com/office/drawing/2014/main" id="{9805BB55-FDA5-4FF9-B574-B160459E7D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8410549-D31E-49CF-B554-F704A320F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99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Obdélník 1">
            <a:extLst>
              <a:ext uri="{FF2B5EF4-FFF2-40B4-BE49-F238E27FC236}">
                <a16:creationId xmlns:a16="http://schemas.microsoft.com/office/drawing/2014/main" id="{8E4FA29E-B9C5-4300-B32F-25EC6F454E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457200"/>
            <a:ext cx="7391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Nukleosid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Sloučenina dusíkaté báze se sacharidem se nazývá </a:t>
            </a:r>
            <a:r>
              <a:rPr lang="cs-CZ" altLang="cs-CZ" sz="1800" b="1">
                <a:solidFill>
                  <a:srgbClr val="000000"/>
                </a:solidFill>
              </a:rPr>
              <a:t>nukleosid</a:t>
            </a:r>
            <a:r>
              <a:rPr lang="cs-CZ" altLang="cs-CZ" sz="1800">
                <a:solidFill>
                  <a:srgbClr val="000000"/>
                </a:solidFill>
              </a:rPr>
              <a:t>, podle pentózy </a:t>
            </a:r>
            <a:r>
              <a:rPr lang="cs-CZ" altLang="cs-CZ" sz="1800" b="1">
                <a:solidFill>
                  <a:srgbClr val="000000"/>
                </a:solidFill>
              </a:rPr>
              <a:t>ribonukleosid </a:t>
            </a:r>
            <a:r>
              <a:rPr lang="cs-CZ" altLang="cs-CZ" sz="1800">
                <a:solidFill>
                  <a:srgbClr val="000000"/>
                </a:solidFill>
              </a:rPr>
              <a:t>(konkrétně cytidin, uridin, thymidin) nebo </a:t>
            </a:r>
            <a:r>
              <a:rPr lang="cs-CZ" altLang="cs-CZ" sz="1800" b="1">
                <a:solidFill>
                  <a:srgbClr val="000000"/>
                </a:solidFill>
              </a:rPr>
              <a:t>deoxyribonukleosid</a:t>
            </a:r>
            <a:r>
              <a:rPr lang="cs-CZ" altLang="cs-CZ" sz="1800">
                <a:solidFill>
                  <a:srgbClr val="000000"/>
                </a:solidFill>
              </a:rPr>
              <a:t> (adenosin, guanosin).</a:t>
            </a:r>
          </a:p>
        </p:txBody>
      </p:sp>
      <p:pic>
        <p:nvPicPr>
          <p:cNvPr id="90115" name="Obrázek 2">
            <a:extLst>
              <a:ext uri="{FF2B5EF4-FFF2-40B4-BE49-F238E27FC236}">
                <a16:creationId xmlns:a16="http://schemas.microsoft.com/office/drawing/2014/main" id="{B7C76AF0-0851-4F50-8B13-FC7978E85E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1" y="1809751"/>
            <a:ext cx="6221413" cy="378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6" name="Obdélník 3">
            <a:extLst>
              <a:ext uri="{FF2B5EF4-FFF2-40B4-BE49-F238E27FC236}">
                <a16:creationId xmlns:a16="http://schemas.microsoft.com/office/drawing/2014/main" id="{3580B911-5F63-4D37-A6A9-706F429346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5745163"/>
            <a:ext cx="4572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Syn- a anti- konformace nukleosidu adenosinu</a:t>
            </a:r>
          </a:p>
        </p:txBody>
      </p:sp>
      <p:pic>
        <p:nvPicPr>
          <p:cNvPr id="90117" name="Zvuk 1">
            <a:hlinkClick r:id="" action="ppaction://media"/>
            <a:extLst>
              <a:ext uri="{FF2B5EF4-FFF2-40B4-BE49-F238E27FC236}">
                <a16:creationId xmlns:a16="http://schemas.microsoft.com/office/drawing/2014/main" id="{BC991E2B-7BA4-4351-9D1C-CB067FCD2B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5215E0F-073F-4130-8806-9932579B1A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406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Obrázek 1">
            <a:extLst>
              <a:ext uri="{FF2B5EF4-FFF2-40B4-BE49-F238E27FC236}">
                <a16:creationId xmlns:a16="http://schemas.microsoft.com/office/drawing/2014/main" id="{A1803124-7653-4CC1-99D2-0D7CBDAAB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025" y="444501"/>
            <a:ext cx="3640138" cy="21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Obrázek 2">
            <a:extLst>
              <a:ext uri="{FF2B5EF4-FFF2-40B4-BE49-F238E27FC236}">
                <a16:creationId xmlns:a16="http://schemas.microsoft.com/office/drawing/2014/main" id="{883B1FB4-CACB-4EE3-8DDC-7F83EA9C11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439" y="2971800"/>
            <a:ext cx="41497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Obrázek 3">
            <a:extLst>
              <a:ext uri="{FF2B5EF4-FFF2-40B4-BE49-F238E27FC236}">
                <a16:creationId xmlns:a16="http://schemas.microsoft.com/office/drawing/2014/main" id="{FC59FB9D-6992-49AD-9D80-6B209D85C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609601"/>
            <a:ext cx="4621213" cy="200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Zvuk 1">
            <a:hlinkClick r:id="" action="ppaction://media"/>
            <a:extLst>
              <a:ext uri="{FF2B5EF4-FFF2-40B4-BE49-F238E27FC236}">
                <a16:creationId xmlns:a16="http://schemas.microsoft.com/office/drawing/2014/main" id="{7D52EC69-9092-461D-8F67-D3B58B021F0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5F01B80-23B8-4B22-B658-1584B4E148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215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Obrázek 1">
            <a:extLst>
              <a:ext uri="{FF2B5EF4-FFF2-40B4-BE49-F238E27FC236}">
                <a16:creationId xmlns:a16="http://schemas.microsoft.com/office/drawing/2014/main" id="{5C97AF24-18A9-4FB1-894E-F25A807AEB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3325" y="3019426"/>
            <a:ext cx="1703388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Obrázek 2">
            <a:extLst>
              <a:ext uri="{FF2B5EF4-FFF2-40B4-BE49-F238E27FC236}">
                <a16:creationId xmlns:a16="http://schemas.microsoft.com/office/drawing/2014/main" id="{B4422080-DB6D-4530-AB61-2F6799A921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0" y="914400"/>
            <a:ext cx="2084388" cy="145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4" name="Obdélník 3">
            <a:extLst>
              <a:ext uri="{FF2B5EF4-FFF2-40B4-BE49-F238E27FC236}">
                <a16:creationId xmlns:a16="http://schemas.microsoft.com/office/drawing/2014/main" id="{74AC644B-7EB5-4CE5-B580-315916E2A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990601"/>
            <a:ext cx="6477000" cy="369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RNA: </a:t>
            </a:r>
            <a:r>
              <a:rPr lang="cs-CZ" altLang="cs-CZ" sz="1800">
                <a:solidFill>
                  <a:srgbClr val="000000"/>
                </a:solidFill>
              </a:rPr>
              <a:t>biopolymer tvořený ribonukleotidy, látky složené z nukleové báze (adenin (A), guanin (G), cytosin (C) nebo uracil (U)), pětiuhlíkatého monosacharidu ribózy a jednoho zbytku kyseliny fosforečné.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V přírodě: většinou jednořetězcová (někdy intramolekulární komplementární sekvence), méně dvouřetězcová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1800" b="1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DNA:</a:t>
            </a:r>
            <a:r>
              <a:rPr lang="cs-CZ" altLang="cs-CZ" sz="1800">
                <a:solidFill>
                  <a:srgbClr val="000000"/>
                </a:solidFill>
              </a:rPr>
              <a:t> deoxynukleotidy složené z jedné ze čtyř nukleových bází: adenin A , guanin G , cytosin C nebo thymin T, z cukru deoxyribózy, jednoho zbytku kyseliny fosforečné 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V přírodě: jedno – čtyřřetězcová. Viry: jedno- a dvouřetězcová, buňky dvouřetězcová v podobě dvoušroubovice</a:t>
            </a:r>
          </a:p>
        </p:txBody>
      </p:sp>
      <p:sp>
        <p:nvSpPr>
          <p:cNvPr id="92165" name="TextovéPole 4">
            <a:extLst>
              <a:ext uri="{FF2B5EF4-FFF2-40B4-BE49-F238E27FC236}">
                <a16:creationId xmlns:a16="http://schemas.microsoft.com/office/drawing/2014/main" id="{39EE7785-F95E-401B-A15B-BACA52D29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0" y="2514600"/>
            <a:ext cx="812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ribóza</a:t>
            </a:r>
          </a:p>
        </p:txBody>
      </p:sp>
      <p:sp>
        <p:nvSpPr>
          <p:cNvPr id="92166" name="TextovéPole 5">
            <a:extLst>
              <a:ext uri="{FF2B5EF4-FFF2-40B4-BE49-F238E27FC236}">
                <a16:creationId xmlns:a16="http://schemas.microsoft.com/office/drawing/2014/main" id="{03C9D225-CE4A-49B7-92F8-D031B05313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61425" y="4694239"/>
            <a:ext cx="1428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deoxyribóza</a:t>
            </a:r>
          </a:p>
        </p:txBody>
      </p:sp>
      <p:pic>
        <p:nvPicPr>
          <p:cNvPr id="92167" name="Zvuk 1">
            <a:hlinkClick r:id="" action="ppaction://media"/>
            <a:extLst>
              <a:ext uri="{FF2B5EF4-FFF2-40B4-BE49-F238E27FC236}">
                <a16:creationId xmlns:a16="http://schemas.microsoft.com/office/drawing/2014/main" id="{42EF4550-0CAB-4D05-8BBE-05468F932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A260B890-CA91-49BB-BFDD-9996D95E06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52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báze">
            <a:extLst>
              <a:ext uri="{FF2B5EF4-FFF2-40B4-BE49-F238E27FC236}">
                <a16:creationId xmlns:a16="http://schemas.microsoft.com/office/drawing/2014/main" id="{58F72705-4E71-430A-B645-F551C09EF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7" name="Picture 3" descr="NK řetěz">
            <a:extLst>
              <a:ext uri="{FF2B5EF4-FFF2-40B4-BE49-F238E27FC236}">
                <a16:creationId xmlns:a16="http://schemas.microsoft.com/office/drawing/2014/main" id="{99C37426-5CA5-460F-B324-2DB87473D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639" y="2097088"/>
            <a:ext cx="5191125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8" name="Obdélník 1">
            <a:extLst>
              <a:ext uri="{FF2B5EF4-FFF2-40B4-BE49-F238E27FC236}">
                <a16:creationId xmlns:a16="http://schemas.microsoft.com/office/drawing/2014/main" id="{E49CEA2A-0E3D-40BA-85FC-4516E691AC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8300" y="2462213"/>
            <a:ext cx="2514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Makroergní nukleotidy </a:t>
            </a:r>
            <a:r>
              <a:rPr lang="cs-CZ" altLang="cs-CZ" sz="1400">
                <a:solidFill>
                  <a:srgbClr val="000000"/>
                </a:solidFill>
              </a:rPr>
              <a:t>(pro srovnání)</a:t>
            </a:r>
          </a:p>
        </p:txBody>
      </p:sp>
      <p:pic>
        <p:nvPicPr>
          <p:cNvPr id="93189" name="Picture 8" descr="nukleoti">
            <a:extLst>
              <a:ext uri="{FF2B5EF4-FFF2-40B4-BE49-F238E27FC236}">
                <a16:creationId xmlns:a16="http://schemas.microsoft.com/office/drawing/2014/main" id="{0E566E2C-6FB4-47AA-BDC0-F05C6B845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75"/>
          <a:stretch>
            <a:fillRect/>
          </a:stretch>
        </p:blipFill>
        <p:spPr bwMode="auto">
          <a:xfrm>
            <a:off x="2133601" y="3116264"/>
            <a:ext cx="2544763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0" name="Picture 7" descr="nukletid kompl">
            <a:extLst>
              <a:ext uri="{FF2B5EF4-FFF2-40B4-BE49-F238E27FC236}">
                <a16:creationId xmlns:a16="http://schemas.microsoft.com/office/drawing/2014/main" id="{64ABE8DA-01BF-49E9-8162-FA2E2D74B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76"/>
          <a:stretch>
            <a:fillRect/>
          </a:stretch>
        </p:blipFill>
        <p:spPr bwMode="auto">
          <a:xfrm>
            <a:off x="1881189" y="4876801"/>
            <a:ext cx="3049587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91" name="Zvuk 1">
            <a:hlinkClick r:id="" action="ppaction://media"/>
            <a:extLst>
              <a:ext uri="{FF2B5EF4-FFF2-40B4-BE49-F238E27FC236}">
                <a16:creationId xmlns:a16="http://schemas.microsoft.com/office/drawing/2014/main" id="{279A6BB6-C844-4E1D-9D8E-3C73E4F8F3D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2339A7D-D622-4B01-980B-B681D11B49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703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extovéPole 1">
            <a:extLst>
              <a:ext uri="{FF2B5EF4-FFF2-40B4-BE49-F238E27FC236}">
                <a16:creationId xmlns:a16="http://schemas.microsoft.com/office/drawing/2014/main" id="{A4E41823-23BD-4C64-9BBD-688C57AAD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1" y="1295400"/>
            <a:ext cx="7916863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Zdroje obrázků a teorie: Google.cz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M. Vácha a kol. Srovnávací fyziologie živočichů 2004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Brožek et al. Poznámky k přednáškám a fyziologie (2000)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Vokurka a Hugo: Praktický slovník mediciny (2000)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>
                <a:solidFill>
                  <a:srgbClr val="000000"/>
                </a:solidFill>
              </a:rPr>
              <a:t>Vodrážka Z. Fyzikální chemie pro biologické vědy 1982, či analog.učebnice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94211" name="Zvuk 1">
            <a:hlinkClick r:id="" action="ppaction://media"/>
            <a:extLst>
              <a:ext uri="{FF2B5EF4-FFF2-40B4-BE49-F238E27FC236}">
                <a16:creationId xmlns:a16="http://schemas.microsoft.com/office/drawing/2014/main" id="{086DBEA5-1099-4A26-9141-559920F03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A818CE7-652A-4EB5-AEDA-82658FCFE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25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28CB3D3D-7FD5-4D31-86FA-9A89FFB937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-261938"/>
            <a:ext cx="9144000" cy="729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Mastné kyseliny MK:</a:t>
            </a:r>
            <a:endParaRPr lang="cs-CZ" altLang="cs-CZ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 u="sng">
                <a:solidFill>
                  <a:srgbClr val="000000"/>
                </a:solidFill>
              </a:rPr>
              <a:t>Nasycené:</a:t>
            </a:r>
            <a:endParaRPr lang="cs-CZ" altLang="cs-CZ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Máselná		4C	</a:t>
            </a:r>
            <a:r>
              <a:rPr lang="cs-CZ" altLang="cs-CZ" sz="1800">
                <a:solidFill>
                  <a:srgbClr val="000000"/>
                </a:solidFill>
              </a:rPr>
              <a:t>máslo (3-4 %)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Kapronová	6C	</a:t>
            </a:r>
            <a:r>
              <a:rPr lang="cs-CZ" altLang="cs-CZ" sz="1800">
                <a:solidFill>
                  <a:srgbClr val="000000"/>
                </a:solidFill>
              </a:rPr>
              <a:t>máslo, kozí mléko, kokos., palmový o.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Kaprylová	8C		</a:t>
            </a:r>
            <a:r>
              <a:rPr lang="cs-CZ" altLang="cs-CZ" sz="1800">
                <a:solidFill>
                  <a:srgbClr val="000000"/>
                </a:solidFill>
              </a:rPr>
              <a:t>	dtto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Kaprynová	10C		</a:t>
            </a:r>
            <a:r>
              <a:rPr lang="cs-CZ" altLang="cs-CZ" sz="1800">
                <a:solidFill>
                  <a:srgbClr val="000000"/>
                </a:solidFill>
              </a:rPr>
              <a:t>	dtto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Laurová		12C	tuk:</a:t>
            </a:r>
            <a:r>
              <a:rPr lang="cs-CZ" altLang="cs-CZ" sz="1800">
                <a:solidFill>
                  <a:srgbClr val="000000"/>
                </a:solidFill>
              </a:rPr>
              <a:t> vavřín (35), kokos (&lt;50), palm. ořech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Myristová            14C	</a:t>
            </a:r>
            <a:r>
              <a:rPr lang="cs-CZ" altLang="cs-CZ" sz="1800">
                <a:solidFill>
                  <a:srgbClr val="C00000"/>
                </a:solidFill>
              </a:rPr>
              <a:t>palmový olej (&lt;47), kokos (&lt;18), vorvaní tuk (16)	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Palmitová	16C	</a:t>
            </a:r>
            <a:r>
              <a:rPr lang="cs-CZ" altLang="cs-CZ" sz="1800">
                <a:solidFill>
                  <a:srgbClr val="C00000"/>
                </a:solidFill>
              </a:rPr>
              <a:t>palmový tuk (&lt;47), bavlněný o. (&lt;23), kostní tuk (20), máslo 					(&lt;29), sádlo (v. &lt;32, h. &lt;33)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Stearová	18C	</a:t>
            </a:r>
            <a:r>
              <a:rPr lang="cs-CZ" altLang="cs-CZ" sz="1800">
                <a:solidFill>
                  <a:srgbClr val="C00000"/>
                </a:solidFill>
              </a:rPr>
              <a:t>lůj (&lt;29), kost.t.(20), sádlo(&lt;16), máslo(&lt;11), palmový o.(&lt;8)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Arachová	20C	</a:t>
            </a:r>
            <a:r>
              <a:rPr lang="cs-CZ" altLang="cs-CZ" sz="1800">
                <a:solidFill>
                  <a:srgbClr val="000000"/>
                </a:solidFill>
              </a:rPr>
              <a:t>o.podzemnicový (&lt;4), řepkový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behenová, lignocerová, feritová</a:t>
            </a:r>
            <a:endParaRPr lang="cs-CZ" altLang="cs-CZ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1800" b="1" u="sng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 u="sng">
                <a:solidFill>
                  <a:srgbClr val="000000"/>
                </a:solidFill>
              </a:rPr>
              <a:t>Nenasycené:</a:t>
            </a:r>
            <a:endParaRPr lang="cs-CZ" altLang="cs-CZ" sz="1800">
              <a:solidFill>
                <a:srgbClr val="0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Palmitoolejová	16C	II		</a:t>
            </a:r>
            <a:r>
              <a:rPr lang="cs-CZ" altLang="cs-CZ" sz="1800">
                <a:solidFill>
                  <a:srgbClr val="000000"/>
                </a:solidFill>
              </a:rPr>
              <a:t>rybí o., máslo (4)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Olejová		18C	II		</a:t>
            </a:r>
            <a:r>
              <a:rPr lang="cs-CZ" altLang="cs-CZ" sz="1800">
                <a:solidFill>
                  <a:srgbClr val="C00000"/>
                </a:solidFill>
              </a:rPr>
              <a:t>všechny oleje (80), tuky (30-50)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Eruková		22C	II		</a:t>
            </a:r>
            <a:r>
              <a:rPr lang="cs-CZ" altLang="cs-CZ" sz="1800">
                <a:solidFill>
                  <a:srgbClr val="000000"/>
                </a:solidFill>
              </a:rPr>
              <a:t>o.řepkový(45-55), hořčič.(&gt;30)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Linolová	18C	II.II		</a:t>
            </a:r>
            <a:r>
              <a:rPr lang="cs-CZ" altLang="cs-CZ" sz="1800">
                <a:solidFill>
                  <a:srgbClr val="C00000"/>
                </a:solidFill>
              </a:rPr>
              <a:t>o.(±50): lněný, mákový, slunečnicový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Linolenová	18C	II.II.II		</a:t>
            </a:r>
            <a:r>
              <a:rPr lang="cs-CZ" altLang="cs-CZ" sz="1800">
                <a:solidFill>
                  <a:srgbClr val="C00000"/>
                </a:solidFill>
              </a:rPr>
              <a:t>o. vysých.: (lněný, konopný)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Eleostearová	18C	II.II.II.II.		</a:t>
            </a:r>
            <a:r>
              <a:rPr lang="cs-CZ" altLang="cs-CZ" sz="1800">
                <a:solidFill>
                  <a:srgbClr val="000000"/>
                </a:solidFill>
              </a:rPr>
              <a:t>dtto (čín.dřev.)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Arachidonová	20C	II.II.II.II.		</a:t>
            </a:r>
            <a:r>
              <a:rPr lang="cs-CZ" altLang="cs-CZ" sz="1800">
                <a:solidFill>
                  <a:srgbClr val="C00000"/>
                </a:solidFill>
              </a:rPr>
              <a:t>jater.tuky, fosfolipidy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000000"/>
                </a:solidFill>
              </a:rPr>
              <a:t>Klupanodonová	22C	II.II.II.II.II		</a:t>
            </a:r>
            <a:r>
              <a:rPr lang="cs-CZ" altLang="cs-CZ" sz="1800">
                <a:solidFill>
                  <a:srgbClr val="000000"/>
                </a:solidFill>
              </a:rPr>
              <a:t>rybí o.,</a:t>
            </a:r>
            <a:r>
              <a:rPr lang="cs-CZ" altLang="cs-CZ" sz="1800" b="1">
                <a:solidFill>
                  <a:srgbClr val="000000"/>
                </a:solidFill>
              </a:rPr>
              <a:t> </a:t>
            </a:r>
            <a:r>
              <a:rPr lang="cs-CZ" altLang="cs-CZ" sz="1800">
                <a:solidFill>
                  <a:srgbClr val="000000"/>
                </a:solidFill>
              </a:rPr>
              <a:t>fosfolipidy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endParaRPr lang="cs-CZ" altLang="cs-CZ" sz="1800" b="1">
              <a:solidFill>
                <a:srgbClr val="C00000"/>
              </a:solidFill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1800" b="1">
                <a:solidFill>
                  <a:srgbClr val="C00000"/>
                </a:solidFill>
              </a:rPr>
              <a:t>K. linolová, linoleová a arachidonová nepostradatelné (esenciální) – vitamín „F“</a:t>
            </a:r>
          </a:p>
        </p:txBody>
      </p:sp>
      <p:pic>
        <p:nvPicPr>
          <p:cNvPr id="67587" name="Zvuk 1">
            <a:hlinkClick r:id="" action="ppaction://media"/>
            <a:extLst>
              <a:ext uri="{FF2B5EF4-FFF2-40B4-BE49-F238E27FC236}">
                <a16:creationId xmlns:a16="http://schemas.microsoft.com/office/drawing/2014/main" id="{2CAEA17E-EB7E-4DAF-A3DC-DCD7DF10F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E5EC6CF-0051-44CD-B4A6-0761F7A67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3312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Nadpis 1">
            <a:extLst>
              <a:ext uri="{FF2B5EF4-FFF2-40B4-BE49-F238E27FC236}">
                <a16:creationId xmlns:a16="http://schemas.microsoft.com/office/drawing/2014/main" id="{218F8D54-DACD-43DB-8F61-BE5C86B5E1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47825" y="1"/>
            <a:ext cx="8534400" cy="849313"/>
          </a:xfrm>
        </p:spPr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Tuky</a:t>
            </a:r>
          </a:p>
        </p:txBody>
      </p:sp>
      <p:sp>
        <p:nvSpPr>
          <p:cNvPr id="68611" name="Obdélník 3">
            <a:extLst>
              <a:ext uri="{FF2B5EF4-FFF2-40B4-BE49-F238E27FC236}">
                <a16:creationId xmlns:a16="http://schemas.microsoft.com/office/drawing/2014/main" id="{17BA33A9-9B6F-43CF-A18F-9C5C42358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6764" y="1411288"/>
            <a:ext cx="80613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400">
                <a:solidFill>
                  <a:srgbClr val="000000"/>
                </a:solidFill>
              </a:rPr>
              <a:t>rostlinné a živočišné - energetická hodnota je stejná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400">
                <a:solidFill>
                  <a:srgbClr val="000000"/>
                </a:solidFill>
              </a:rPr>
              <a:t>dobré a špatné</a:t>
            </a:r>
          </a:p>
        </p:txBody>
      </p:sp>
      <p:sp>
        <p:nvSpPr>
          <p:cNvPr id="68612" name="Obdélník 4">
            <a:extLst>
              <a:ext uri="{FF2B5EF4-FFF2-40B4-BE49-F238E27FC236}">
                <a16:creationId xmlns:a16="http://schemas.microsoft.com/office/drawing/2014/main" id="{A6E4C213-8F41-4449-82B5-305B5344F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835026"/>
            <a:ext cx="226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400">
                <a:solidFill>
                  <a:srgbClr val="000000"/>
                </a:solidFill>
              </a:rPr>
              <a:t>Rozdělení tuků</a:t>
            </a:r>
          </a:p>
        </p:txBody>
      </p:sp>
      <p:sp>
        <p:nvSpPr>
          <p:cNvPr id="68613" name="Obdélník 5">
            <a:extLst>
              <a:ext uri="{FF2B5EF4-FFF2-40B4-BE49-F238E27FC236}">
                <a16:creationId xmlns:a16="http://schemas.microsoft.com/office/drawing/2014/main" id="{AB7D51CA-A7A0-4D8B-BFCF-5077C6A91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3017839"/>
            <a:ext cx="83820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>
                <a:solidFill>
                  <a:srgbClr val="000000"/>
                </a:solidFill>
              </a:rPr>
              <a:t>Základní složka potravy, nezbytná pro fungování organismu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>
                <a:solidFill>
                  <a:srgbClr val="000000"/>
                </a:solidFill>
              </a:rPr>
              <a:t>Zásobárna energie -mají vysokou energetickou hodnotu (38 kJ) → bohatý zdroj energie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>
                <a:solidFill>
                  <a:srgbClr val="000000"/>
                </a:solidFill>
              </a:rPr>
              <a:t>Jsou nositeli chutě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>
                <a:solidFill>
                  <a:srgbClr val="000000"/>
                </a:solidFill>
              </a:rPr>
              <a:t>Pomáhají udržovat tělesnou teplotu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>
                <a:solidFill>
                  <a:srgbClr val="000000"/>
                </a:solidFill>
              </a:rPr>
              <a:t>Ochraňují vnitřní orgány (tvoří jejich obal)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>
                <a:solidFill>
                  <a:srgbClr val="000000"/>
                </a:solidFill>
              </a:rPr>
              <a:t>Napomáhají vzniku důležitých látek (testosteron)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>
                <a:solidFill>
                  <a:srgbClr val="000000"/>
                </a:solidFill>
              </a:rPr>
              <a:t>Při odbourávání tuků mohou pomoci některé zdravé tuky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>
                <a:solidFill>
                  <a:srgbClr val="000000"/>
                </a:solidFill>
              </a:rPr>
              <a:t>Některé vitamíny jsou v nich rozpustné, napomáhají jejich přenosu </a:t>
            </a:r>
            <a:r>
              <a:rPr lang="pt-BR" altLang="cs-CZ" sz="2000">
                <a:solidFill>
                  <a:srgbClr val="000000"/>
                </a:solidFill>
              </a:rPr>
              <a:t>A, D, E, K</a:t>
            </a:r>
            <a:endParaRPr lang="cs-CZ" altLang="cs-CZ" sz="2000">
              <a:solidFill>
                <a:srgbClr val="0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2000">
                <a:solidFill>
                  <a:srgbClr val="000000"/>
                </a:solidFill>
              </a:rPr>
              <a:t>Nevhodný výběr a nadměrná konzumace zvyšuje riziko vzniku řady onemocnění </a:t>
            </a:r>
          </a:p>
        </p:txBody>
      </p:sp>
      <p:sp>
        <p:nvSpPr>
          <p:cNvPr id="68614" name="TextovéPole 7">
            <a:extLst>
              <a:ext uri="{FF2B5EF4-FFF2-40B4-BE49-F238E27FC236}">
                <a16:creationId xmlns:a16="http://schemas.microsoft.com/office/drawing/2014/main" id="{1EF3F928-3A8E-4612-93FC-10FE5884D1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3464" y="2486026"/>
            <a:ext cx="1195387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400">
                <a:solidFill>
                  <a:srgbClr val="000000"/>
                </a:solidFill>
              </a:rPr>
              <a:t>Funkce</a:t>
            </a:r>
          </a:p>
        </p:txBody>
      </p:sp>
      <p:pic>
        <p:nvPicPr>
          <p:cNvPr id="68615" name="Obrázek 8">
            <a:extLst>
              <a:ext uri="{FF2B5EF4-FFF2-40B4-BE49-F238E27FC236}">
                <a16:creationId xmlns:a16="http://schemas.microsoft.com/office/drawing/2014/main" id="{8A0B8F7C-B5ED-44C2-8025-F4E31DA6E2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76" y="1963738"/>
            <a:ext cx="3432175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6" name="Zvuk 1">
            <a:hlinkClick r:id="" action="ppaction://media"/>
            <a:extLst>
              <a:ext uri="{FF2B5EF4-FFF2-40B4-BE49-F238E27FC236}">
                <a16:creationId xmlns:a16="http://schemas.microsoft.com/office/drawing/2014/main" id="{FECE1145-3BD5-46C0-9C16-96927F19B6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48E3131-95FE-42B2-8EF0-4DCEBD7522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575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6BD3EDEB-F34D-466E-8443-4A31D26FF5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301625"/>
            <a:ext cx="8229600" cy="1143000"/>
          </a:xfrm>
        </p:spPr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Denní příjem tuků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9D38D3F-D0AA-44C3-831A-A6CE88BA9F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46325" y="2470150"/>
            <a:ext cx="7543800" cy="3017838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 příjem tuků by neměl být více jak 35 % z celkového energetického příjmu</a:t>
            </a:r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 nadměrný příjem nevhodných tuků je spojen s rizikem:</a:t>
            </a:r>
          </a:p>
          <a:p>
            <a:pPr marL="0" indent="0">
              <a:buNone/>
              <a:defRPr/>
            </a:pPr>
            <a:r>
              <a:rPr lang="cs-CZ" dirty="0"/>
              <a:t> - vzniku nadváhy a obezity</a:t>
            </a:r>
          </a:p>
          <a:p>
            <a:pPr marL="0" indent="0">
              <a:buNone/>
              <a:defRPr/>
            </a:pPr>
            <a:r>
              <a:rPr lang="cs-CZ" dirty="0"/>
              <a:t> - s onemocněním srdce a cév</a:t>
            </a:r>
          </a:p>
          <a:p>
            <a:pPr marL="0" indent="0">
              <a:buNone/>
              <a:defRPr/>
            </a:pPr>
            <a:r>
              <a:rPr lang="cs-CZ" dirty="0"/>
              <a:t> - s rozvojem některých typů nádorů </a:t>
            </a:r>
          </a:p>
          <a:p>
            <a:pPr marL="0" indent="0">
              <a:buNone/>
              <a:defRPr/>
            </a:pPr>
            <a:endParaRPr lang="cs-CZ" dirty="0"/>
          </a:p>
          <a:p>
            <a:pPr>
              <a:buFont typeface="Arial" panose="020B0604020202020204" pitchFamily="34" charset="0"/>
              <a:buChar char="•"/>
              <a:defRPr/>
            </a:pPr>
            <a:r>
              <a:rPr lang="cs-CZ" dirty="0"/>
              <a:t> nutné hlídat množství i kvalitu tuků a zastoupení jednotlivých MK</a:t>
            </a:r>
          </a:p>
          <a:p>
            <a:pPr marL="0" indent="0">
              <a:buNone/>
              <a:defRPr/>
            </a:pPr>
            <a:endParaRPr lang="cs-CZ" dirty="0"/>
          </a:p>
        </p:txBody>
      </p:sp>
      <p:pic>
        <p:nvPicPr>
          <p:cNvPr id="5122" name="Picture 2" descr="Výsledek obrázku pro výživový graf">
            <a:extLst>
              <a:ext uri="{FF2B5EF4-FFF2-40B4-BE49-F238E27FC236}">
                <a16:creationId xmlns:a16="http://schemas.microsoft.com/office/drawing/2014/main" id="{CBE1FCDB-D63B-4AF0-B91A-2B3A4E510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93158" y="49233"/>
            <a:ext cx="2423159" cy="24209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53F06C4-D6DA-48E3-91CB-9308ED385D2E}"/>
              </a:ext>
            </a:extLst>
          </p:cNvPr>
          <p:cNvSpPr txBox="1"/>
          <p:nvPr/>
        </p:nvSpPr>
        <p:spPr>
          <a:xfrm>
            <a:off x="8193089" y="4892675"/>
            <a:ext cx="765175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cs-CZ" sz="1050" dirty="0">
                <a:solidFill>
                  <a:srgbClr val="000000"/>
                </a:solidFill>
                <a:latin typeface="Arial" panose="020B0604020202020204" pitchFamily="34" charset="0"/>
              </a:rPr>
              <a:t>Obr. 18</a:t>
            </a:r>
          </a:p>
        </p:txBody>
      </p:sp>
      <p:pic>
        <p:nvPicPr>
          <p:cNvPr id="69638" name="Zvuk 1">
            <a:hlinkClick r:id="" action="ppaction://media"/>
            <a:extLst>
              <a:ext uri="{FF2B5EF4-FFF2-40B4-BE49-F238E27FC236}">
                <a16:creationId xmlns:a16="http://schemas.microsoft.com/office/drawing/2014/main" id="{9B8F4257-79C7-4121-B319-277F8C653A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3DB870-7EE0-466F-8A97-3C00A8AE78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144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Nadpis 1">
            <a:extLst>
              <a:ext uri="{FF2B5EF4-FFF2-40B4-BE49-F238E27FC236}">
                <a16:creationId xmlns:a16="http://schemas.microsoft.com/office/drawing/2014/main" id="{2D451527-428D-43A1-A90E-EEED2E9737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Složení tuků a jejich Základní rozdělení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id="{3A1D2781-C759-4AB0-92AE-019DCB432EF7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981200" y="1676400"/>
            <a:ext cx="7772400" cy="2057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Tuky jsou tvořeny glycerolem a různými druhy mastných kyselin, které určují vlastnosti tuků ale také jeho účinky na naše zdraví.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b="1" dirty="0"/>
              <a:t>Čím více obsahuje tuk nasycených mastných kyselin, tím je tužší a naopak.</a:t>
            </a:r>
            <a:endParaRPr lang="cs-CZ" sz="2400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70660" name="Picture 4" descr="Související obrázek">
            <a:extLst>
              <a:ext uri="{FF2B5EF4-FFF2-40B4-BE49-F238E27FC236}">
                <a16:creationId xmlns:a16="http://schemas.microsoft.com/office/drawing/2014/main" id="{C56B2CBE-BC5B-44BF-AD61-EB9AFC292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86200"/>
            <a:ext cx="5943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Zvuk 1">
            <a:hlinkClick r:id="" action="ppaction://media"/>
            <a:extLst>
              <a:ext uri="{FF2B5EF4-FFF2-40B4-BE49-F238E27FC236}">
                <a16:creationId xmlns:a16="http://schemas.microsoft.com/office/drawing/2014/main" id="{7F7BC22F-7343-4BB4-B69F-4CB7AEE55B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8238" y="6218238"/>
            <a:ext cx="487362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2F37764-1D2D-43B8-AE54-8E07544B36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669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50E92C-E609-4AB4-9953-25039F8BC8A3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1752601" y="228601"/>
            <a:ext cx="8315325" cy="4360863"/>
          </a:xfrm>
        </p:spPr>
        <p:txBody>
          <a:bodyPr/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cs-CZ" sz="2800" dirty="0"/>
              <a:t>Nasycené mastné kyseliny :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Bez dvojné vazby v uhlíkovém řetězci » tepelně stálejší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Vhodné ke smažení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Přítomny hlavně v živočišných tucích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Z rostlinných zdrojů – palmojádrový tuk, kokosový tuk, kakaové máslo, pokrmové tuky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Nejvíce nebezpečné » zvyšují cholesterol » vznik kardiovaskulárních chorob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sz="2400" dirty="0"/>
              <a:t>Konzumaci nasycených mastných kyselin bychom měli snižovat na minimum!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  <p:pic>
        <p:nvPicPr>
          <p:cNvPr id="71683" name="Picture 3" descr="tuky tabulka">
            <a:extLst>
              <a:ext uri="{FF2B5EF4-FFF2-40B4-BE49-F238E27FC236}">
                <a16:creationId xmlns:a16="http://schemas.microsoft.com/office/drawing/2014/main" id="{06D3207E-3FB2-4F20-8FBE-0688AD2C9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2" t="1892" r="12195"/>
          <a:stretch>
            <a:fillRect/>
          </a:stretch>
        </p:blipFill>
        <p:spPr bwMode="auto">
          <a:xfrm>
            <a:off x="5791200" y="4140200"/>
            <a:ext cx="4078288" cy="271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7482751-ECED-495B-B708-D5F5F0A7C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339"/>
    </mc:Choice>
    <mc:Fallback>
      <p:transition spd="slow" advTm="44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Nadpis 1">
            <a:extLst>
              <a:ext uri="{FF2B5EF4-FFF2-40B4-BE49-F238E27FC236}">
                <a16:creationId xmlns:a16="http://schemas.microsoft.com/office/drawing/2014/main" id="{919059A2-A675-4521-9F4D-D20B63D1BC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Nenasycené MK</a:t>
            </a:r>
          </a:p>
        </p:txBody>
      </p:sp>
      <p:sp>
        <p:nvSpPr>
          <p:cNvPr id="72707" name="Zástupný symbol pro obsah 2">
            <a:extLst>
              <a:ext uri="{FF2B5EF4-FFF2-40B4-BE49-F238E27FC236}">
                <a16:creationId xmlns:a16="http://schemas.microsoft.com/office/drawing/2014/main" id="{959DA0D4-8963-488B-9916-E4751B2135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400"/>
              <a:t>dle místa dvojné vazby:</a:t>
            </a:r>
          </a:p>
          <a:p>
            <a:r>
              <a:rPr lang="cs-CZ" altLang="cs-CZ" sz="2400"/>
              <a:t>1. omega – 9 (neesenciální, vycházení z kyseliny olejové) a 2. esenciální omega –3, 6 </a:t>
            </a:r>
          </a:p>
          <a:p>
            <a:r>
              <a:rPr lang="cs-CZ" altLang="cs-CZ" sz="2400"/>
              <a:t>esenciální omega – 6 (jsou odvozené od linolové kyseliny, zahrnují kyselinu arachidonovou) </a:t>
            </a:r>
          </a:p>
          <a:p>
            <a:r>
              <a:rPr lang="cs-CZ" altLang="cs-CZ" sz="2400"/>
              <a:t>Omega-3 nenasycené mastné kyseliny (odvozené od linolenové kyseliny a zahrnuje aktivní eikosapentaenovou kyselinu EPA). 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B400AB7-3A29-4F04-9FB2-A5467C07FD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07"/>
    </mc:Choice>
    <mc:Fallback>
      <p:transition spd="slow" advTm="92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Nadpis 1">
            <a:extLst>
              <a:ext uri="{FF2B5EF4-FFF2-40B4-BE49-F238E27FC236}">
                <a16:creationId xmlns:a16="http://schemas.microsoft.com/office/drawing/2014/main" id="{F650F333-C2C0-4D88-9EE6-4A2CEA960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70075" y="1825626"/>
            <a:ext cx="7886700" cy="993775"/>
          </a:xfrm>
        </p:spPr>
        <p:txBody>
          <a:bodyPr/>
          <a:lstStyle/>
          <a:p>
            <a:r>
              <a:rPr lang="cs-CZ" altLang="cs-CZ">
                <a:solidFill>
                  <a:srgbClr val="7030A0"/>
                </a:solidFill>
              </a:rPr>
              <a:t>Trans</a:t>
            </a:r>
          </a:p>
        </p:txBody>
      </p:sp>
      <p:sp>
        <p:nvSpPr>
          <p:cNvPr id="73731" name="Obdélník 2">
            <a:extLst>
              <a:ext uri="{FF2B5EF4-FFF2-40B4-BE49-F238E27FC236}">
                <a16:creationId xmlns:a16="http://schemas.microsoft.com/office/drawing/2014/main" id="{F00BACE8-219E-42FD-BA2B-C5D76B3903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0076" y="2819401"/>
            <a:ext cx="826452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100">
                <a:solidFill>
                  <a:srgbClr val="000000"/>
                </a:solidFill>
              </a:rPr>
              <a:t>Většina přírodních nenasycených mastných kyselin se vyskytuje v konfiguraci cis. </a:t>
            </a:r>
            <a:r>
              <a:rPr lang="cs-CZ" altLang="cs-CZ" sz="2100">
                <a:solidFill>
                  <a:srgbClr val="7030A0"/>
                </a:solidFill>
              </a:rPr>
              <a:t>Trans izomery </a:t>
            </a:r>
            <a:r>
              <a:rPr lang="cs-CZ" altLang="cs-CZ" sz="2100">
                <a:solidFill>
                  <a:srgbClr val="000000"/>
                </a:solidFill>
              </a:rPr>
              <a:t>(transmastné kyseliny nebo TRANS) se vyskytují hlavně ve ztužených tucích a ve velmi malém množství v tuku přežvýkavců.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100">
                <a:solidFill>
                  <a:srgbClr val="7030A0"/>
                </a:solidFill>
              </a:rPr>
              <a:t>Cis-mononenasycené</a:t>
            </a:r>
            <a:r>
              <a:rPr lang="cs-CZ" altLang="cs-CZ" sz="2100">
                <a:solidFill>
                  <a:srgbClr val="000000"/>
                </a:solidFill>
              </a:rPr>
              <a:t> kyseliny zrychlují odbouráváni lipoproteinů,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100">
                <a:solidFill>
                  <a:srgbClr val="000000"/>
                </a:solidFill>
              </a:rPr>
              <a:t>snižují tak hladinu cholesterolu v krvi a regulují (LDL a HDL).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cs-CZ" altLang="cs-CZ" sz="2100">
                <a:solidFill>
                  <a:srgbClr val="000000"/>
                </a:solidFill>
              </a:rPr>
              <a:t>Naproti tomu transmastné kyseliny prokazatelně hladinu cholesterolu zvyšují a zvyšují tak riziko aterosklerózy. Vznikají z olejů, které jsou ztuženy (např. náhražky čokolád a mléka, polevy, trvanlivé pečivo)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5F0B3EA-F420-4002-86D3-D12409803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631"/>
    </mc:Choice>
    <mc:Fallback>
      <p:transition spd="slow" advTm="128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1722</Words>
  <Application>Microsoft Office PowerPoint</Application>
  <PresentationFormat>Širokoúhlá obrazovka</PresentationFormat>
  <Paragraphs>186</Paragraphs>
  <Slides>29</Slides>
  <Notes>0</Notes>
  <HiddenSlides>0</HiddenSlides>
  <MMClips>29</MMClips>
  <ScaleCrop>false</ScaleCrop>
  <HeadingPairs>
    <vt:vector size="6" baseType="variant">
      <vt:variant>
        <vt:lpstr>Použitá písma</vt:lpstr>
      </vt:variant>
      <vt:variant>
        <vt:i4>1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29</vt:i4>
      </vt:variant>
    </vt:vector>
  </HeadingPairs>
  <TitlesOfParts>
    <vt:vector size="32" baseType="lpstr">
      <vt:lpstr>Arial</vt:lpstr>
      <vt:lpstr>Výchozí návrh</vt:lpstr>
      <vt:lpstr>1_Výchozí návrh</vt:lpstr>
      <vt:lpstr>Lipidy</vt:lpstr>
      <vt:lpstr>Prezentace aplikace PowerPoint</vt:lpstr>
      <vt:lpstr>Prezentace aplikace PowerPoint</vt:lpstr>
      <vt:lpstr>Tuky</vt:lpstr>
      <vt:lpstr>Denní příjem tuků</vt:lpstr>
      <vt:lpstr>Složení tuků a jejich Základní rozdělení</vt:lpstr>
      <vt:lpstr>Prezentace aplikace PowerPoint</vt:lpstr>
      <vt:lpstr>Nenasycené MK</vt:lpstr>
      <vt:lpstr>Trans</vt:lpstr>
      <vt:lpstr>Prezentace aplikace PowerPoint</vt:lpstr>
      <vt:lpstr>Prezentace aplikace PowerPoint</vt:lpstr>
      <vt:lpstr>Prezentace aplikace PowerPoint</vt:lpstr>
      <vt:lpstr>Prezentace aplikace PowerPoint</vt:lpstr>
      <vt:lpstr>Obsah tuku</vt:lpstr>
      <vt:lpstr>Prezentace aplikace PowerPoint</vt:lpstr>
      <vt:lpstr>Dobré tuky</vt:lpstr>
      <vt:lpstr>Dobré tuky ?</vt:lpstr>
      <vt:lpstr>Špatné tuky ?</vt:lpstr>
      <vt:lpstr>Špatné tuky ?</vt:lpstr>
      <vt:lpstr>Tuk a svalová hmota  </vt:lpstr>
      <vt:lpstr>Prezentace aplikace PowerPoint</vt:lpstr>
      <vt:lpstr>Prezentace aplikace PowerPoint</vt:lpstr>
      <vt:lpstr>Nukleové kyseliny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Lipidy</dc:title>
  <dc:creator>Alena Žákovská</dc:creator>
  <cp:lastModifiedBy>Alena Žákovská</cp:lastModifiedBy>
  <cp:revision>3</cp:revision>
  <dcterms:created xsi:type="dcterms:W3CDTF">2020-10-15T09:31:21Z</dcterms:created>
  <dcterms:modified xsi:type="dcterms:W3CDTF">2020-10-15T12:38:02Z</dcterms:modified>
</cp:coreProperties>
</file>