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58" r:id="rId5"/>
    <p:sldId id="271" r:id="rId6"/>
    <p:sldId id="262" r:id="rId7"/>
    <p:sldId id="272" r:id="rId8"/>
    <p:sldId id="273" r:id="rId9"/>
    <p:sldId id="269" r:id="rId10"/>
    <p:sldId id="270" r:id="rId11"/>
    <p:sldId id="259" r:id="rId12"/>
    <p:sldId id="260" r:id="rId13"/>
    <p:sldId id="261" r:id="rId14"/>
    <p:sldId id="263" r:id="rId15"/>
    <p:sldId id="26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6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3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4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3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6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4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5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2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2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3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6C48-3721-4DFE-98E4-72CD27FD97D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5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pbase.com/mirceacostina_13/reptiles_and_amphibians" TargetMode="Externa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838450" y="152401"/>
            <a:ext cx="6477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 dirty="0">
                <a:solidFill>
                  <a:schemeClr val="bg1"/>
                </a:solidFill>
              </a:rPr>
              <a:t>Zoologie strunatců pro ZV</a:t>
            </a:r>
            <a:r>
              <a:rPr lang="cs-CZ" altLang="cs-CZ" sz="2800" b="1" dirty="0">
                <a:solidFill>
                  <a:schemeClr val="bg1"/>
                </a:solidFill>
              </a:rPr>
              <a:t> 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Blp030_ZOSP</a:t>
            </a:r>
            <a:endParaRPr lang="cs-CZ" altLang="cs-CZ" sz="2400" b="1" dirty="0">
              <a:solidFill>
                <a:schemeClr val="bg1"/>
              </a:solidFill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7620000" y="6337063"/>
            <a:ext cx="426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 smtClean="0">
                <a:solidFill>
                  <a:schemeClr val="bg1"/>
                </a:solidFill>
              </a:rPr>
              <a:t>Ing</a:t>
            </a:r>
            <a:r>
              <a:rPr lang="cs-CZ" altLang="cs-CZ" dirty="0">
                <a:solidFill>
                  <a:schemeClr val="bg1"/>
                </a:solidFill>
              </a:rPr>
              <a:t>. Radovan Smolinský, Ph.D. et Ph.D.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52400" y="6339682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Povinně volitelný!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207440"/>
            <a:ext cx="7173119" cy="512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981200" y="-26988"/>
            <a:ext cx="8229600" cy="1143001"/>
          </a:xfrm>
        </p:spPr>
        <p:txBody>
          <a:bodyPr/>
          <a:lstStyle/>
          <a:p>
            <a:r>
              <a:rPr lang="cs-CZ" altLang="cs-CZ" b="1" smtClean="0">
                <a:solidFill>
                  <a:schemeClr val="bg1"/>
                </a:solidFill>
              </a:rPr>
              <a:t>BIODIVERZITA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735638" y="981075"/>
            <a:ext cx="4932362" cy="3168650"/>
          </a:xfrm>
        </p:spPr>
        <p:txBody>
          <a:bodyPr/>
          <a:lstStyle/>
          <a:p>
            <a:r>
              <a:rPr lang="cs-CZ" altLang="cs-CZ" sz="1600">
                <a:solidFill>
                  <a:schemeClr val="bg1"/>
                </a:solidFill>
              </a:rPr>
              <a:t>“cold spots“ a “black spots“</a:t>
            </a:r>
          </a:p>
          <a:p>
            <a:r>
              <a:rPr lang="cs-CZ" altLang="cs-CZ" sz="1600">
                <a:solidFill>
                  <a:schemeClr val="bg1"/>
                </a:solidFill>
              </a:rPr>
              <a:t>megadiverzitní země - 70% celosvětové diverzity ve 12 zemích (Austrálie, Brazílie, Čína, Kolumbie, Ekvádor, Indie, Indonésie, Madagaskar, Mexiko, Peru, a Kongo)</a:t>
            </a:r>
          </a:p>
          <a:p>
            <a:r>
              <a:rPr lang="cs-CZ" altLang="cs-CZ" sz="1600">
                <a:solidFill>
                  <a:schemeClr val="bg1"/>
                </a:solidFill>
              </a:rPr>
              <a:t>oblasti nedotčené přírody: 75% původní vegetace, &lt; 5 lidí/km2</a:t>
            </a:r>
          </a:p>
          <a:p>
            <a:r>
              <a:rPr lang="cs-CZ" altLang="cs-CZ" sz="1600">
                <a:solidFill>
                  <a:schemeClr val="bg1"/>
                </a:solidFill>
              </a:rPr>
              <a:t>Nová guinea - 15 000 endemických rostlin</a:t>
            </a:r>
          </a:p>
          <a:p>
            <a:r>
              <a:rPr lang="cs-CZ" altLang="cs-CZ" sz="1600">
                <a:solidFill>
                  <a:schemeClr val="bg1"/>
                </a:solidFill>
              </a:rPr>
              <a:t>Amazonie + Konžská pánev - dalších 30 000 druhů</a:t>
            </a:r>
          </a:p>
          <a:p>
            <a:r>
              <a:rPr lang="cs-CZ" altLang="cs-CZ" sz="1600">
                <a:solidFill>
                  <a:schemeClr val="bg1"/>
                </a:solidFill>
              </a:rPr>
              <a:t>ekologické gradienty (transitional zones)</a:t>
            </a:r>
          </a:p>
        </p:txBody>
      </p:sp>
      <p:pic>
        <p:nvPicPr>
          <p:cNvPr id="4100" name="Picture 7" descr="http://www.amphibiaweb.org/images/gaa_global_amphib_d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238250"/>
            <a:ext cx="40195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http://www.gardinitiative.org/uploads/2/2/6/0/22600882/14423219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4149725"/>
            <a:ext cx="4032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735638" y="4340225"/>
            <a:ext cx="4932362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•vysoký počet druhů (tropy)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•vysoký počet endemitů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•velká diverzita biotopů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•velký počet druhů adaptovaných na   speciální podmínky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•území ohrožená devastací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•vzácnost druhů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•různé kombinace jmenovaných faktorů</a:t>
            </a:r>
          </a:p>
        </p:txBody>
      </p:sp>
    </p:spTree>
    <p:extLst>
      <p:ext uri="{BB962C8B-B14F-4D97-AF65-F5344CB8AC3E}">
        <p14:creationId xmlns:p14="http://schemas.microsoft.com/office/powerpoint/2010/main" val="12043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-212558" y="205372"/>
            <a:ext cx="792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Podkmen:  </a:t>
            </a:r>
            <a:r>
              <a:rPr lang="cs-CZ" altLang="cs-CZ" sz="2400" b="1" dirty="0">
                <a:solidFill>
                  <a:schemeClr val="bg1"/>
                </a:solidFill>
              </a:rPr>
              <a:t>Obratlovci</a:t>
            </a:r>
            <a:r>
              <a:rPr lang="cs-CZ" altLang="cs-CZ" i="1" dirty="0">
                <a:solidFill>
                  <a:schemeClr val="bg1"/>
                </a:solidFill>
              </a:rPr>
              <a:t>  </a:t>
            </a:r>
            <a:r>
              <a:rPr lang="cs-CZ" altLang="cs-CZ" i="1" dirty="0" err="1">
                <a:solidFill>
                  <a:schemeClr val="bg1"/>
                </a:solidFill>
              </a:rPr>
              <a:t>Vertebrata</a:t>
            </a:r>
            <a:endParaRPr lang="cs-CZ" altLang="cs-CZ" i="1" dirty="0">
              <a:solidFill>
                <a:schemeClr val="bg1"/>
              </a:solidFill>
            </a:endParaRP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Obecné znaky: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(a. Mnohobuněční živočichové – </a:t>
            </a:r>
            <a:r>
              <a:rPr lang="cs-CZ" altLang="cs-CZ" sz="1400" dirty="0">
                <a:solidFill>
                  <a:schemeClr val="bg1"/>
                </a:solidFill>
              </a:rPr>
              <a:t>tři zárodečné listy (</a:t>
            </a:r>
            <a:r>
              <a:rPr lang="cs-CZ" altLang="cs-CZ" sz="1400" dirty="0" err="1">
                <a:solidFill>
                  <a:schemeClr val="bg1"/>
                </a:solidFill>
              </a:rPr>
              <a:t>ekto</a:t>
            </a:r>
            <a:r>
              <a:rPr lang="cs-CZ" altLang="cs-CZ" sz="1400" dirty="0">
                <a:solidFill>
                  <a:schemeClr val="bg1"/>
                </a:solidFill>
              </a:rPr>
              <a:t>-, </a:t>
            </a:r>
            <a:r>
              <a:rPr lang="cs-CZ" altLang="cs-CZ" sz="1400" dirty="0" err="1">
                <a:solidFill>
                  <a:schemeClr val="bg1"/>
                </a:solidFill>
              </a:rPr>
              <a:t>ento</a:t>
            </a:r>
            <a:r>
              <a:rPr lang="cs-CZ" altLang="cs-CZ" sz="1400" dirty="0">
                <a:solidFill>
                  <a:schemeClr val="bg1"/>
                </a:solidFill>
              </a:rPr>
              <a:t>- a mezoblast), 	druhotná tělní dutina (coelom)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b. </a:t>
            </a:r>
            <a:r>
              <a:rPr lang="cs-CZ" altLang="cs-CZ" dirty="0" err="1">
                <a:solidFill>
                  <a:schemeClr val="bg1"/>
                </a:solidFill>
              </a:rPr>
              <a:t>Dvoustranně</a:t>
            </a:r>
            <a:r>
              <a:rPr lang="cs-CZ" altLang="cs-CZ" dirty="0">
                <a:solidFill>
                  <a:schemeClr val="bg1"/>
                </a:solidFill>
              </a:rPr>
              <a:t> souměrní, segmentace coelomu a ústrojů z něj. </a:t>
            </a:r>
            <a:r>
              <a:rPr lang="cs-CZ" altLang="cs-CZ" sz="1400" dirty="0">
                <a:solidFill>
                  <a:schemeClr val="bg1"/>
                </a:solidFill>
              </a:rPr>
              <a:t>Možnost 	potlačení, vždy v ontogenezi.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c. </a:t>
            </a:r>
            <a:r>
              <a:rPr lang="cs-CZ" altLang="cs-CZ" dirty="0" err="1">
                <a:solidFill>
                  <a:schemeClr val="bg1"/>
                </a:solidFill>
              </a:rPr>
              <a:t>Druhoústí</a:t>
            </a:r>
            <a:r>
              <a:rPr lang="cs-CZ" altLang="cs-CZ" dirty="0">
                <a:solidFill>
                  <a:schemeClr val="bg1"/>
                </a:solidFill>
              </a:rPr>
              <a:t> - </a:t>
            </a:r>
            <a:r>
              <a:rPr lang="cs-CZ" altLang="cs-CZ" sz="1400" dirty="0">
                <a:solidFill>
                  <a:schemeClr val="bg1"/>
                </a:solidFill>
              </a:rPr>
              <a:t>uzavření prvoúst v </a:t>
            </a:r>
            <a:r>
              <a:rPr lang="cs-CZ" altLang="cs-CZ" sz="1400" dirty="0" err="1">
                <a:solidFill>
                  <a:schemeClr val="bg1"/>
                </a:solidFill>
              </a:rPr>
              <a:t>zárodeč</a:t>
            </a:r>
            <a:r>
              <a:rPr lang="cs-CZ" altLang="cs-CZ" sz="1400" dirty="0">
                <a:solidFill>
                  <a:schemeClr val="bg1"/>
                </a:solidFill>
              </a:rPr>
              <a:t>. vývoji, prolomení na opačném konci těla. Na 	místě prvoúst později řitní otvor.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d. Přední oddíl trávicí trubice (hltan) se žaberními štěrbinami, </a:t>
            </a:r>
            <a:r>
              <a:rPr lang="cs-CZ" altLang="cs-CZ" sz="1400" dirty="0">
                <a:solidFill>
                  <a:schemeClr val="bg1"/>
                </a:solidFill>
              </a:rPr>
              <a:t>které u 	primárně vodních i v dospělosti (ústí ven nebo do </a:t>
            </a:r>
            <a:r>
              <a:rPr lang="cs-CZ" altLang="cs-CZ" sz="1400" dirty="0" err="1">
                <a:solidFill>
                  <a:schemeClr val="bg1"/>
                </a:solidFill>
              </a:rPr>
              <a:t>obžaberního</a:t>
            </a:r>
            <a:r>
              <a:rPr lang="cs-CZ" altLang="cs-CZ" sz="1400" dirty="0">
                <a:solidFill>
                  <a:schemeClr val="bg1"/>
                </a:solidFill>
              </a:rPr>
              <a:t> prostoru), u 	suchozemských pouze v ontogenezi, později zarůstají.</a:t>
            </a:r>
          </a:p>
          <a:p>
            <a:pPr eaLnBrk="1" hangingPunct="1"/>
            <a:endParaRPr lang="cs-CZ" altLang="cs-CZ" sz="1400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1. </a:t>
            </a:r>
            <a:r>
              <a:rPr lang="cs-CZ" altLang="cs-CZ" b="1" dirty="0">
                <a:solidFill>
                  <a:schemeClr val="bg1"/>
                </a:solidFill>
              </a:rPr>
              <a:t>Metamerní segmentace</a:t>
            </a:r>
            <a:r>
              <a:rPr lang="cs-CZ" altLang="cs-CZ" dirty="0">
                <a:solidFill>
                  <a:schemeClr val="bg1"/>
                </a:solidFill>
              </a:rPr>
              <a:t> těla i  v dospělosti (nervová soustava, 	páteř, trupové svalstvo)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2. Podélné rozčlenění těla na nejméně  </a:t>
            </a:r>
            <a:r>
              <a:rPr lang="cs-CZ" altLang="cs-CZ" b="1" dirty="0">
                <a:solidFill>
                  <a:schemeClr val="bg1"/>
                </a:solidFill>
              </a:rPr>
              <a:t>tři oddíly</a:t>
            </a:r>
            <a:r>
              <a:rPr lang="cs-CZ" altLang="cs-CZ" dirty="0">
                <a:solidFill>
                  <a:schemeClr val="bg1"/>
                </a:solidFill>
              </a:rPr>
              <a:t>: hlava, trup a ocas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3. Nervová soustava v podobě </a:t>
            </a:r>
            <a:r>
              <a:rPr lang="cs-CZ" altLang="cs-CZ" b="1" dirty="0">
                <a:solidFill>
                  <a:schemeClr val="bg1"/>
                </a:solidFill>
              </a:rPr>
              <a:t>míšní trubice s</a:t>
            </a:r>
            <a:r>
              <a:rPr lang="cs-CZ" altLang="cs-CZ" dirty="0">
                <a:solidFill>
                  <a:schemeClr val="bg1"/>
                </a:solidFill>
              </a:rPr>
              <a:t> vystupujícími párovými</a:t>
            </a:r>
            <a:r>
              <a:rPr lang="cs-CZ" altLang="cs-CZ" b="1" dirty="0">
                <a:solidFill>
                  <a:schemeClr val="bg1"/>
                </a:solidFill>
              </a:rPr>
              <a:t> 	</a:t>
            </a:r>
            <a:r>
              <a:rPr lang="cs-CZ" altLang="cs-CZ" dirty="0">
                <a:solidFill>
                  <a:schemeClr val="bg1"/>
                </a:solidFill>
              </a:rPr>
              <a:t>míšními nervy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4. </a:t>
            </a:r>
            <a:r>
              <a:rPr lang="cs-CZ" altLang="cs-CZ" b="1" dirty="0">
                <a:solidFill>
                  <a:schemeClr val="bg1"/>
                </a:solidFill>
              </a:rPr>
              <a:t>Uzavřená cévní soustava</a:t>
            </a:r>
            <a:r>
              <a:rPr lang="cs-CZ" altLang="cs-CZ" dirty="0">
                <a:solidFill>
                  <a:schemeClr val="bg1"/>
                </a:solidFill>
              </a:rPr>
              <a:t> podobná stavbou </a:t>
            </a:r>
            <a:r>
              <a:rPr lang="cs-CZ" altLang="cs-CZ" dirty="0" err="1">
                <a:solidFill>
                  <a:schemeClr val="bg1"/>
                </a:solidFill>
              </a:rPr>
              <a:t>bezlebečným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6146" name="Picture 2" descr="That one wheel on shopping carts - Imgf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46" y="1228298"/>
            <a:ext cx="4506453" cy="44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80737" y="276727"/>
            <a:ext cx="77724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Zvláštní znaky obratlovců:</a:t>
            </a:r>
            <a:endParaRPr lang="cs-CZ" altLang="cs-CZ">
              <a:solidFill>
                <a:schemeClr val="bg1"/>
              </a:solidFill>
            </a:endParaRP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1. Zpravidla kostěná vnitřní kostra. Její osní část z </a:t>
            </a:r>
            <a:r>
              <a:rPr lang="cs-CZ" altLang="cs-CZ" b="1">
                <a:solidFill>
                  <a:schemeClr val="bg1"/>
                </a:solidFill>
              </a:rPr>
              <a:t>obratlů</a:t>
            </a:r>
            <a:r>
              <a:rPr lang="cs-CZ" altLang="cs-CZ">
                <a:solidFill>
                  <a:schemeClr val="bg1"/>
                </a:solidFill>
              </a:rPr>
              <a:t> tvořících páteř 	a lebky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2. </a:t>
            </a:r>
            <a:r>
              <a:rPr lang="cs-CZ" altLang="cs-CZ" b="1">
                <a:solidFill>
                  <a:schemeClr val="bg1"/>
                </a:solidFill>
              </a:rPr>
              <a:t>Redukce chordy</a:t>
            </a:r>
            <a:r>
              <a:rPr lang="cs-CZ" altLang="cs-CZ">
                <a:solidFill>
                  <a:schemeClr val="bg1"/>
                </a:solidFill>
              </a:rPr>
              <a:t> k nepatrným zbytkům (savci) až úplnému zániku 	(ptáci)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3. Končetiny s vnitřní kostrou v podobě </a:t>
            </a:r>
            <a:r>
              <a:rPr lang="cs-CZ" altLang="cs-CZ" b="1">
                <a:solidFill>
                  <a:schemeClr val="bg1"/>
                </a:solidFill>
              </a:rPr>
              <a:t>ploutve</a:t>
            </a:r>
            <a:r>
              <a:rPr lang="cs-CZ" altLang="cs-CZ">
                <a:solidFill>
                  <a:schemeClr val="bg1"/>
                </a:solidFill>
              </a:rPr>
              <a:t> (</a:t>
            </a:r>
            <a:r>
              <a:rPr lang="cs-CZ" altLang="cs-CZ" i="1">
                <a:solidFill>
                  <a:schemeClr val="bg1"/>
                </a:solidFill>
              </a:rPr>
              <a:t>ichtyopterygium</a:t>
            </a:r>
            <a:r>
              <a:rPr lang="cs-CZ" altLang="cs-CZ">
                <a:solidFill>
                  <a:schemeClr val="bg1"/>
                </a:solidFill>
              </a:rPr>
              <a:t>) nebo 	</a:t>
            </a:r>
            <a:r>
              <a:rPr lang="cs-CZ" altLang="cs-CZ" b="1">
                <a:solidFill>
                  <a:schemeClr val="bg1"/>
                </a:solidFill>
              </a:rPr>
              <a:t>nohy </a:t>
            </a:r>
            <a:r>
              <a:rPr lang="cs-CZ" altLang="cs-CZ">
                <a:solidFill>
                  <a:schemeClr val="bg1"/>
                </a:solidFill>
              </a:rPr>
              <a:t>(</a:t>
            </a:r>
            <a:r>
              <a:rPr lang="cs-CZ" altLang="cs-CZ" i="1">
                <a:solidFill>
                  <a:schemeClr val="bg1"/>
                </a:solidFill>
              </a:rPr>
              <a:t>chiropterygium</a:t>
            </a:r>
            <a:r>
              <a:rPr lang="cs-CZ" altLang="cs-CZ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4. </a:t>
            </a:r>
            <a:r>
              <a:rPr lang="cs-CZ" altLang="cs-CZ" b="1">
                <a:solidFill>
                  <a:schemeClr val="bg1"/>
                </a:solidFill>
              </a:rPr>
              <a:t>Vícevrstevná pokožka</a:t>
            </a:r>
            <a:r>
              <a:rPr lang="cs-CZ" altLang="cs-CZ">
                <a:solidFill>
                  <a:schemeClr val="bg1"/>
                </a:solidFill>
              </a:rPr>
              <a:t> krytá různými útvary (pancíře, šupiny, peří, srst) 	a opatřená deriváty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5. Vývoj </a:t>
            </a:r>
            <a:r>
              <a:rPr lang="cs-CZ" altLang="cs-CZ" b="1">
                <a:solidFill>
                  <a:schemeClr val="bg1"/>
                </a:solidFill>
              </a:rPr>
              <a:t>mozku jako nervového ústředí</a:t>
            </a:r>
            <a:r>
              <a:rPr lang="cs-CZ" altLang="cs-CZ">
                <a:solidFill>
                  <a:schemeClr val="bg1"/>
                </a:solidFill>
              </a:rPr>
              <a:t> se zvyšováním významu 	koncového mozku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6. Soustředění </a:t>
            </a:r>
            <a:r>
              <a:rPr lang="cs-CZ" altLang="cs-CZ" b="1">
                <a:solidFill>
                  <a:schemeClr val="bg1"/>
                </a:solidFill>
              </a:rPr>
              <a:t>smyslových orgánů</a:t>
            </a:r>
            <a:r>
              <a:rPr lang="cs-CZ" altLang="cs-CZ">
                <a:solidFill>
                  <a:schemeClr val="bg1"/>
                </a:solidFill>
              </a:rPr>
              <a:t> pro příjem informací z vnějšího 	prostředí </a:t>
            </a:r>
            <a:r>
              <a:rPr lang="cs-CZ" altLang="cs-CZ" b="1">
                <a:solidFill>
                  <a:schemeClr val="bg1"/>
                </a:solidFill>
              </a:rPr>
              <a:t>na hlavovou část</a:t>
            </a:r>
            <a:r>
              <a:rPr lang="cs-CZ" altLang="cs-CZ">
                <a:solidFill>
                  <a:schemeClr val="bg1"/>
                </a:solidFill>
              </a:rPr>
              <a:t> (uložení v lebce)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7. </a:t>
            </a:r>
            <a:r>
              <a:rPr lang="cs-CZ" altLang="cs-CZ" b="1">
                <a:solidFill>
                  <a:schemeClr val="bg1"/>
                </a:solidFill>
              </a:rPr>
              <a:t>Srdce</a:t>
            </a:r>
            <a:r>
              <a:rPr lang="cs-CZ" altLang="cs-CZ">
                <a:solidFill>
                  <a:schemeClr val="bg1"/>
                </a:solidFill>
              </a:rPr>
              <a:t> v  uzavřené cévní soustavě. </a:t>
            </a:r>
            <a:r>
              <a:rPr lang="cs-CZ" altLang="cs-CZ" b="1">
                <a:solidFill>
                  <a:schemeClr val="bg1"/>
                </a:solidFill>
              </a:rPr>
              <a:t>Hemoglobin</a:t>
            </a:r>
            <a:r>
              <a:rPr lang="cs-CZ" altLang="cs-CZ">
                <a:solidFill>
                  <a:schemeClr val="bg1"/>
                </a:solidFill>
              </a:rPr>
              <a:t> ve specializovaných</a:t>
            </a:r>
            <a:r>
              <a:rPr lang="cs-CZ" altLang="cs-CZ" b="1">
                <a:solidFill>
                  <a:schemeClr val="bg1"/>
                </a:solidFill>
              </a:rPr>
              <a:t> 	buňkách</a:t>
            </a:r>
            <a:endParaRPr lang="cs-CZ" altLang="cs-CZ">
              <a:solidFill>
                <a:schemeClr val="bg1"/>
              </a:solidFill>
            </a:endParaRP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8. </a:t>
            </a:r>
            <a:r>
              <a:rPr lang="cs-CZ" altLang="cs-CZ" b="1">
                <a:solidFill>
                  <a:schemeClr val="bg1"/>
                </a:solidFill>
              </a:rPr>
              <a:t>Ledviny z mezoblastu</a:t>
            </a:r>
            <a:r>
              <a:rPr lang="cs-CZ" altLang="cs-CZ">
                <a:solidFill>
                  <a:schemeClr val="bg1"/>
                </a:solidFill>
              </a:rPr>
              <a:t> jako vylučovací orgán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9. </a:t>
            </a:r>
            <a:r>
              <a:rPr lang="cs-CZ" altLang="cs-CZ" b="1">
                <a:solidFill>
                  <a:schemeClr val="bg1"/>
                </a:solidFill>
              </a:rPr>
              <a:t>Soustava žláz s vnitřní sekrecí</a:t>
            </a:r>
            <a:r>
              <a:rPr lang="cs-CZ" altLang="cs-CZ">
                <a:solidFill>
                  <a:schemeClr val="bg1"/>
                </a:solidFill>
              </a:rPr>
              <a:t> zajišťující spolu s NS integraci 	životních pochodů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10. Vývoj </a:t>
            </a:r>
            <a:r>
              <a:rPr lang="cs-CZ" altLang="cs-CZ" b="1">
                <a:solidFill>
                  <a:schemeClr val="bg1"/>
                </a:solidFill>
              </a:rPr>
              <a:t>zárodečných obalů</a:t>
            </a:r>
            <a:r>
              <a:rPr lang="cs-CZ" altLang="cs-CZ">
                <a:solidFill>
                  <a:schemeClr val="bg1"/>
                </a:solidFill>
              </a:rPr>
              <a:t> (kromě vaječných o.) k zajištění reprodukce 	v podmínkách souše</a:t>
            </a:r>
          </a:p>
        </p:txBody>
      </p:sp>
      <p:pic>
        <p:nvPicPr>
          <p:cNvPr id="3" name="Picture 2" descr="That one wheel on shopping carts - Imgf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04" y="1583140"/>
            <a:ext cx="4143095" cy="404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43481" y="795373"/>
            <a:ext cx="816800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Podkmen: </a:t>
            </a:r>
            <a:r>
              <a:rPr lang="cs-CZ" altLang="cs-CZ" sz="2400" b="1" dirty="0">
                <a:solidFill>
                  <a:schemeClr val="bg1"/>
                </a:solidFill>
              </a:rPr>
              <a:t>Obratlovci</a:t>
            </a:r>
            <a:r>
              <a:rPr lang="cs-CZ" altLang="cs-CZ" sz="2400" dirty="0">
                <a:solidFill>
                  <a:schemeClr val="bg1"/>
                </a:solidFill>
              </a:rPr>
              <a:t> (</a:t>
            </a:r>
            <a:r>
              <a:rPr lang="cs-CZ" altLang="cs-CZ" sz="2400" dirty="0" err="1">
                <a:solidFill>
                  <a:schemeClr val="bg1"/>
                </a:solidFill>
              </a:rPr>
              <a:t>Vertebrata</a:t>
            </a:r>
            <a:r>
              <a:rPr lang="cs-CZ" altLang="cs-CZ" sz="2400" dirty="0">
                <a:solidFill>
                  <a:schemeClr val="bg1"/>
                </a:solidFill>
              </a:rPr>
              <a:t>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47 000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Nadtřída: </a:t>
            </a:r>
            <a:r>
              <a:rPr lang="cs-CZ" altLang="cs-CZ" b="1" u="sng" dirty="0">
                <a:solidFill>
                  <a:schemeClr val="bg1"/>
                </a:solidFill>
              </a:rPr>
              <a:t>BEZČELISTNÍ</a:t>
            </a:r>
            <a:r>
              <a:rPr lang="cs-CZ" altLang="cs-CZ" dirty="0">
                <a:solidFill>
                  <a:schemeClr val="bg1"/>
                </a:solidFill>
              </a:rPr>
              <a:t>  (AGNATA) </a:t>
            </a:r>
            <a:r>
              <a:rPr lang="cs-CZ" altLang="cs-CZ" sz="1400" dirty="0">
                <a:solidFill>
                  <a:schemeClr val="bg1"/>
                </a:solidFill>
              </a:rPr>
              <a:t>50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KONODONTI</a:t>
            </a:r>
            <a:r>
              <a:rPr lang="cs-CZ" altLang="cs-CZ" dirty="0">
                <a:solidFill>
                  <a:schemeClr val="bg1"/>
                </a:solidFill>
              </a:rPr>
              <a:t>  (CONODONTA) † 	</a:t>
            </a:r>
            <a:r>
              <a:rPr lang="cs-CZ" altLang="cs-CZ" b="1" dirty="0">
                <a:solidFill>
                  <a:schemeClr val="bg1"/>
                </a:solidFill>
              </a:rPr>
              <a:t>KONODONTI</a:t>
            </a:r>
            <a:r>
              <a:rPr lang="cs-CZ" altLang="cs-CZ" dirty="0">
                <a:solidFill>
                  <a:schemeClr val="bg1"/>
                </a:solidFill>
              </a:rPr>
              <a:t>  A </a:t>
            </a:r>
            <a:r>
              <a:rPr lang="cs-CZ" altLang="cs-CZ" b="1" dirty="0">
                <a:solidFill>
                  <a:schemeClr val="bg1"/>
                </a:solidFill>
              </a:rPr>
              <a:t>ŠTÍTNATCI</a:t>
            </a:r>
            <a:r>
              <a:rPr lang="cs-CZ" altLang="cs-CZ" dirty="0">
                <a:solidFill>
                  <a:schemeClr val="bg1"/>
                </a:solidFill>
              </a:rPr>
              <a:t> †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ŠTÍTNATCI </a:t>
            </a:r>
            <a:r>
              <a:rPr lang="cs-CZ" altLang="cs-CZ" dirty="0">
                <a:solidFill>
                  <a:schemeClr val="bg1"/>
                </a:solidFill>
              </a:rPr>
              <a:t>(OSTRACODERMI) </a:t>
            </a:r>
            <a:r>
              <a:rPr lang="cs-CZ" altLang="cs-CZ" dirty="0">
                <a:solidFill>
                  <a:schemeClr val="bg1"/>
                </a:solidFill>
                <a:cs typeface="Arial" panose="020B0604020202020204" pitchFamily="34" charset="0"/>
              </a:rPr>
              <a:t>†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KRUHOÚSTÍ </a:t>
            </a:r>
            <a:r>
              <a:rPr lang="cs-CZ" altLang="cs-CZ" dirty="0">
                <a:solidFill>
                  <a:schemeClr val="bg1"/>
                </a:solidFill>
              </a:rPr>
              <a:t>(CYCLOSTOMATA)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50</a:t>
            </a:r>
            <a:r>
              <a:rPr lang="cs-CZ" altLang="cs-CZ" b="1" dirty="0">
                <a:solidFill>
                  <a:schemeClr val="bg1"/>
                </a:solidFill>
              </a:rPr>
              <a:t> 	MIHULE </a:t>
            </a:r>
            <a:r>
              <a:rPr lang="cs-CZ" altLang="cs-CZ" dirty="0">
                <a:solidFill>
                  <a:schemeClr val="bg1"/>
                </a:solidFill>
              </a:rPr>
              <a:t>(CEPHALASPIDOMORPHI)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				</a:t>
            </a:r>
            <a:r>
              <a:rPr lang="cs-CZ" altLang="cs-CZ" b="1" dirty="0">
                <a:solidFill>
                  <a:schemeClr val="bg1"/>
                </a:solidFill>
              </a:rPr>
              <a:t>SLIZNATKY</a:t>
            </a:r>
            <a:r>
              <a:rPr lang="cs-CZ" altLang="cs-CZ" dirty="0">
                <a:solidFill>
                  <a:schemeClr val="bg1"/>
                </a:solidFill>
              </a:rPr>
              <a:t> (MYXINI)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Nadtřída: </a:t>
            </a:r>
            <a:r>
              <a:rPr lang="cs-CZ" altLang="cs-CZ" b="1" u="sng" dirty="0">
                <a:solidFill>
                  <a:schemeClr val="bg1"/>
                </a:solidFill>
              </a:rPr>
              <a:t>ČELISTNATCI</a:t>
            </a:r>
            <a:r>
              <a:rPr lang="cs-CZ" altLang="cs-CZ" dirty="0">
                <a:solidFill>
                  <a:schemeClr val="bg1"/>
                </a:solidFill>
              </a:rPr>
              <a:t> (GNATHOSTOMATA) </a:t>
            </a:r>
            <a:r>
              <a:rPr lang="cs-CZ" altLang="cs-CZ" sz="1400" dirty="0">
                <a:solidFill>
                  <a:schemeClr val="bg1"/>
                </a:solidFill>
              </a:rPr>
              <a:t>46 800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PANCÍŘNATCI </a:t>
            </a:r>
            <a:r>
              <a:rPr lang="cs-CZ" altLang="cs-CZ" dirty="0">
                <a:solidFill>
                  <a:schemeClr val="bg1"/>
                </a:solidFill>
              </a:rPr>
              <a:t>(PLACODERMI)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dirty="0">
                <a:solidFill>
                  <a:schemeClr val="bg1"/>
                </a:solidFill>
              </a:rPr>
              <a:t>† </a:t>
            </a:r>
            <a:r>
              <a:rPr lang="cs-CZ" altLang="cs-CZ" sz="1400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TRNOPLOUTVÍ </a:t>
            </a:r>
            <a:r>
              <a:rPr lang="cs-CZ" altLang="cs-CZ" dirty="0">
                <a:solidFill>
                  <a:schemeClr val="bg1"/>
                </a:solidFill>
              </a:rPr>
              <a:t>(ACANTHODII)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dirty="0">
                <a:solidFill>
                  <a:schemeClr val="bg1"/>
                </a:solidFill>
              </a:rPr>
              <a:t>†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PARYBY </a:t>
            </a:r>
            <a:r>
              <a:rPr lang="cs-CZ" altLang="cs-CZ" dirty="0">
                <a:solidFill>
                  <a:schemeClr val="bg1"/>
                </a:solidFill>
              </a:rPr>
              <a:t>(CHONDRICHTHYES)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600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PAPRSKOPLOUTVÉ RYBY </a:t>
            </a:r>
            <a:r>
              <a:rPr lang="cs-CZ" altLang="cs-CZ" dirty="0">
                <a:solidFill>
                  <a:schemeClr val="bg1"/>
                </a:solidFill>
              </a:rPr>
              <a:t>(ACTINOPTERYGII)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24 000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NOZDRATÉ (SVALOPLOUTVÉ) RYBY </a:t>
            </a:r>
            <a:r>
              <a:rPr lang="cs-CZ" altLang="cs-CZ" dirty="0">
                <a:solidFill>
                  <a:schemeClr val="bg1"/>
                </a:solidFill>
              </a:rPr>
              <a:t>(SARCOPTERYGII) </a:t>
            </a:r>
            <a:r>
              <a:rPr lang="cs-CZ" altLang="cs-CZ" sz="1400" dirty="0">
                <a:solidFill>
                  <a:schemeClr val="bg1"/>
                </a:solidFill>
              </a:rPr>
              <a:t>6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OBOJŽIVELNÍCI </a:t>
            </a:r>
            <a:r>
              <a:rPr lang="cs-CZ" altLang="cs-CZ" dirty="0">
                <a:solidFill>
                  <a:schemeClr val="bg1"/>
                </a:solidFill>
              </a:rPr>
              <a:t>(AMPHIBIA - LISSAMPHIBIA)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3 000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PLAZI </a:t>
            </a:r>
            <a:r>
              <a:rPr lang="cs-CZ" altLang="cs-CZ" dirty="0">
                <a:solidFill>
                  <a:schemeClr val="bg1"/>
                </a:solidFill>
              </a:rPr>
              <a:t>(REPTILIA)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6 000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PTÁCI</a:t>
            </a:r>
            <a:r>
              <a:rPr lang="cs-CZ" altLang="cs-CZ" dirty="0">
                <a:solidFill>
                  <a:schemeClr val="bg1"/>
                </a:solidFill>
              </a:rPr>
              <a:t> (AVES)  </a:t>
            </a:r>
            <a:r>
              <a:rPr lang="cs-CZ" altLang="cs-CZ" sz="1400" dirty="0">
                <a:solidFill>
                  <a:schemeClr val="bg1"/>
                </a:solidFill>
              </a:rPr>
              <a:t>8 900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SAVCI </a:t>
            </a:r>
            <a:r>
              <a:rPr lang="cs-CZ" altLang="cs-CZ" dirty="0">
                <a:solidFill>
                  <a:schemeClr val="bg1"/>
                </a:solidFill>
              </a:rPr>
              <a:t>(MAMMALIA)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4 300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218" name="Picture 2" descr="phylogenetic tree: vertebrates - Students | Britannica Kids | Homework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00" y="3965432"/>
            <a:ext cx="4105135" cy="27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hylogenetic patterns of net diversification in the history of modern... |  Download Scientific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51" y="150125"/>
            <a:ext cx="2748323" cy="36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485" name="Group 3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83194"/>
              </p:ext>
            </p:extLst>
          </p:nvPr>
        </p:nvGraphicFramePr>
        <p:xfrm>
          <a:off x="1905000" y="685801"/>
          <a:ext cx="8382000" cy="602932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787803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3160912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8344908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5078039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54610740"/>
                    </a:ext>
                  </a:extLst>
                </a:gridCol>
              </a:tblGrid>
              <a:tr h="579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Období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Věkový odhad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Evoluce taxonů obratlovců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Extinkce (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Vývojové procesy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24393"/>
                  </a:ext>
                </a:extLst>
              </a:tr>
              <a:tr h="1408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Hadaikum Prahory  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(azoikum)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Starohory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proterozoikum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4.6-3.8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3.8-2.5 mld.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2.5 mld. –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Skrytá evoluce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Vznik Země,tuhnutí,kůra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Vznik a vývoj života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Růst hladiny O</a:t>
                      </a:r>
                      <a:r>
                        <a:rPr kumimoji="0" lang="cs-CZ" altLang="cs-CZ" sz="1400" b="0" i="0" u="none" strike="noStrike" cap="none" normalizeH="0" baseline="-22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produkce kolagenu,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fosfogenní události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201381"/>
                  </a:ext>
                </a:extLst>
              </a:tr>
              <a:tr h="871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Prvohory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- Kambrium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540 mil. –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Primitivní strunatci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Konodonti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Kambrijská exploze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72511"/>
                  </a:ext>
                </a:extLst>
              </a:tr>
              <a:tr h="579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Ordovik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490 –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Štítnatci                   Časní čelistnatci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78478"/>
                  </a:ext>
                </a:extLst>
              </a:tr>
              <a:tr h="823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Silur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443 –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Pancířnatci                        Paryby, svaloploutvé        i paprskoploutvé ryby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035053"/>
                  </a:ext>
                </a:extLst>
              </a:tr>
              <a:tr h="62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Devon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417 –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Tetrapoda – obojživelníci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 štítnatci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Přechod na souš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647440"/>
                  </a:ext>
                </a:extLst>
              </a:tr>
              <a:tr h="5608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Karbon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354 –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Blanatí plazi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Teplo a vlhko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Zalednění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55673"/>
                  </a:ext>
                </a:extLst>
              </a:tr>
              <a:tr h="579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290(2) –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Synapsidi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 bezblan. čtvernožci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Pangea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65388"/>
                  </a:ext>
                </a:extLst>
              </a:tr>
            </a:tbl>
          </a:graphicData>
        </a:graphic>
      </p:graphicFrame>
      <p:sp>
        <p:nvSpPr>
          <p:cNvPr id="8250" name="Text Box 66"/>
          <p:cNvSpPr txBox="1">
            <a:spLocks noChangeArrowheads="1"/>
          </p:cNvSpPr>
          <p:nvPr/>
        </p:nvSpPr>
        <p:spPr bwMode="auto">
          <a:xfrm>
            <a:off x="1905000" y="152401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</a:rPr>
              <a:t>Historický vývoj strunatců</a:t>
            </a:r>
          </a:p>
        </p:txBody>
      </p:sp>
    </p:spTree>
    <p:extLst>
      <p:ext uri="{BB962C8B-B14F-4D97-AF65-F5344CB8AC3E}">
        <p14:creationId xmlns:p14="http://schemas.microsoft.com/office/powerpoint/2010/main" val="9425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521" name="Group 3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937"/>
              </p:ext>
            </p:extLst>
          </p:nvPr>
        </p:nvGraphicFramePr>
        <p:xfrm>
          <a:off x="1905000" y="990600"/>
          <a:ext cx="8382000" cy="55838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9741523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9768625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9456808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3918382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8962171"/>
                    </a:ext>
                  </a:extLst>
                </a:gridCol>
              </a:tblGrid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Období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Věkový odhad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Evoluce taxonů obratlovců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Extinkce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Vývojové procesy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61550"/>
                  </a:ext>
                </a:extLst>
              </a:tr>
              <a:tr h="1822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Druhohory 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– trias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jura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křída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248(51)–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206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144 –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Archo-, lepidosauři, savci, žáby, kost.ryby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Moder.žraloci,rejnoci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ptáci, ocasatí obojživ.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Placentální savci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Dinosauři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Rozpad Pangey (?)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Další dělení kontinentů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70302"/>
                  </a:ext>
                </a:extLst>
              </a:tr>
              <a:tr h="19687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Třetihory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paleogén – paleocén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eocén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ologocén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Neogén – miocén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pliocén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65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55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35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23 –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– 1,7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Radiace savců a ptáků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Hominini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Starobylé linie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Teplé globální klima, ochlazení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Horotvorné procesy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89773"/>
                  </a:ext>
                </a:extLst>
              </a:tr>
              <a:tr h="1212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Čtvrtohory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–pleistocén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holocén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1,7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12 000 –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neogénní savanová fauna, velcí ptáci a savci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Glaciály x interglaciály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92572"/>
                  </a:ext>
                </a:extLst>
              </a:tr>
            </a:tbl>
          </a:graphicData>
        </a:graphic>
      </p:graphicFrame>
      <p:sp>
        <p:nvSpPr>
          <p:cNvPr id="9250" name="Rectangle 303"/>
          <p:cNvSpPr>
            <a:spLocks noChangeArrowheads="1"/>
          </p:cNvSpPr>
          <p:nvPr/>
        </p:nvSpPr>
        <p:spPr bwMode="auto">
          <a:xfrm>
            <a:off x="1905000" y="381001"/>
            <a:ext cx="514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Historický vývoj (suchozemských) obratlovců</a:t>
            </a:r>
          </a:p>
        </p:txBody>
      </p:sp>
    </p:spTree>
    <p:extLst>
      <p:ext uri="{BB962C8B-B14F-4D97-AF65-F5344CB8AC3E}">
        <p14:creationId xmlns:p14="http://schemas.microsoft.com/office/powerpoint/2010/main" val="33135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836235" y="237139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 dirty="0" smtClean="0">
                <a:solidFill>
                  <a:schemeClr val="bg1"/>
                </a:solidFill>
              </a:rPr>
              <a:t>INFO a požadavky</a:t>
            </a:r>
            <a:endParaRPr lang="cs-CZ" altLang="cs-CZ" sz="24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42532" y="941151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1h týdně, z, 1kr. </a:t>
            </a:r>
            <a:endParaRPr lang="cs-CZ" altLang="cs-CZ" dirty="0" smtClean="0">
              <a:solidFill>
                <a:schemeClr val="bg1"/>
              </a:solidFill>
            </a:endParaRP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bg1"/>
                </a:solidFill>
              </a:rPr>
              <a:t>Zakončení</a:t>
            </a:r>
            <a:r>
              <a:rPr lang="cs-CZ" altLang="cs-CZ" dirty="0">
                <a:solidFill>
                  <a:schemeClr val="bg1"/>
                </a:solidFill>
              </a:rPr>
              <a:t>: </a:t>
            </a:r>
            <a:r>
              <a:rPr lang="cs-CZ" altLang="cs-CZ" b="1" dirty="0">
                <a:solidFill>
                  <a:schemeClr val="bg1"/>
                </a:solidFill>
              </a:rPr>
              <a:t>test </a:t>
            </a:r>
            <a:r>
              <a:rPr lang="cs-CZ" altLang="cs-CZ" b="1" dirty="0" smtClean="0">
                <a:solidFill>
                  <a:schemeClr val="bg1"/>
                </a:solidFill>
              </a:rPr>
              <a:t>/ ústní zkouška</a:t>
            </a:r>
            <a:r>
              <a:rPr lang="cs-CZ" altLang="cs-CZ" b="1" dirty="0">
                <a:solidFill>
                  <a:schemeClr val="bg1"/>
                </a:solidFill>
              </a:rPr>
              <a:t>			</a:t>
            </a:r>
            <a:endParaRPr lang="cs-CZ" altLang="cs-CZ" b="1" dirty="0" smtClean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cs-CZ" altLang="cs-CZ" dirty="0" smtClean="0">
                <a:solidFill>
                  <a:schemeClr val="bg1"/>
                </a:solidFill>
              </a:rPr>
              <a:t>     (</a:t>
            </a:r>
            <a:r>
              <a:rPr lang="cs-CZ" altLang="cs-CZ" dirty="0">
                <a:solidFill>
                  <a:schemeClr val="bg1"/>
                </a:solidFill>
              </a:rPr>
              <a:t>20 ot.,13-16 b.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dirty="0" err="1">
                <a:solidFill>
                  <a:schemeClr val="bg1"/>
                </a:solidFill>
              </a:rPr>
              <a:t>PsD</a:t>
            </a:r>
            <a:r>
              <a:rPr lang="cs-CZ" altLang="cs-CZ" dirty="0">
                <a:solidFill>
                  <a:schemeClr val="bg1"/>
                </a:solidFill>
              </a:rPr>
              <a:t>,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en-US" altLang="cs-CZ" b="1" dirty="0">
                <a:solidFill>
                  <a:schemeClr val="bg1"/>
                </a:solidFill>
              </a:rPr>
              <a:t>≥</a:t>
            </a:r>
            <a:r>
              <a:rPr lang="cs-CZ" altLang="cs-CZ" b="1" dirty="0">
                <a:solidFill>
                  <a:schemeClr val="bg1"/>
                </a:solidFill>
              </a:rPr>
              <a:t> 17 b. P</a:t>
            </a:r>
            <a:r>
              <a:rPr lang="cs-CZ" altLang="cs-CZ" dirty="0">
                <a:solidFill>
                  <a:schemeClr val="bg1"/>
                </a:solidFill>
              </a:rPr>
              <a:t>)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Navazuje a rozšiřuje </a:t>
            </a:r>
            <a:r>
              <a:rPr lang="cs-CZ" altLang="cs-CZ" dirty="0" smtClean="0">
                <a:solidFill>
                  <a:schemeClr val="bg1"/>
                </a:solidFill>
              </a:rPr>
              <a:t>Blp011 (Úspěšné </a:t>
            </a:r>
            <a:r>
              <a:rPr lang="cs-CZ" altLang="cs-CZ" dirty="0">
                <a:solidFill>
                  <a:schemeClr val="bg1"/>
                </a:solidFill>
              </a:rPr>
              <a:t>absolvování je </a:t>
            </a:r>
            <a:r>
              <a:rPr lang="cs-CZ" altLang="cs-CZ" dirty="0" smtClean="0">
                <a:solidFill>
                  <a:schemeClr val="bg1"/>
                </a:solidFill>
              </a:rPr>
              <a:t>podmínkou)</a:t>
            </a:r>
            <a:endParaRPr lang="cs-CZ" altLang="cs-CZ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bg1"/>
                </a:solidFill>
              </a:rPr>
              <a:t>Shrnující </a:t>
            </a:r>
            <a:r>
              <a:rPr lang="cs-CZ" altLang="cs-CZ" dirty="0">
                <a:solidFill>
                  <a:schemeClr val="bg1"/>
                </a:solidFill>
              </a:rPr>
              <a:t>text pro každou soustavu předchází na světlejším pozadí.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242532" y="3091713"/>
            <a:ext cx="5571812" cy="3742222"/>
            <a:chOff x="7162475" y="917650"/>
            <a:chExt cx="4816009" cy="3446089"/>
          </a:xfrm>
        </p:grpSpPr>
        <p:pic>
          <p:nvPicPr>
            <p:cNvPr id="1030" name="Picture 6" descr="https://pics.me.me/biology-student-what-my-friends-think-i-do-what-my-2866499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475" y="917650"/>
              <a:ext cx="4785094" cy="339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11195897" y="4117518"/>
              <a:ext cx="7825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/>
                <a:t>pics.me.me</a:t>
              </a:r>
            </a:p>
          </p:txBody>
        </p:sp>
      </p:grpSp>
      <p:pic>
        <p:nvPicPr>
          <p:cNvPr id="11266" name="Picture 2" descr="https://images.fineartamerica.com/images/artworkimages/mediumlarge/2/funny-science-teacher-shirt-physics-chemistry-and-biology-meme-mike-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47" y="794831"/>
            <a:ext cx="4988541" cy="59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47700" y="171451"/>
            <a:ext cx="69342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Cíl předmětu: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poznatky o rozdílech tělesné organizace taxonů, bionomii, 	ekologii a zástupcích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dovednosti poznání a charakterizování taxonů, zařazení do 	ekosystémů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Doporučená literatura: několik učebnic, podrobněji ve cvičení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LANG, J. a kol., 1965: Zoologie. II. Díl. SPN Praha.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GAISLER, J., 1983: Zoologie obratlovců. </a:t>
            </a:r>
            <a:r>
              <a:rPr lang="cs-CZ" altLang="cs-CZ" sz="1800" dirty="0" err="1">
                <a:solidFill>
                  <a:schemeClr val="bg1"/>
                </a:solidFill>
              </a:rPr>
              <a:t>Acad</a:t>
            </a:r>
            <a:r>
              <a:rPr lang="cs-CZ" altLang="cs-CZ" sz="1800" dirty="0">
                <a:solidFill>
                  <a:schemeClr val="bg1"/>
                </a:solidFill>
              </a:rPr>
              <a:t>. Praha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GAISLER, J. ZIMA, J., 2018: Zoologie obratlovců. </a:t>
            </a:r>
            <a:r>
              <a:rPr lang="cs-CZ" altLang="cs-CZ" sz="1800" dirty="0" err="1">
                <a:solidFill>
                  <a:schemeClr val="bg1"/>
                </a:solidFill>
              </a:rPr>
              <a:t>Acad</a:t>
            </a:r>
            <a:r>
              <a:rPr lang="cs-CZ" altLang="cs-CZ" sz="1800" dirty="0">
                <a:solidFill>
                  <a:schemeClr val="bg1"/>
                </a:solidFill>
              </a:rPr>
              <a:t>. Praha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ROSYPAL, S. a kol., 2003: Nový přehled biologie. </a:t>
            </a:r>
            <a:r>
              <a:rPr lang="cs-CZ" altLang="cs-CZ" sz="1800" dirty="0" err="1">
                <a:solidFill>
                  <a:schemeClr val="bg1"/>
                </a:solidFill>
              </a:rPr>
              <a:t>Scientia</a:t>
            </a:r>
            <a:r>
              <a:rPr lang="cs-CZ" altLang="cs-CZ" sz="1800" dirty="0">
                <a:solidFill>
                  <a:schemeClr val="bg1"/>
                </a:solidFill>
              </a:rPr>
              <a:t> Praha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SIGMUND a kol., 1992: Zoologie strunatců. UK Praha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 ─────────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chemeClr val="bg1"/>
                </a:solidFill>
              </a:rPr>
              <a:t>Doplňující </a:t>
            </a:r>
            <a:r>
              <a:rPr lang="cs-CZ" altLang="cs-CZ" sz="1800" dirty="0">
                <a:solidFill>
                  <a:schemeClr val="bg1"/>
                </a:solidFill>
              </a:rPr>
              <a:t>přehledová </a:t>
            </a:r>
            <a:r>
              <a:rPr lang="cs-CZ" altLang="cs-CZ" sz="1800" dirty="0" smtClean="0">
                <a:solidFill>
                  <a:schemeClr val="bg1"/>
                </a:solidFill>
              </a:rPr>
              <a:t>literatura strunatců:</a:t>
            </a: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chemeClr val="bg1"/>
                </a:solidFill>
              </a:rPr>
              <a:t>Kol</a:t>
            </a:r>
            <a:r>
              <a:rPr lang="cs-CZ" altLang="cs-CZ" sz="1800" dirty="0">
                <a:solidFill>
                  <a:schemeClr val="bg1"/>
                </a:solidFill>
              </a:rPr>
              <a:t>. Obratlovci. </a:t>
            </a:r>
            <a:r>
              <a:rPr lang="cs-CZ" altLang="cs-CZ" sz="1800" dirty="0" smtClean="0">
                <a:solidFill>
                  <a:schemeClr val="bg1"/>
                </a:solidFill>
              </a:rPr>
              <a:t>NDOP </a:t>
            </a:r>
            <a:r>
              <a:rPr lang="cs-CZ" altLang="cs-CZ" sz="1800" dirty="0">
                <a:solidFill>
                  <a:schemeClr val="bg1"/>
                </a:solidFill>
              </a:rPr>
              <a:t>1994.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chemeClr val="bg1"/>
                </a:solidFill>
              </a:rPr>
              <a:t>Kol</a:t>
            </a:r>
            <a:r>
              <a:rPr lang="cs-CZ" altLang="cs-CZ" sz="1800" dirty="0">
                <a:solidFill>
                  <a:schemeClr val="bg1"/>
                </a:solidFill>
              </a:rPr>
              <a:t>. Svět zvířat I. – IX. </a:t>
            </a:r>
            <a:r>
              <a:rPr lang="cs-CZ" altLang="cs-CZ" sz="1800" dirty="0" smtClean="0">
                <a:solidFill>
                  <a:schemeClr val="bg1"/>
                </a:solidFill>
              </a:rPr>
              <a:t>Albatros </a:t>
            </a:r>
            <a:r>
              <a:rPr lang="cs-CZ" altLang="cs-CZ" sz="1800" dirty="0">
                <a:solidFill>
                  <a:schemeClr val="bg1"/>
                </a:solidFill>
              </a:rPr>
              <a:t>Praha </a:t>
            </a:r>
            <a:r>
              <a:rPr lang="cs-CZ" altLang="cs-CZ" sz="1800" dirty="0" smtClean="0">
                <a:solidFill>
                  <a:schemeClr val="bg1"/>
                </a:solidFill>
              </a:rPr>
              <a:t>1997-2000.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chemeClr val="bg1"/>
                </a:solidFill>
              </a:rPr>
              <a:t>Ekologie – </a:t>
            </a:r>
            <a:r>
              <a:rPr lang="cs-CZ" altLang="cs-CZ" sz="1800" dirty="0" err="1" smtClean="0">
                <a:solidFill>
                  <a:schemeClr val="bg1"/>
                </a:solidFill>
              </a:rPr>
              <a:t>Begon</a:t>
            </a:r>
            <a:r>
              <a:rPr lang="cs-CZ" altLang="cs-CZ" sz="1800" dirty="0" smtClean="0">
                <a:solidFill>
                  <a:schemeClr val="bg1"/>
                </a:solidFill>
              </a:rPr>
              <a:t>, </a:t>
            </a:r>
            <a:r>
              <a:rPr lang="cs-CZ" altLang="cs-CZ" sz="1800" dirty="0" err="1" smtClean="0">
                <a:solidFill>
                  <a:schemeClr val="bg1"/>
                </a:solidFill>
              </a:rPr>
              <a:t>Townsend</a:t>
            </a:r>
            <a:r>
              <a:rPr lang="cs-CZ" altLang="cs-CZ" sz="1800" dirty="0" smtClean="0">
                <a:solidFill>
                  <a:schemeClr val="bg1"/>
                </a:solidFill>
              </a:rPr>
              <a:t>, </a:t>
            </a:r>
            <a:r>
              <a:rPr lang="cs-CZ" altLang="cs-CZ" sz="1800" dirty="0" err="1" smtClean="0">
                <a:solidFill>
                  <a:schemeClr val="bg1"/>
                </a:solidFill>
              </a:rPr>
              <a:t>Harper</a:t>
            </a:r>
            <a:r>
              <a:rPr lang="cs-CZ" altLang="cs-CZ" sz="1800" dirty="0" smtClean="0">
                <a:solidFill>
                  <a:schemeClr val="bg1"/>
                </a:solidFill>
              </a:rPr>
              <a:t>, </a:t>
            </a:r>
            <a:r>
              <a:rPr lang="cs-CZ" altLang="cs-CZ" sz="1800" dirty="0" err="1" smtClean="0">
                <a:solidFill>
                  <a:schemeClr val="bg1"/>
                </a:solidFill>
              </a:rPr>
              <a:t>Votobia</a:t>
            </a:r>
            <a:r>
              <a:rPr lang="cs-CZ" altLang="cs-CZ" sz="1800" dirty="0" smtClean="0">
                <a:solidFill>
                  <a:schemeClr val="bg1"/>
                </a:solidFill>
              </a:rPr>
              <a:t>, 1997</a:t>
            </a:r>
            <a:br>
              <a:rPr lang="cs-CZ" altLang="cs-CZ" sz="1800" dirty="0" smtClean="0">
                <a:solidFill>
                  <a:schemeClr val="bg1"/>
                </a:solidFill>
              </a:rPr>
            </a:br>
            <a:r>
              <a:rPr lang="cs-CZ" altLang="cs-CZ" sz="1800" dirty="0" smtClean="0">
                <a:solidFill>
                  <a:schemeClr val="bg1"/>
                </a:solidFill>
              </a:rPr>
              <a:t>Etologie – Veselovský, Academia, 2005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pic>
        <p:nvPicPr>
          <p:cNvPr id="4099" name="Picture 5" descr="obratl_G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0"/>
            <a:ext cx="22193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biol_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59" y="4184125"/>
            <a:ext cx="1855292" cy="265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https://www.knihydobrovsky.cz/files/thumbs/mod_eshop/produkty/z/zoologie-obratlovcu-9788020027023.280299474.15197794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27" y="40869"/>
            <a:ext cx="2430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kologie Begon, Harper, Townsend 1997 UPOL | Auk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10" y="4189228"/>
            <a:ext cx="2000849" cy="25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tologie - Zdeněk Veselovský | KOSMAS.cz - vaše internetové knihkupectv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017" y="4184125"/>
            <a:ext cx="2044097" cy="259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6" descr="strun_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"/>
          <a:stretch>
            <a:fillRect/>
          </a:stretch>
        </p:blipFill>
        <p:spPr bwMode="auto">
          <a:xfrm>
            <a:off x="9326974" y="2027736"/>
            <a:ext cx="1454440" cy="215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278763"/>
            <a:ext cx="4818173" cy="140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68705" y="375380"/>
            <a:ext cx="61722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Předpokládaný program Blp030 </a:t>
            </a:r>
            <a:r>
              <a:rPr lang="cs-CZ" altLang="cs-CZ" b="1" dirty="0" smtClean="0">
                <a:solidFill>
                  <a:schemeClr val="bg1"/>
                </a:solidFill>
              </a:rPr>
              <a:t>2020</a:t>
            </a:r>
            <a:r>
              <a:rPr lang="cs-CZ" altLang="cs-CZ" dirty="0" smtClean="0">
                <a:solidFill>
                  <a:schemeClr val="bg1"/>
                </a:solidFill>
              </a:rPr>
              <a:t>/21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1. </a:t>
            </a:r>
            <a:r>
              <a:rPr lang="cs-CZ" altLang="cs-CZ" dirty="0" smtClean="0">
                <a:solidFill>
                  <a:schemeClr val="bg1"/>
                </a:solidFill>
              </a:rPr>
              <a:t>(7.10.)     </a:t>
            </a:r>
            <a:r>
              <a:rPr lang="cs-CZ" altLang="cs-CZ" dirty="0">
                <a:solidFill>
                  <a:schemeClr val="bg1"/>
                </a:solidFill>
              </a:rPr>
              <a:t>Obratlovci – úvod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2. </a:t>
            </a:r>
            <a:r>
              <a:rPr lang="cs-CZ" altLang="cs-CZ" dirty="0" smtClean="0">
                <a:solidFill>
                  <a:schemeClr val="bg1"/>
                </a:solidFill>
              </a:rPr>
              <a:t>(14.10.)     </a:t>
            </a:r>
            <a:r>
              <a:rPr lang="cs-CZ" altLang="cs-CZ" dirty="0">
                <a:solidFill>
                  <a:schemeClr val="bg1"/>
                </a:solidFill>
              </a:rPr>
              <a:t>dtto – soustavy – krycí a oporná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3. </a:t>
            </a:r>
            <a:r>
              <a:rPr lang="cs-CZ" altLang="cs-CZ" dirty="0" smtClean="0">
                <a:solidFill>
                  <a:schemeClr val="bg1"/>
                </a:solidFill>
              </a:rPr>
              <a:t>(21.10.)     </a:t>
            </a:r>
            <a:r>
              <a:rPr lang="cs-CZ" altLang="cs-CZ" dirty="0">
                <a:solidFill>
                  <a:schemeClr val="bg1"/>
                </a:solidFill>
              </a:rPr>
              <a:t>dtto – soustava oporná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4. </a:t>
            </a:r>
            <a:r>
              <a:rPr lang="cs-CZ" altLang="cs-CZ" dirty="0" smtClean="0">
                <a:solidFill>
                  <a:schemeClr val="bg1"/>
                </a:solidFill>
              </a:rPr>
              <a:t>(28.10</a:t>
            </a:r>
            <a:r>
              <a:rPr lang="cs-CZ" altLang="cs-CZ" dirty="0">
                <a:solidFill>
                  <a:schemeClr val="bg1"/>
                </a:solidFill>
              </a:rPr>
              <a:t>.)     dtto   – s. svalová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5. </a:t>
            </a:r>
            <a:r>
              <a:rPr lang="cs-CZ" altLang="cs-CZ" dirty="0" smtClean="0">
                <a:solidFill>
                  <a:schemeClr val="bg1"/>
                </a:solidFill>
              </a:rPr>
              <a:t>(4</a:t>
            </a:r>
            <a:r>
              <a:rPr lang="cs-CZ" altLang="cs-CZ" dirty="0">
                <a:solidFill>
                  <a:schemeClr val="bg1"/>
                </a:solidFill>
              </a:rPr>
              <a:t>. </a:t>
            </a:r>
            <a:r>
              <a:rPr lang="cs-CZ" altLang="cs-CZ" dirty="0" smtClean="0">
                <a:solidFill>
                  <a:schemeClr val="bg1"/>
                </a:solidFill>
              </a:rPr>
              <a:t>11.)      </a:t>
            </a:r>
            <a:r>
              <a:rPr lang="cs-CZ" altLang="cs-CZ" dirty="0">
                <a:solidFill>
                  <a:schemeClr val="bg1"/>
                </a:solidFill>
              </a:rPr>
              <a:t>dtto   – NS a smysly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6. </a:t>
            </a:r>
            <a:r>
              <a:rPr lang="cs-CZ" altLang="cs-CZ" dirty="0" smtClean="0">
                <a:solidFill>
                  <a:schemeClr val="bg1"/>
                </a:solidFill>
              </a:rPr>
              <a:t>(11. 11.)    </a:t>
            </a:r>
            <a:r>
              <a:rPr lang="cs-CZ" altLang="cs-CZ" dirty="0">
                <a:solidFill>
                  <a:schemeClr val="bg1"/>
                </a:solidFill>
              </a:rPr>
              <a:t>dtto   – endokrinní žlázy a coelom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7. </a:t>
            </a:r>
            <a:r>
              <a:rPr lang="cs-CZ" altLang="cs-CZ" dirty="0" smtClean="0">
                <a:solidFill>
                  <a:schemeClr val="bg1"/>
                </a:solidFill>
              </a:rPr>
              <a:t>(18.11</a:t>
            </a:r>
            <a:r>
              <a:rPr lang="cs-CZ" altLang="cs-CZ" dirty="0">
                <a:solidFill>
                  <a:schemeClr val="bg1"/>
                </a:solidFill>
              </a:rPr>
              <a:t>.)     dtto   – s. trávicí a dýchací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8. </a:t>
            </a:r>
            <a:r>
              <a:rPr lang="cs-CZ" altLang="cs-CZ" dirty="0" smtClean="0">
                <a:solidFill>
                  <a:schemeClr val="bg1"/>
                </a:solidFill>
              </a:rPr>
              <a:t>(25. 11.)    </a:t>
            </a:r>
            <a:r>
              <a:rPr lang="cs-CZ" altLang="cs-CZ" dirty="0">
                <a:solidFill>
                  <a:schemeClr val="bg1"/>
                </a:solidFill>
              </a:rPr>
              <a:t>dtto   – s. cévní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9. </a:t>
            </a:r>
            <a:r>
              <a:rPr lang="cs-CZ" altLang="cs-CZ" dirty="0" smtClean="0">
                <a:solidFill>
                  <a:schemeClr val="bg1"/>
                </a:solidFill>
              </a:rPr>
              <a:t>(2. 12.)      </a:t>
            </a:r>
            <a:r>
              <a:rPr lang="cs-CZ" altLang="cs-CZ" dirty="0">
                <a:solidFill>
                  <a:schemeClr val="bg1"/>
                </a:solidFill>
              </a:rPr>
              <a:t>dtto   – s. vylučovací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10</a:t>
            </a:r>
            <a:r>
              <a:rPr lang="cs-CZ" altLang="cs-CZ" dirty="0" smtClean="0">
                <a:solidFill>
                  <a:schemeClr val="bg1"/>
                </a:solidFill>
              </a:rPr>
              <a:t>.(9. 12.)     </a:t>
            </a:r>
            <a:r>
              <a:rPr lang="cs-CZ" altLang="cs-CZ" dirty="0">
                <a:solidFill>
                  <a:schemeClr val="bg1"/>
                </a:solidFill>
              </a:rPr>
              <a:t>dtto   – s. rozmnožovací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11</a:t>
            </a:r>
            <a:r>
              <a:rPr lang="cs-CZ" altLang="cs-CZ" dirty="0" smtClean="0">
                <a:solidFill>
                  <a:schemeClr val="bg1"/>
                </a:solidFill>
              </a:rPr>
              <a:t>.(16.12.)  </a:t>
            </a:r>
            <a:r>
              <a:rPr lang="cs-CZ" altLang="cs-CZ" dirty="0">
                <a:solidFill>
                  <a:schemeClr val="bg1"/>
                </a:solidFill>
              </a:rPr>
              <a:t>Ekosystémy obecně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12.(9</a:t>
            </a:r>
            <a:r>
              <a:rPr lang="cs-CZ" altLang="cs-CZ" dirty="0" smtClean="0">
                <a:solidFill>
                  <a:schemeClr val="bg1"/>
                </a:solidFill>
              </a:rPr>
              <a:t>. 12.)   </a:t>
            </a:r>
            <a:r>
              <a:rPr lang="cs-CZ" altLang="cs-CZ" dirty="0">
                <a:solidFill>
                  <a:schemeClr val="bg1"/>
                </a:solidFill>
              </a:rPr>
              <a:t>Ekosystémy naše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13</a:t>
            </a:r>
            <a:r>
              <a:rPr lang="cs-CZ" altLang="cs-CZ" dirty="0" smtClean="0">
                <a:solidFill>
                  <a:schemeClr val="bg1"/>
                </a:solidFill>
              </a:rPr>
              <a:t>.(6.1.)       </a:t>
            </a:r>
            <a:r>
              <a:rPr lang="cs-CZ" altLang="cs-CZ" dirty="0">
                <a:solidFill>
                  <a:schemeClr val="bg1"/>
                </a:solidFill>
              </a:rPr>
              <a:t>Ekosystémy – učebnice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bg1"/>
                </a:solidFill>
              </a:rPr>
              <a:t>materiály </a:t>
            </a:r>
            <a:r>
              <a:rPr lang="cs-CZ" altLang="cs-CZ" dirty="0">
                <a:solidFill>
                  <a:schemeClr val="bg1"/>
                </a:solidFill>
              </a:rPr>
              <a:t>na </a:t>
            </a:r>
            <a:r>
              <a:rPr lang="cs-CZ" altLang="cs-CZ" dirty="0" err="1" smtClean="0">
                <a:solidFill>
                  <a:schemeClr val="bg1"/>
                </a:solidFill>
              </a:rPr>
              <a:t>ISu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m.sologifs.com/wp-content/uploads/2020/09/5f596964ab924_Its-a-crocodile-its-a-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85" y="143711"/>
            <a:ext cx="5262630" cy="29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6040985" y="3299065"/>
            <a:ext cx="5262630" cy="3500197"/>
            <a:chOff x="6040985" y="3299065"/>
            <a:chExt cx="5262630" cy="3500197"/>
          </a:xfrm>
        </p:grpSpPr>
        <p:pic>
          <p:nvPicPr>
            <p:cNvPr id="1028" name="Picture 4" descr="https://i.redd.it/7fur0vjj5iox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985" y="3299065"/>
              <a:ext cx="5262630" cy="3500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6040985" y="6553041"/>
              <a:ext cx="5934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/>
                <a:t>i.redd.it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07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212558" y="144531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 smtClean="0">
                <a:solidFill>
                  <a:schemeClr val="bg1"/>
                </a:solidFill>
              </a:rPr>
              <a:t>K čemu to je dobré…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3" name="AutoShape 8" descr="Natural selection image | Genetic algorithm, Machine learning models, 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8" name="Picture 20" descr="Veddah village in Dambana | Indigenous tribes of Sri Lanka | Sri Lanka Day  T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23" y="588178"/>
            <a:ext cx="4737267" cy="31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What it'll cost to keep others out of family grave: Onkaparinga Council  sets new fees | Messen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197" y="1392071"/>
            <a:ext cx="1769171" cy="23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Recepty: Pečená krkovička | Recipe | Food, Recipes, Polish reci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0696"/>
            <a:ext cx="2374710" cy="19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Alligator Log - Picture of The Cabin Restaurant and Events, Gonzales -  Tripadvi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52" y="4215971"/>
            <a:ext cx="3235985" cy="24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The Unknown Crocodiles | IFLSci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26" y="4215971"/>
            <a:ext cx="3839859" cy="24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erovná se 9"/>
          <p:cNvSpPr/>
          <p:nvPr/>
        </p:nvSpPr>
        <p:spPr>
          <a:xfrm>
            <a:off x="5366839" y="4973736"/>
            <a:ext cx="1467259" cy="914400"/>
          </a:xfrm>
          <a:prstGeom prst="mathNot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709998" y="1947549"/>
            <a:ext cx="1337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rgbClr val="FFFF00"/>
                </a:solidFill>
              </a:rPr>
              <a:t>?</a:t>
            </a:r>
            <a:endParaRPr lang="en-GB" sz="8000" b="1" dirty="0">
              <a:solidFill>
                <a:srgbClr val="FFFF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031251" y="1908646"/>
            <a:ext cx="1337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rgbClr val="FFFF00"/>
                </a:solidFill>
              </a:rPr>
              <a:t>?</a:t>
            </a:r>
            <a:endParaRPr lang="en-GB" sz="8000" b="1" dirty="0">
              <a:solidFill>
                <a:srgbClr val="FFFF00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134626" y="4210088"/>
            <a:ext cx="3592930" cy="2455863"/>
            <a:chOff x="327025" y="4048125"/>
            <a:chExt cx="3592930" cy="2455863"/>
          </a:xfrm>
        </p:grpSpPr>
        <p:pic>
          <p:nvPicPr>
            <p:cNvPr id="26" name="Picture 2" descr="https://www.thoughtco.com/thmb/n-AXzmR3PuCu8QE2V9AfRbAbNJo=/768x0/filters:no_upscale():max_bytes(150000):strip_icc()/hamburg-zoo-baby-animals-inventory-168860885-58979cf23df78caebc1b565c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4048125"/>
              <a:ext cx="3545305" cy="2455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bdélník 26"/>
            <p:cNvSpPr/>
            <p:nvPr/>
          </p:nvSpPr>
          <p:spPr>
            <a:xfrm>
              <a:off x="2634026" y="6257767"/>
              <a:ext cx="128592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/>
                <a:t>www.thoughtco.com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26452" y="4210088"/>
            <a:ext cx="3810923" cy="2578973"/>
            <a:chOff x="4446170" y="4048125"/>
            <a:chExt cx="3810923" cy="2578973"/>
          </a:xfrm>
        </p:grpSpPr>
        <p:pic>
          <p:nvPicPr>
            <p:cNvPr id="29" name="Picture 4" descr="https://www.asianelephantresearch.com/wp-content/uploads/2019/06/S__6119531-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170" y="4048125"/>
              <a:ext cx="3764380" cy="2514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bdélník 29"/>
            <p:cNvSpPr/>
            <p:nvPr/>
          </p:nvSpPr>
          <p:spPr>
            <a:xfrm>
              <a:off x="6328360" y="6380877"/>
              <a:ext cx="192873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/>
                <a:t>www.asianelephantresearch.com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9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nné var besk mot människan – inte rasist | Aftonbla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92" y="4625565"/>
            <a:ext cx="4987172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Figure 3 from Unusual colour and pattern variation of Lacerta agilis (  Squamata : Lacertidae ) recorded from Central Europe | Semantic Schol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9519"/>
            <a:ext cx="3792514" cy="51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69886" y="579220"/>
            <a:ext cx="1705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variabilita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9886" y="200967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chemeClr val="bg1"/>
                </a:solidFill>
              </a:rPr>
              <a:t>Rozlišovací (taxonomické) znaky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10" name="Picture 9" descr="Lacerta viridi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314" y="773222"/>
            <a:ext cx="2736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rof. Dr. Bayram Göçmen - Amphibians &amp; Reptiles of Northern Cypr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23" y="2824381"/>
            <a:ext cx="2794202" cy="394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le:Lacerta agilis male head.JPG - Wikimedia Comm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89" y="817563"/>
            <a:ext cx="3851857" cy="200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278284" y="1017242"/>
            <a:ext cx="1337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rgbClr val="FFFF00"/>
                </a:solidFill>
              </a:rPr>
              <a:t>?</a:t>
            </a:r>
            <a:endParaRPr lang="en-GB" sz="8000" b="1" dirty="0">
              <a:solidFill>
                <a:srgbClr val="FFFF00"/>
              </a:solidFill>
            </a:endParaRPr>
          </a:p>
        </p:txBody>
      </p:sp>
      <p:pic>
        <p:nvPicPr>
          <p:cNvPr id="9" name="Picture 4" descr="jesterky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3" t="29337" r="4671" b="54201"/>
          <a:stretch>
            <a:fillRect/>
          </a:stretch>
        </p:blipFill>
        <p:spPr bwMode="auto">
          <a:xfrm>
            <a:off x="7514919" y="2174115"/>
            <a:ext cx="2100846" cy="167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72321" y="4160231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chemeClr val="bg1"/>
                </a:solidFill>
              </a:rPr>
              <a:t>Binomická nomenklatura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5122" name="Picture 2" descr="vertebrate taxonomy chart - Google Search | Science biology, Taxonomy,  Animal classific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59" y="705345"/>
            <a:ext cx="8194974" cy="61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Evolution: What did Darwin, Wallace and Lamarck contribute? – ADB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33" y="618746"/>
            <a:ext cx="9151739" cy="29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45042" y="530598"/>
            <a:ext cx="5635625" cy="3019425"/>
            <a:chOff x="6045199" y="137318"/>
            <a:chExt cx="5635625" cy="3019425"/>
          </a:xfrm>
        </p:grpSpPr>
        <p:pic>
          <p:nvPicPr>
            <p:cNvPr id="3" name="Picture 6" descr="https://www.wtnschp.be/wp-content/uploads/2017/02/darwin-2-1280x6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238125"/>
              <a:ext cx="5635625" cy="2817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 descr="https://m.media-amazon.com/images/I/41Y5encTR9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25" y="137318"/>
              <a:ext cx="1932432" cy="301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57175" y="160593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chemeClr val="bg1"/>
                </a:solidFill>
              </a:rPr>
              <a:t>Evoluce a selekce – přírodní výběr, lamarckismus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www.genome.gov/sites/default/files/tg/en/illustration/evolu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8" y="3714886"/>
            <a:ext cx="4904634" cy="30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Evolution of Translation - Ulatus Translation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53" y="135956"/>
            <a:ext cx="5910132" cy="220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atural Selection | BioNin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02" y="2679357"/>
            <a:ext cx="6143436" cy="39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ýv obrat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1" y="710030"/>
            <a:ext cx="10454115" cy="59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30285" y="203951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chemeClr val="bg1"/>
                </a:solidFill>
              </a:rPr>
              <a:t>Fylogeneze (fylogenetický strom)</a:t>
            </a:r>
            <a:endParaRPr lang="cs-CZ" alt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981200" y="-26988"/>
            <a:ext cx="8229600" cy="1143001"/>
          </a:xfrm>
        </p:spPr>
        <p:txBody>
          <a:bodyPr/>
          <a:lstStyle/>
          <a:p>
            <a:r>
              <a:rPr lang="cs-CZ" altLang="cs-CZ" b="1" smtClean="0">
                <a:solidFill>
                  <a:schemeClr val="bg1"/>
                </a:solidFill>
              </a:rPr>
              <a:t>BIODIVERZITA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5184656" y="981076"/>
            <a:ext cx="6729840" cy="3095625"/>
          </a:xfrm>
        </p:spPr>
        <p:txBody>
          <a:bodyPr/>
          <a:lstStyle/>
          <a:p>
            <a:r>
              <a:rPr lang="cs-CZ" altLang="cs-CZ" sz="1600" b="1" dirty="0">
                <a:solidFill>
                  <a:schemeClr val="bg1"/>
                </a:solidFill>
              </a:rPr>
              <a:t>Biologická diverzita</a:t>
            </a:r>
            <a:r>
              <a:rPr lang="cs-CZ" altLang="cs-CZ" sz="1600" dirty="0">
                <a:solidFill>
                  <a:schemeClr val="bg1"/>
                </a:solidFill>
              </a:rPr>
              <a:t> (též </a:t>
            </a:r>
            <a:r>
              <a:rPr lang="cs-CZ" altLang="cs-CZ" sz="1600" b="1" dirty="0">
                <a:solidFill>
                  <a:schemeClr val="bg1"/>
                </a:solidFill>
              </a:rPr>
              <a:t>biodiverzita</a:t>
            </a:r>
            <a:r>
              <a:rPr lang="cs-CZ" altLang="cs-CZ" sz="1600" dirty="0">
                <a:solidFill>
                  <a:schemeClr val="bg1"/>
                </a:solidFill>
              </a:rPr>
              <a:t>; angl. </a:t>
            </a:r>
            <a:r>
              <a:rPr lang="cs-CZ" altLang="cs-CZ" sz="1600" i="1" dirty="0" err="1">
                <a:solidFill>
                  <a:schemeClr val="bg1"/>
                </a:solidFill>
              </a:rPr>
              <a:t>Biological</a:t>
            </a:r>
            <a:r>
              <a:rPr lang="cs-CZ" altLang="cs-CZ" sz="1600" i="1" dirty="0">
                <a:solidFill>
                  <a:schemeClr val="bg1"/>
                </a:solidFill>
              </a:rPr>
              <a:t> diversity</a:t>
            </a:r>
            <a:r>
              <a:rPr lang="cs-CZ" altLang="cs-CZ" sz="1600" dirty="0">
                <a:solidFill>
                  <a:schemeClr val="bg1"/>
                </a:solidFill>
              </a:rPr>
              <a:t>) představuje rozrůzněnost života. Existuje mnoho definicí biodiverzity, neboť se jedná o složitý </a:t>
            </a:r>
            <a:r>
              <a:rPr lang="cs-CZ" altLang="cs-CZ" sz="1600" dirty="0" err="1">
                <a:solidFill>
                  <a:schemeClr val="bg1"/>
                </a:solidFill>
              </a:rPr>
              <a:t>několikaúrovňový</a:t>
            </a:r>
            <a:r>
              <a:rPr lang="cs-CZ" altLang="cs-CZ" sz="1600" dirty="0">
                <a:solidFill>
                  <a:schemeClr val="bg1"/>
                </a:solidFill>
              </a:rPr>
              <a:t> jev. Světový fond ochrany přírody definoval v roce 1989 biodiverzitu jako </a:t>
            </a:r>
            <a:r>
              <a:rPr lang="cs-CZ" altLang="cs-CZ" sz="1600" i="1" dirty="0">
                <a:solidFill>
                  <a:schemeClr val="bg1"/>
                </a:solidFill>
              </a:rPr>
              <a:t>„bohatství života na Zemi, miliony rostlin, živočichů a mikroorganismů, včetně genů, které obsahují, a složité ekosystémy, které vytvářejí životní prostředí“</a:t>
            </a:r>
            <a:r>
              <a:rPr lang="cs-CZ" altLang="cs-CZ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6" name="Picture 2" descr="http://specieslist.com/images/external/ci-hotsp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" y="1084264"/>
            <a:ext cx="5386388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392" y="5373689"/>
            <a:ext cx="903605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Rozlišujeme čtyři úrovně biodiverzity:</a:t>
            </a:r>
          </a:p>
          <a:p>
            <a:pPr>
              <a:defRPr/>
            </a:pPr>
            <a:r>
              <a:rPr lang="cs-CZ" sz="1600" dirty="0">
                <a:solidFill>
                  <a:srgbClr val="FFFF00"/>
                </a:solidFill>
                <a:cs typeface="Arial" charset="0"/>
              </a:rPr>
              <a:t>genetickou</a:t>
            </a:r>
            <a:r>
              <a:rPr lang="cs-CZ" sz="1600" dirty="0">
                <a:solidFill>
                  <a:schemeClr val="bg1"/>
                </a:solidFill>
                <a:cs typeface="Arial" charset="0"/>
              </a:rPr>
              <a:t> (genová variabilita v rámci populace nebo celého druhu)</a:t>
            </a:r>
          </a:p>
          <a:p>
            <a:pPr>
              <a:defRPr/>
            </a:pPr>
            <a:r>
              <a:rPr lang="cs-CZ" sz="1600" dirty="0">
                <a:solidFill>
                  <a:srgbClr val="FFFF00"/>
                </a:solidFill>
                <a:cs typeface="Arial" charset="0"/>
              </a:rPr>
              <a:t>druhovou</a:t>
            </a:r>
            <a:r>
              <a:rPr lang="cs-CZ" sz="1600" dirty="0">
                <a:solidFill>
                  <a:schemeClr val="bg1"/>
                </a:solidFill>
                <a:cs typeface="Arial" charset="0"/>
              </a:rPr>
              <a:t> (rozmanitost na úrovni druhů)</a:t>
            </a:r>
          </a:p>
          <a:p>
            <a:pPr>
              <a:defRPr/>
            </a:pPr>
            <a:r>
              <a:rPr lang="cs-CZ" sz="1600" dirty="0">
                <a:solidFill>
                  <a:srgbClr val="FFFF00"/>
                </a:solidFill>
                <a:cs typeface="Arial" charset="0"/>
              </a:rPr>
              <a:t>ekosystémovou</a:t>
            </a:r>
            <a:r>
              <a:rPr lang="cs-CZ" sz="1600" dirty="0">
                <a:solidFill>
                  <a:schemeClr val="bg1"/>
                </a:solidFill>
                <a:cs typeface="Arial" charset="0"/>
              </a:rPr>
              <a:t> (rozmanitost na úrovni společenstev a ekosystémů)</a:t>
            </a:r>
          </a:p>
          <a:p>
            <a:pPr>
              <a:defRPr/>
            </a:pPr>
            <a:r>
              <a:rPr lang="cs-CZ" sz="1600" dirty="0">
                <a:solidFill>
                  <a:srgbClr val="FF0000"/>
                </a:solidFill>
                <a:cs typeface="Arial" charset="0"/>
              </a:rPr>
              <a:t>kulturní </a:t>
            </a:r>
            <a:r>
              <a:rPr lang="cs-CZ" sz="1600" dirty="0">
                <a:solidFill>
                  <a:schemeClr val="bg1"/>
                </a:solidFill>
                <a:cs typeface="Arial" charset="0"/>
              </a:rPr>
              <a:t>(rozmanitost kultur lidských společenstev)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463492" y="2413001"/>
            <a:ext cx="2699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cs-CZ" sz="1600" dirty="0">
                <a:solidFill>
                  <a:srgbClr val="00B0F0"/>
                </a:solidFill>
                <a:cs typeface="Arial" charset="0"/>
              </a:rPr>
              <a:t>Hot </a:t>
            </a:r>
            <a:r>
              <a:rPr lang="cs-CZ" sz="1600" dirty="0" err="1">
                <a:solidFill>
                  <a:srgbClr val="00B0F0"/>
                </a:solidFill>
                <a:cs typeface="Arial" charset="0"/>
              </a:rPr>
              <a:t>Spots</a:t>
            </a:r>
            <a:r>
              <a:rPr lang="cs-CZ" sz="1600" dirty="0">
                <a:solidFill>
                  <a:srgbClr val="00B0F0"/>
                </a:solidFill>
                <a:cs typeface="Arial" charset="0"/>
              </a:rPr>
              <a:t> </a:t>
            </a:r>
            <a:r>
              <a:rPr lang="cs-CZ" sz="1600" dirty="0">
                <a:solidFill>
                  <a:schemeClr val="bg1"/>
                </a:solidFill>
                <a:cs typeface="Arial" charset="0"/>
              </a:rPr>
              <a:t>“</a:t>
            </a:r>
            <a:br>
              <a:rPr lang="cs-CZ" sz="1600" dirty="0">
                <a:solidFill>
                  <a:schemeClr val="bg1"/>
                </a:solidFill>
                <a:cs typeface="Arial" charset="0"/>
              </a:rPr>
            </a:br>
            <a:r>
              <a:rPr lang="cs-CZ" sz="1600" dirty="0">
                <a:solidFill>
                  <a:schemeClr val="bg1"/>
                </a:solidFill>
                <a:cs typeface="Arial" charset="0"/>
              </a:rPr>
              <a:t>oblasti s vysokou druhovou bohatostí, koncentrací vzácných, 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ohrožených a endemických druhů</a:t>
            </a:r>
          </a:p>
          <a:p>
            <a:pPr>
              <a:defRPr/>
            </a:pPr>
            <a:endParaRPr lang="cs-CZ" sz="1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170" name="Picture 2" descr="The Hot Spot (200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11" y="2413001"/>
            <a:ext cx="2850554" cy="39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 rot="19613620">
            <a:off x="7675459" y="3588912"/>
            <a:ext cx="4531056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FF0000"/>
                </a:solidFill>
              </a:rPr>
              <a:t>NOPE!!!</a:t>
            </a:r>
            <a:endParaRPr lang="en-GB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1349</Words>
  <Application>Microsoft Office PowerPoint</Application>
  <PresentationFormat>Širokoúhlá obrazovka</PresentationFormat>
  <Paragraphs>229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BIODIVERZITA</vt:lpstr>
      <vt:lpstr>BIODIVERZITA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Smolinský</dc:creator>
  <cp:lastModifiedBy>Smolinský</cp:lastModifiedBy>
  <cp:revision>21</cp:revision>
  <dcterms:created xsi:type="dcterms:W3CDTF">2019-09-30T07:01:06Z</dcterms:created>
  <dcterms:modified xsi:type="dcterms:W3CDTF">2020-10-07T12:03:16Z</dcterms:modified>
</cp:coreProperties>
</file>