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6"/>
  </p:notesMasterIdLst>
  <p:sldIdLst>
    <p:sldId id="290" r:id="rId2"/>
    <p:sldId id="294" r:id="rId3"/>
    <p:sldId id="295" r:id="rId4"/>
    <p:sldId id="296" r:id="rId5"/>
    <p:sldId id="291" r:id="rId6"/>
    <p:sldId id="293" r:id="rId7"/>
    <p:sldId id="279" r:id="rId8"/>
    <p:sldId id="292" r:id="rId9"/>
    <p:sldId id="281" r:id="rId10"/>
    <p:sldId id="283" r:id="rId11"/>
    <p:sldId id="288" r:id="rId12"/>
    <p:sldId id="284" r:id="rId13"/>
    <p:sldId id="285" r:id="rId14"/>
    <p:sldId id="280" r:id="rId15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38486-6211-4E2D-8E20-01C55186492A}" type="datetimeFigureOut">
              <a:rPr lang="cs-CZ" smtClean="0"/>
              <a:pPr/>
              <a:t>23.10.2020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2F486-F355-45D8-BA09-2F1CCA42B01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41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33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43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78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996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858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42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3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517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8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225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33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852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08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94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175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6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001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126A8E-0D50-4F5F-B432-319FC06AE941}" type="datetimeFigureOut">
              <a:rPr lang="cs-CZ" smtClean="0"/>
              <a:pPr/>
              <a:t>23.10.2020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94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620688"/>
            <a:ext cx="74168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Ortoepie</a:t>
            </a: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endParaRPr lang="cs-CZ" sz="2600" dirty="0" smtClean="0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2776"/>
            <a:ext cx="3240360" cy="4382041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6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2"/>
    </mc:Choice>
    <mc:Fallback xmlns="">
      <p:transition spd="slow" advTm="2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764704"/>
            <a:ext cx="75608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Snahy o kultivování spisovné výslovnosti</a:t>
            </a:r>
            <a:endParaRPr lang="cs-CZ" sz="2800" b="1" dirty="0">
              <a:latin typeface="Calibri" panose="020F0502020204030204" pitchFamily="34" charset="0"/>
            </a:endParaRPr>
          </a:p>
          <a:p>
            <a:endParaRPr lang="cs-CZ" dirty="0" smtClean="0">
              <a:latin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starší úvahy o správné výslovnosti (</a:t>
            </a:r>
            <a:r>
              <a:rPr lang="cs-CZ" sz="2400" dirty="0" smtClean="0">
                <a:latin typeface="Calibri" panose="020F0502020204030204" pitchFamily="34" charset="0"/>
              </a:rPr>
              <a:t>Hus, </a:t>
            </a:r>
            <a:r>
              <a:rPr lang="cs-CZ" sz="2400" dirty="0">
                <a:latin typeface="Calibri" panose="020F0502020204030204" pitchFamily="34" charset="0"/>
              </a:rPr>
              <a:t>Blahoslav, </a:t>
            </a:r>
            <a:r>
              <a:rPr lang="cs-CZ" sz="2400" dirty="0" smtClean="0">
                <a:latin typeface="Calibri" panose="020F0502020204030204" pitchFamily="34" charset="0"/>
              </a:rPr>
              <a:t>Komenský – </a:t>
            </a:r>
            <a:r>
              <a:rPr lang="cs-CZ" sz="2400" i="1" dirty="0" smtClean="0">
                <a:latin typeface="Calibri" panose="020F0502020204030204" pitchFamily="34" charset="0"/>
              </a:rPr>
              <a:t>Umění kazatelské</a:t>
            </a:r>
            <a:r>
              <a:rPr lang="cs-CZ" sz="2400" dirty="0" smtClean="0">
                <a:latin typeface="Calibri" panose="020F0502020204030204" pitchFamily="34" charset="0"/>
              </a:rPr>
              <a:t>, </a:t>
            </a:r>
            <a:r>
              <a:rPr lang="cs-CZ" sz="2400" dirty="0">
                <a:latin typeface="Calibri" panose="020F0502020204030204" pitchFamily="34" charset="0"/>
              </a:rPr>
              <a:t>Dobrovský, </a:t>
            </a:r>
            <a:r>
              <a:rPr lang="cs-CZ" sz="2400" dirty="0" smtClean="0">
                <a:latin typeface="Calibri" panose="020F0502020204030204" pitchFamily="34" charset="0"/>
              </a:rPr>
              <a:t>Kollár – </a:t>
            </a:r>
            <a:r>
              <a:rPr lang="cs-CZ" sz="2400" i="1" dirty="0" smtClean="0">
                <a:latin typeface="Calibri" panose="020F0502020204030204" pitchFamily="34" charset="0"/>
              </a:rPr>
              <a:t>Myšlénky </a:t>
            </a:r>
            <a:r>
              <a:rPr lang="cs-CZ" sz="2400" i="1" dirty="0">
                <a:latin typeface="Calibri" panose="020F0502020204030204" pitchFamily="34" charset="0"/>
              </a:rPr>
              <a:t>o libozvučnosti řeči vůbec, obzvláště </a:t>
            </a:r>
            <a:r>
              <a:rPr lang="cs-CZ" sz="2400" i="1" dirty="0" smtClean="0">
                <a:latin typeface="Calibri" panose="020F0502020204030204" pitchFamily="34" charset="0"/>
              </a:rPr>
              <a:t>českoslovanské</a:t>
            </a:r>
            <a:r>
              <a:rPr lang="cs-CZ" sz="2400" dirty="0" smtClean="0">
                <a:latin typeface="Calibri" panose="020F0502020204030204" pitchFamily="34" charset="0"/>
              </a:rPr>
              <a:t>, Durdík)</a:t>
            </a:r>
          </a:p>
          <a:p>
            <a:endParaRPr lang="cs-CZ" sz="2400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60"/>
    </mc:Choice>
    <mc:Fallback xmlns="">
      <p:transition spd="slow" advTm="9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764704"/>
            <a:ext cx="75608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Snahy o kultivování spisovné výslovnosti</a:t>
            </a:r>
            <a:endParaRPr lang="cs-CZ" sz="2800" b="1" dirty="0">
              <a:latin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Miloš </a:t>
            </a:r>
            <a:r>
              <a:rPr lang="cs-CZ" sz="2400" dirty="0" err="1" smtClean="0">
                <a:latin typeface="Calibri" panose="020F0502020204030204" pitchFamily="34" charset="0"/>
              </a:rPr>
              <a:t>Weingart</a:t>
            </a:r>
            <a:r>
              <a:rPr lang="cs-CZ" sz="2400" dirty="0" smtClean="0">
                <a:latin typeface="Calibri" panose="020F0502020204030204" pitchFamily="34" charset="0"/>
              </a:rPr>
              <a:t> – </a:t>
            </a:r>
            <a:r>
              <a:rPr lang="cs-CZ" sz="2400" i="1" dirty="0" smtClean="0">
                <a:latin typeface="Calibri" panose="020F0502020204030204" pitchFamily="34" charset="0"/>
              </a:rPr>
              <a:t>Zvuková kultura českého jazyka</a:t>
            </a:r>
            <a:r>
              <a:rPr lang="cs-CZ" sz="2400" dirty="0" smtClean="0">
                <a:latin typeface="Calibri" panose="020F0502020204030204" pitchFamily="34" charset="0"/>
              </a:rPr>
              <a:t>; </a:t>
            </a:r>
            <a:br>
              <a:rPr lang="cs-CZ" sz="2400" dirty="0" smtClean="0">
                <a:latin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</a:rPr>
              <a:t>František Trávníček – </a:t>
            </a:r>
            <a:r>
              <a:rPr lang="cs-CZ" sz="2400" i="1" dirty="0" smtClean="0">
                <a:latin typeface="Calibri" panose="020F0502020204030204" pitchFamily="34" charset="0"/>
              </a:rPr>
              <a:t>Správná česká výslovnost </a:t>
            </a:r>
            <a:r>
              <a:rPr lang="cs-CZ" sz="2400" dirty="0" smtClean="0">
                <a:latin typeface="Calibri" panose="020F0502020204030204" pitchFamily="34" charset="0"/>
              </a:rPr>
              <a:t>(1935)</a:t>
            </a: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PLK</a:t>
            </a:r>
            <a:r>
              <a:rPr lang="cs-CZ" sz="2400" dirty="0">
                <a:latin typeface="Calibri" panose="020F0502020204030204" pitchFamily="34" charset="0"/>
              </a:rPr>
              <a:t>: sborník </a:t>
            </a:r>
            <a:r>
              <a:rPr lang="cs-CZ" sz="2400" i="1" dirty="0">
                <a:latin typeface="Calibri" panose="020F0502020204030204" pitchFamily="34" charset="0"/>
              </a:rPr>
              <a:t>Spisovná čeština a jazyková kultura </a:t>
            </a:r>
            <a:r>
              <a:rPr lang="cs-CZ" sz="2400" dirty="0">
                <a:latin typeface="Calibri" panose="020F0502020204030204" pitchFamily="34" charset="0"/>
              </a:rPr>
              <a:t>(1932</a:t>
            </a:r>
            <a:r>
              <a:rPr lang="cs-CZ" sz="2400" dirty="0" smtClean="0">
                <a:latin typeface="Calibri" panose="020F0502020204030204" pitchFamily="34" charset="0"/>
              </a:rPr>
              <a:t>)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časopisy </a:t>
            </a:r>
            <a:r>
              <a:rPr lang="cs-CZ" sz="2400" i="1" dirty="0">
                <a:latin typeface="Calibri" panose="020F0502020204030204" pitchFamily="34" charset="0"/>
              </a:rPr>
              <a:t>Slovo a slovesnost</a:t>
            </a:r>
            <a:r>
              <a:rPr lang="cs-CZ" sz="2400" dirty="0">
                <a:latin typeface="Calibri" panose="020F0502020204030204" pitchFamily="34" charset="0"/>
              </a:rPr>
              <a:t>, </a:t>
            </a:r>
            <a:r>
              <a:rPr lang="cs-CZ" sz="2400" i="1" dirty="0">
                <a:latin typeface="Calibri" panose="020F0502020204030204" pitchFamily="34" charset="0"/>
              </a:rPr>
              <a:t>Naše </a:t>
            </a:r>
            <a:r>
              <a:rPr lang="cs-CZ" sz="2400" i="1" dirty="0" smtClean="0">
                <a:latin typeface="Calibri" panose="020F0502020204030204" pitchFamily="34" charset="0"/>
              </a:rPr>
              <a:t>řeč</a:t>
            </a:r>
            <a:endParaRPr lang="cs-CZ" sz="2400" i="1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21"/>
    </mc:Choice>
    <mc:Fallback xmlns="">
      <p:transition spd="slow" advTm="13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92696"/>
            <a:ext cx="74888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1942 </a:t>
            </a:r>
            <a:r>
              <a:rPr lang="cs-CZ" sz="2400" dirty="0">
                <a:latin typeface="Calibri" panose="020F0502020204030204" pitchFamily="34" charset="0"/>
              </a:rPr>
              <a:t>– založena Ortoepická komise, později přechází pod Československou akademii věd jako komise při Ústavu pro jazyk český</a:t>
            </a: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i="1" dirty="0" smtClean="0">
                <a:latin typeface="Calibri" panose="020F0502020204030204" pitchFamily="34" charset="0"/>
              </a:rPr>
              <a:t>Výslovnost spisovné češtiny I </a:t>
            </a:r>
            <a:r>
              <a:rPr lang="cs-CZ" sz="2400" dirty="0" smtClean="0">
                <a:latin typeface="Calibri" panose="020F0502020204030204" pitchFamily="34" charset="0"/>
              </a:rPr>
              <a:t> (1955,1967; B. Hála) – výslovnost slov českých</a:t>
            </a:r>
          </a:p>
          <a:p>
            <a:pPr marL="285750" indent="-285750">
              <a:buFontTx/>
              <a:buChar char="-"/>
            </a:pPr>
            <a:r>
              <a:rPr lang="cs-CZ" sz="2400" i="1" dirty="0" smtClean="0">
                <a:latin typeface="Calibri" panose="020F0502020204030204" pitchFamily="34" charset="0"/>
              </a:rPr>
              <a:t>Výslovnost </a:t>
            </a:r>
            <a:r>
              <a:rPr lang="cs-CZ" sz="2400" i="1" dirty="0">
                <a:latin typeface="Calibri" panose="020F0502020204030204" pitchFamily="34" charset="0"/>
              </a:rPr>
              <a:t>spisovné češtiny II </a:t>
            </a:r>
            <a:r>
              <a:rPr lang="cs-CZ" sz="2400" dirty="0">
                <a:latin typeface="Calibri" panose="020F0502020204030204" pitchFamily="34" charset="0"/>
              </a:rPr>
              <a:t>(</a:t>
            </a:r>
            <a:r>
              <a:rPr lang="cs-CZ" sz="2400" dirty="0" smtClean="0">
                <a:latin typeface="Calibri" panose="020F0502020204030204" pitchFamily="34" charset="0"/>
              </a:rPr>
              <a:t>1978; M. </a:t>
            </a:r>
            <a:r>
              <a:rPr lang="cs-CZ" sz="2400" dirty="0" err="1" smtClean="0">
                <a:latin typeface="Calibri" panose="020F0502020204030204" pitchFamily="34" charset="0"/>
              </a:rPr>
              <a:t>Romportl</a:t>
            </a:r>
            <a:r>
              <a:rPr lang="cs-CZ" sz="2400" dirty="0" smtClean="0">
                <a:latin typeface="Calibri" panose="020F0502020204030204" pitchFamily="34" charset="0"/>
              </a:rPr>
              <a:t>) </a:t>
            </a:r>
            <a:r>
              <a:rPr lang="cs-CZ" sz="2400" dirty="0">
                <a:latin typeface="Calibri" panose="020F0502020204030204" pitchFamily="34" charset="0"/>
              </a:rPr>
              <a:t>– výslovnost slov </a:t>
            </a:r>
            <a:r>
              <a:rPr lang="cs-CZ" sz="2400" dirty="0" smtClean="0">
                <a:latin typeface="Calibri" panose="020F0502020204030204" pitchFamily="34" charset="0"/>
              </a:rPr>
              <a:t>přejatých</a:t>
            </a:r>
          </a:p>
          <a:p>
            <a:pPr marL="285750" indent="-28575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Jiřina Hůrková: </a:t>
            </a:r>
            <a:r>
              <a:rPr lang="cs-CZ" sz="2400" i="1" dirty="0">
                <a:latin typeface="Calibri" panose="020F0502020204030204" pitchFamily="34" charset="0"/>
              </a:rPr>
              <a:t>Česká výslovnostní norma </a:t>
            </a:r>
            <a:r>
              <a:rPr lang="cs-CZ" sz="2400" dirty="0">
                <a:latin typeface="Calibri" panose="020F0502020204030204" pitchFamily="34" charset="0"/>
              </a:rPr>
              <a:t>(1995)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M. Krobotová: </a:t>
            </a:r>
            <a:r>
              <a:rPr lang="cs-CZ" sz="2400" i="1" dirty="0">
                <a:latin typeface="Calibri" panose="020F0502020204030204" pitchFamily="34" charset="0"/>
              </a:rPr>
              <a:t>Spisovná výslovnost a kultura mluveného projevu </a:t>
            </a:r>
            <a:r>
              <a:rPr lang="cs-CZ" sz="2400" dirty="0">
                <a:latin typeface="Calibri" panose="020F0502020204030204" pitchFamily="34" charset="0"/>
              </a:rPr>
              <a:t>(2000)</a:t>
            </a: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23"/>
    </mc:Choice>
    <mc:Fallback xmlns="">
      <p:transition spd="slow" advTm="140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92696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</a:rPr>
              <a:t>Za </a:t>
            </a:r>
            <a:r>
              <a:rPr lang="cs-CZ" sz="2400" dirty="0">
                <a:latin typeface="Calibri" panose="020F0502020204030204" pitchFamily="34" charset="0"/>
              </a:rPr>
              <a:t>základ výslovnostní normy zde byla vzata </a:t>
            </a:r>
            <a:r>
              <a:rPr lang="cs-CZ" sz="2400" i="1" dirty="0">
                <a:latin typeface="Calibri" panose="020F0502020204030204" pitchFamily="34" charset="0"/>
              </a:rPr>
              <a:t>„skutečně existující, přirozená a na konvenci založená výslovnost, která jako nedílná součást spisovného jazyka plní jeho celonárodní funkci; je to výslovnost všech uživatelů spisovného jazyka po celém jazykovém území, snažících se o spisovný projev kultivovaný po všech stránkách, </a:t>
            </a:r>
            <a:r>
              <a:rPr lang="cs-CZ" sz="2400" i="1" dirty="0" smtClean="0">
                <a:latin typeface="Calibri" panose="020F0502020204030204" pitchFamily="34" charset="0"/>
              </a:rPr>
              <a:t/>
            </a:r>
            <a:br>
              <a:rPr lang="cs-CZ" sz="2400" i="1" dirty="0" smtClean="0">
                <a:latin typeface="Calibri" panose="020F0502020204030204" pitchFamily="34" charset="0"/>
              </a:rPr>
            </a:br>
            <a:r>
              <a:rPr lang="cs-CZ" sz="2400" i="1" dirty="0" smtClean="0">
                <a:latin typeface="Calibri" panose="020F0502020204030204" pitchFamily="34" charset="0"/>
              </a:rPr>
              <a:t>z </a:t>
            </a:r>
            <a:r>
              <a:rPr lang="cs-CZ" sz="2400" i="1" dirty="0">
                <a:latin typeface="Calibri" panose="020F0502020204030204" pitchFamily="34" charset="0"/>
              </a:rPr>
              <a:t>hlediska výslovnosti tedy prostý zvláštností nářečních, místních a individuálních.“; </a:t>
            </a:r>
            <a:r>
              <a:rPr lang="cs-CZ" sz="2400" dirty="0">
                <a:latin typeface="Calibri" panose="020F0502020204030204" pitchFamily="34" charset="0"/>
              </a:rPr>
              <a:t>zahrnuje tedy zejména projevy neutrální, oficiální a polooficiální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64"/>
    </mc:Choice>
    <mc:Fallback xmlns="">
      <p:transition spd="slow" advTm="12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764704"/>
            <a:ext cx="76328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</a:rPr>
              <a:t>Eufonie</a:t>
            </a:r>
            <a:endParaRPr lang="cs-CZ" sz="2400" dirty="0">
              <a:latin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b="1" dirty="0" smtClean="0">
                <a:latin typeface="Calibri" panose="020F0502020204030204" pitchFamily="34" charset="0"/>
              </a:rPr>
              <a:t>Kakofonie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b="1" dirty="0" smtClean="0">
                <a:latin typeface="Calibri" panose="020F0502020204030204" pitchFamily="34" charset="0"/>
              </a:rPr>
              <a:t>Kalilogie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b="1" dirty="0" smtClean="0">
                <a:latin typeface="Calibri" panose="020F0502020204030204" pitchFamily="34" charset="0"/>
              </a:rPr>
              <a:t>Jevištní řeč</a:t>
            </a:r>
          </a:p>
          <a:p>
            <a:endParaRPr lang="cs-CZ" sz="2400" b="1" dirty="0">
              <a:latin typeface="Calibri" panose="020F0502020204030204" pitchFamily="34" charset="0"/>
            </a:endParaRPr>
          </a:p>
          <a:p>
            <a:endParaRPr lang="cs-CZ" b="1" dirty="0" smtClean="0">
              <a:latin typeface="Calibri" panose="020F0502020204030204" pitchFamily="34" charset="0"/>
            </a:endParaRPr>
          </a:p>
          <a:p>
            <a:endParaRPr lang="cs-CZ" b="1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>
              <a:latin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74"/>
    </mc:Choice>
    <mc:Fallback xmlns="">
      <p:transition spd="slow" advTm="11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692696"/>
            <a:ext cx="78488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Čeština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endParaRPr lang="cs-CZ" sz="2400" b="1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mluvená čeština – není homogenní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psaná čeština – tendence k ustalování; kodifikace; spisovnost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obě podoby mají kromě společného jádra své vlastní prostředky pro dosažení komunikačního cíle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psaný </a:t>
            </a:r>
            <a:r>
              <a:rPr lang="cs-CZ" sz="2400" dirty="0">
                <a:latin typeface="Calibri" panose="020F0502020204030204" pitchFamily="34" charset="0"/>
              </a:rPr>
              <a:t>i mluvený jazyk má svou normu, svá závazná pravidla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62"/>
    </mc:Choice>
    <mc:Fallback xmlns="">
      <p:transition spd="slow" advTm="13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764704"/>
            <a:ext cx="756084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Funkce pravopisu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zaznamenávací → pisatel</a:t>
            </a: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vybavovací → čtenář</a:t>
            </a: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slabičný princip čtení – význam jsme schopni vnímat po jednotlivých slabikách, nikoli po hláskách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35"/>
    </mc:Choice>
    <mc:Fallback xmlns="">
      <p:transition spd="slow" advTm="77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548681"/>
            <a:ext cx="748883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Principy českého pravopisu (ortografie)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do značné míry fonetický (fonologický) – hláskové písmo, ale řada výjimek</a:t>
            </a:r>
          </a:p>
          <a:p>
            <a:pPr marL="285750" indent="-285750">
              <a:buFontTx/>
              <a:buChar char="-"/>
            </a:pPr>
            <a:r>
              <a:rPr lang="cs-CZ" sz="2400" u="sng" dirty="0" smtClean="0">
                <a:latin typeface="Calibri" panose="020F0502020204030204" pitchFamily="34" charset="0"/>
              </a:rPr>
              <a:t>uplatňují se i jiné principy, např.:</a:t>
            </a:r>
          </a:p>
          <a:p>
            <a:r>
              <a:rPr lang="cs-CZ" sz="2400" dirty="0" smtClean="0">
                <a:latin typeface="Calibri" panose="020F0502020204030204" pitchFamily="34" charset="0"/>
              </a:rPr>
              <a:t>	</a:t>
            </a:r>
            <a:r>
              <a:rPr lang="cs-CZ" sz="2400" b="1" dirty="0" smtClean="0">
                <a:latin typeface="Calibri" panose="020F0502020204030204" pitchFamily="34" charset="0"/>
              </a:rPr>
              <a:t>lexikální</a:t>
            </a:r>
            <a:r>
              <a:rPr lang="cs-CZ" sz="2400" dirty="0" smtClean="0">
                <a:latin typeface="Calibri" panose="020F0502020204030204" pitchFamily="34" charset="0"/>
              </a:rPr>
              <a:t> (např. ch, x, psaní i/y v slovních základech 	a slovotvorných morfémech)	</a:t>
            </a:r>
            <a:br>
              <a:rPr lang="cs-CZ" sz="2400" dirty="0" smtClean="0">
                <a:latin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</a:rPr>
              <a:t>	</a:t>
            </a:r>
            <a:r>
              <a:rPr lang="cs-CZ" sz="2400" b="1" dirty="0" smtClean="0">
                <a:latin typeface="Calibri" panose="020F0502020204030204" pitchFamily="34" charset="0"/>
              </a:rPr>
              <a:t>morfologický</a:t>
            </a:r>
            <a:r>
              <a:rPr lang="cs-CZ" sz="2400" dirty="0" smtClean="0">
                <a:latin typeface="Calibri" panose="020F0502020204030204" pitchFamily="34" charset="0"/>
              </a:rPr>
              <a:t> (</a:t>
            </a:r>
            <a:r>
              <a:rPr lang="cs-CZ" sz="2400" dirty="0" err="1" smtClean="0">
                <a:latin typeface="Calibri" panose="020F0502020204030204" pitchFamily="34" charset="0"/>
              </a:rPr>
              <a:t>had</a:t>
            </a:r>
            <a:r>
              <a:rPr lang="cs-CZ" sz="2400" i="1" dirty="0" err="1" smtClean="0">
                <a:latin typeface="Calibri" panose="020F0502020204030204" pitchFamily="34" charset="0"/>
              </a:rPr>
              <a:t>y</a:t>
            </a:r>
            <a:r>
              <a:rPr lang="cs-CZ" sz="2400" dirty="0" err="1" smtClean="0">
                <a:latin typeface="Calibri" panose="020F0502020204030204" pitchFamily="34" charset="0"/>
              </a:rPr>
              <a:t>→holub</a:t>
            </a:r>
            <a:r>
              <a:rPr lang="cs-CZ" sz="2400" i="1" dirty="0" err="1" smtClean="0">
                <a:latin typeface="Calibri" panose="020F0502020204030204" pitchFamily="34" charset="0"/>
              </a:rPr>
              <a:t>y</a:t>
            </a:r>
            <a:r>
              <a:rPr lang="cs-CZ" sz="24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cs-CZ" sz="2400" dirty="0" smtClean="0">
                <a:latin typeface="Calibri" panose="020F0502020204030204" pitchFamily="34" charset="0"/>
              </a:rPr>
              <a:t>	</a:t>
            </a:r>
            <a:r>
              <a:rPr lang="cs-CZ" sz="2400" b="1" dirty="0" smtClean="0">
                <a:latin typeface="Calibri" panose="020F0502020204030204" pitchFamily="34" charset="0"/>
              </a:rPr>
              <a:t>syntaktický</a:t>
            </a:r>
            <a:r>
              <a:rPr lang="cs-CZ" sz="2400" dirty="0" smtClean="0">
                <a:latin typeface="Calibri" panose="020F0502020204030204" pitchFamily="34" charset="0"/>
              </a:rPr>
              <a:t> (shodný přívlastek, shoda přísudku </a:t>
            </a:r>
            <a:br>
              <a:rPr lang="cs-CZ" sz="2400" dirty="0" smtClean="0">
                <a:latin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</a:rPr>
              <a:t>	s podmětem)</a:t>
            </a:r>
          </a:p>
          <a:p>
            <a:r>
              <a:rPr lang="cs-CZ" sz="2400" dirty="0" smtClean="0">
                <a:latin typeface="Calibri" panose="020F0502020204030204" pitchFamily="34" charset="0"/>
              </a:rPr>
              <a:t>	</a:t>
            </a:r>
            <a:r>
              <a:rPr lang="cs-CZ" sz="2400" b="1" dirty="0" smtClean="0">
                <a:latin typeface="Calibri" panose="020F0502020204030204" pitchFamily="34" charset="0"/>
              </a:rPr>
              <a:t>etymologický</a:t>
            </a:r>
            <a:r>
              <a:rPr lang="cs-CZ" sz="2400" dirty="0" smtClean="0">
                <a:latin typeface="Calibri" panose="020F0502020204030204" pitchFamily="34" charset="0"/>
              </a:rPr>
              <a:t> (svatba, žabka)</a:t>
            </a:r>
          </a:p>
          <a:p>
            <a:r>
              <a:rPr lang="cs-CZ" sz="2400" dirty="0" smtClean="0">
                <a:latin typeface="Calibri" panose="020F0502020204030204" pitchFamily="34" charset="0"/>
              </a:rPr>
              <a:t>	</a:t>
            </a:r>
            <a:r>
              <a:rPr lang="cs-CZ" sz="2400" b="1" dirty="0" smtClean="0">
                <a:latin typeface="Calibri" panose="020F0502020204030204" pitchFamily="34" charset="0"/>
              </a:rPr>
              <a:t>historický</a:t>
            </a:r>
            <a:r>
              <a:rPr lang="cs-CZ" sz="2400" dirty="0" smtClean="0">
                <a:latin typeface="Calibri" panose="020F0502020204030204" pitchFamily="34" charset="0"/>
              </a:rPr>
              <a:t> (psaní ů, ý…)</a:t>
            </a: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</a:rPr>
              <a:t>+ další prostředky, interpunkce, velká písmenka, grafika</a:t>
            </a:r>
            <a:endParaRPr lang="cs-CZ" sz="2400" dirty="0">
              <a:latin typeface="Calibri" panose="020F0502020204030204" pitchFamily="34" charset="0"/>
            </a:endParaRPr>
          </a:p>
          <a:p>
            <a:endParaRPr lang="cs-CZ" sz="26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65"/>
    </mc:Choice>
    <mc:Fallback xmlns="">
      <p:transition spd="slow" advTm="236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62068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Ortoepie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endParaRPr lang="cs-CZ" sz="2600" dirty="0" smtClean="0">
              <a:latin typeface="Calibri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cs-CZ" sz="2600" dirty="0">
                <a:latin typeface="Calibri" pitchFamily="34" charset="0"/>
              </a:rPr>
              <a:t>s</a:t>
            </a:r>
            <a:r>
              <a:rPr lang="cs-CZ" sz="2600" dirty="0" smtClean="0">
                <a:latin typeface="Calibri" pitchFamily="34" charset="0"/>
              </a:rPr>
              <a:t>oubor norem, kterými se řídí zvuková podoba mluvených spisovných projevů</a:t>
            </a:r>
          </a:p>
          <a:p>
            <a:pPr marL="800100" lvl="1" indent="-342900">
              <a:buFontTx/>
              <a:buChar char="-"/>
            </a:pPr>
            <a:endParaRPr lang="cs-CZ" sz="2600" dirty="0" smtClean="0">
              <a:latin typeface="Calibri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norma – jedná </a:t>
            </a:r>
            <a:r>
              <a:rPr lang="cs-CZ" sz="2600" dirty="0">
                <a:latin typeface="Calibri" panose="020F0502020204030204" pitchFamily="34" charset="0"/>
              </a:rPr>
              <a:t>se </a:t>
            </a:r>
            <a:r>
              <a:rPr lang="cs-CZ" sz="2600" dirty="0" smtClean="0">
                <a:latin typeface="Calibri" panose="020F0502020204030204" pitchFamily="34" charset="0"/>
              </a:rPr>
              <a:t>o </a:t>
            </a:r>
            <a:r>
              <a:rPr lang="cs-CZ" sz="2600" dirty="0">
                <a:latin typeface="Calibri" panose="020F0502020204030204" pitchFamily="34" charset="0"/>
              </a:rPr>
              <a:t>soubor objektivně </a:t>
            </a:r>
            <a:r>
              <a:rPr lang="cs-CZ" sz="2600" dirty="0" smtClean="0">
                <a:latin typeface="Calibri" panose="020F0502020204030204" pitchFamily="34" charset="0"/>
              </a:rPr>
              <a:t>existujících </a:t>
            </a:r>
            <a:r>
              <a:rPr lang="cs-CZ" sz="2600" dirty="0">
                <a:latin typeface="Calibri" panose="020F0502020204030204" pitchFamily="34" charset="0"/>
              </a:rPr>
              <a:t>pravidel, která uživatelé daného jazyka pociťují jako </a:t>
            </a:r>
            <a:r>
              <a:rPr lang="cs-CZ" sz="2600" dirty="0" smtClean="0">
                <a:latin typeface="Calibri" panose="020F0502020204030204" pitchFamily="34" charset="0"/>
              </a:rPr>
              <a:t>závazná</a:t>
            </a:r>
          </a:p>
          <a:p>
            <a:pPr marL="800100" lvl="1" indent="-342900"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ú</a:t>
            </a:r>
            <a:r>
              <a:rPr lang="cs-CZ" sz="2600" dirty="0" smtClean="0">
                <a:latin typeface="Calibri" panose="020F0502020204030204" pitchFamily="34" charset="0"/>
              </a:rPr>
              <a:t>zus – norma – kodifikace </a:t>
            </a:r>
          </a:p>
          <a:p>
            <a:pPr marL="800100" lvl="1" indent="-342900"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34"/>
    </mc:Choice>
    <mc:Fallback xmlns="">
      <p:transition spd="slow" advTm="24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620688"/>
            <a:ext cx="770485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Ortoepie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endParaRPr lang="cs-CZ" sz="2600" dirty="0" smtClean="0">
              <a:latin typeface="Calibri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cs-CZ" sz="2600" b="1" dirty="0" smtClean="0">
                <a:latin typeface="Calibri" pitchFamily="34" charset="0"/>
              </a:rPr>
              <a:t>spisovná výslovnost</a:t>
            </a:r>
          </a:p>
          <a:p>
            <a:pPr marL="800100" lvl="1" indent="-342900">
              <a:buFontTx/>
              <a:buChar char="-"/>
            </a:pPr>
            <a:r>
              <a:rPr lang="cs-CZ" sz="2600" b="1" dirty="0" smtClean="0">
                <a:latin typeface="Calibri" pitchFamily="34" charset="0"/>
              </a:rPr>
              <a:t>nauka o spisovné výslovnosti</a:t>
            </a:r>
            <a:r>
              <a:rPr lang="cs-CZ" sz="2600" dirty="0" smtClean="0">
                <a:latin typeface="Calibri" pitchFamily="34" charset="0"/>
              </a:rPr>
              <a:t>, </a:t>
            </a:r>
            <a:r>
              <a:rPr lang="cs-CZ" sz="2600" dirty="0">
                <a:latin typeface="Calibri" panose="020F0502020204030204" pitchFamily="34" charset="0"/>
              </a:rPr>
              <a:t>o užívání hlásek </a:t>
            </a:r>
            <a:r>
              <a:rPr lang="cs-CZ" sz="2600" dirty="0" smtClean="0">
                <a:latin typeface="Calibri" panose="020F0502020204030204" pitchFamily="34" charset="0"/>
              </a:rPr>
              <a:t/>
            </a:r>
            <a:br>
              <a:rPr lang="cs-CZ" sz="2600" dirty="0" smtClean="0">
                <a:latin typeface="Calibri" panose="020F0502020204030204" pitchFamily="34" charset="0"/>
              </a:rPr>
            </a:br>
            <a:r>
              <a:rPr lang="cs-CZ" sz="2600" dirty="0" smtClean="0">
                <a:latin typeface="Calibri" panose="020F0502020204030204" pitchFamily="34" charset="0"/>
              </a:rPr>
              <a:t>v </a:t>
            </a:r>
            <a:r>
              <a:rPr lang="cs-CZ" sz="2600" dirty="0">
                <a:latin typeface="Calibri" panose="020F0502020204030204" pitchFamily="34" charset="0"/>
              </a:rPr>
              <a:t>souvislé řeči a o její modulaci</a:t>
            </a:r>
          </a:p>
          <a:p>
            <a:pPr marL="800100" lvl="1" indent="-342900"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pravidla </a:t>
            </a:r>
            <a:r>
              <a:rPr lang="cs-CZ" sz="2600" dirty="0">
                <a:latin typeface="Calibri" panose="020F0502020204030204" pitchFamily="34" charset="0"/>
              </a:rPr>
              <a:t>normativní výslovnosti se vztahují jak na výslovnost jednotlivých hlásek, hláskových spojení a na normativní přizvukování, tak na členění souvislé řeči: na frázování (logické </a:t>
            </a:r>
            <a:r>
              <a:rPr lang="cs-CZ" sz="2600" dirty="0" smtClean="0">
                <a:latin typeface="Calibri" panose="020F0502020204030204" pitchFamily="34" charset="0"/>
              </a:rPr>
              <a:t/>
            </a:r>
            <a:br>
              <a:rPr lang="cs-CZ" sz="2600" dirty="0" smtClean="0">
                <a:latin typeface="Calibri" panose="020F0502020204030204" pitchFamily="34" charset="0"/>
              </a:rPr>
            </a:br>
            <a:r>
              <a:rPr lang="cs-CZ" sz="2600" dirty="0" smtClean="0">
                <a:latin typeface="Calibri" panose="020F0502020204030204" pitchFamily="34" charset="0"/>
              </a:rPr>
              <a:t>a </a:t>
            </a:r>
            <a:r>
              <a:rPr lang="cs-CZ" sz="2600" dirty="0">
                <a:latin typeface="Calibri" panose="020F0502020204030204" pitchFamily="34" charset="0"/>
              </a:rPr>
              <a:t>rytmické členění věty), větný (logický) přízvuk a intonaci vět a větných </a:t>
            </a:r>
            <a:r>
              <a:rPr lang="cs-CZ" sz="2600" dirty="0" smtClean="0">
                <a:latin typeface="Calibri" panose="020F0502020204030204" pitchFamily="34" charset="0"/>
              </a:rPr>
              <a:t>úseků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60"/>
    </mc:Choice>
    <mc:Fallback xmlns="">
      <p:transition spd="slow" advTm="7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836712"/>
            <a:ext cx="74888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Poznámka k ortoepii</a:t>
            </a:r>
          </a:p>
          <a:p>
            <a:endParaRPr lang="cs-CZ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srozumitelnost + kultivovanost promluvy → součást jazykové kultury</a:t>
            </a: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ortoepie se vztahuje výlučně k zvukové podobě jazyka užívaného ve veřejných projevech (spisovného jazyka), nikoli k soukromé komunikaci</a:t>
            </a:r>
          </a:p>
          <a:p>
            <a:pPr marL="285750" indent="-285750">
              <a:buFontTx/>
              <a:buChar char="-"/>
            </a:pPr>
            <a:endParaRPr lang="cs-CZ" i="1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97"/>
    </mc:Choice>
    <mc:Fallback xmlns="">
      <p:transition spd="slow" advTm="10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764704"/>
            <a:ext cx="77048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Ortofonie</a:t>
            </a: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nauka o správném tvoření jednotlivých </a:t>
            </a:r>
            <a:r>
              <a:rPr lang="cs-CZ" sz="2600" dirty="0" smtClean="0">
                <a:latin typeface="Calibri" pitchFamily="34" charset="0"/>
              </a:rPr>
              <a:t>hlásek, včetně spojování hlásek v proudu řeči a její modulace</a:t>
            </a:r>
            <a:endParaRPr lang="cs-CZ" sz="2600" dirty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je součástí ortoepie</a:t>
            </a:r>
          </a:p>
          <a:p>
            <a:pPr lvl="1" algn="just"/>
            <a:endParaRPr lang="cs-CZ" sz="2400" dirty="0">
              <a:latin typeface="Calibri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9"/>
    </mc:Choice>
    <mc:Fallback xmlns="">
      <p:transition spd="slow" advTm="20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55576" y="836711"/>
            <a:ext cx="741682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</a:rPr>
              <a:t>Kodifikace současné spisovné výslovnosti</a:t>
            </a:r>
            <a:endParaRPr lang="cs-CZ" sz="2400" b="1" dirty="0">
              <a:latin typeface="Calibri" panose="020F0502020204030204" pitchFamily="34" charset="0"/>
            </a:endParaRPr>
          </a:p>
          <a:p>
            <a:endParaRPr lang="cs-CZ" sz="2400" b="1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výslovnostní norma je diferencovaná; tři výslovnostní styly:</a:t>
            </a: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cs-CZ" sz="2400" b="1" dirty="0" smtClean="0">
                <a:latin typeface="Calibri" panose="020F0502020204030204" pitchFamily="34" charset="0"/>
              </a:rPr>
              <a:t>základní</a:t>
            </a:r>
            <a:r>
              <a:rPr lang="cs-CZ" sz="2400" dirty="0" smtClean="0">
                <a:latin typeface="Calibri" panose="020F0502020204030204" pitchFamily="34" charset="0"/>
              </a:rPr>
              <a:t> (neutrální)</a:t>
            </a:r>
          </a:p>
          <a:p>
            <a:pPr marL="342900" indent="-342900">
              <a:buAutoNum type="arabicPeriod"/>
            </a:pPr>
            <a:r>
              <a:rPr lang="cs-CZ" sz="2400" b="1" dirty="0" smtClean="0">
                <a:latin typeface="Calibri" panose="020F0502020204030204" pitchFamily="34" charset="0"/>
              </a:rPr>
              <a:t>vyšší</a:t>
            </a:r>
            <a:r>
              <a:rPr lang="cs-CZ" sz="2400" dirty="0" smtClean="0">
                <a:latin typeface="Calibri" panose="020F0502020204030204" pitchFamily="34" charset="0"/>
              </a:rPr>
              <a:t> (vybraná) – explicitní</a:t>
            </a:r>
          </a:p>
          <a:p>
            <a:pPr marL="342900" indent="-342900">
              <a:buAutoNum type="arabicPeriod"/>
            </a:pPr>
            <a:r>
              <a:rPr lang="cs-CZ" sz="2400" b="1" dirty="0" smtClean="0">
                <a:latin typeface="Calibri" panose="020F0502020204030204" pitchFamily="34" charset="0"/>
              </a:rPr>
              <a:t>nižší</a:t>
            </a:r>
            <a:r>
              <a:rPr lang="cs-CZ" sz="2400" dirty="0" smtClean="0">
                <a:latin typeface="Calibri" panose="020F0502020204030204" pitchFamily="34" charset="0"/>
              </a:rPr>
              <a:t> (zběžná) – implicitní </a:t>
            </a:r>
            <a:endParaRPr lang="cs-CZ" sz="2400" dirty="0">
              <a:latin typeface="Calibri" panose="020F0502020204030204" pitchFamily="34" charset="0"/>
            </a:endParaRP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</a:rPr>
              <a:t>+ styly nespisovné:</a:t>
            </a:r>
          </a:p>
          <a:p>
            <a:pPr marL="342900" indent="-342900">
              <a:buAutoNum type="arabicPeriod"/>
            </a:pPr>
            <a:r>
              <a:rPr lang="cs-CZ" sz="2400" dirty="0" smtClean="0">
                <a:latin typeface="Calibri" panose="020F0502020204030204" pitchFamily="34" charset="0"/>
              </a:rPr>
              <a:t>výslovnost nářeční</a:t>
            </a:r>
          </a:p>
          <a:p>
            <a:pPr marL="342900" indent="-342900">
              <a:buAutoNum type="arabicPeriod"/>
            </a:pPr>
            <a:r>
              <a:rPr lang="cs-CZ" sz="2400" dirty="0" smtClean="0">
                <a:latin typeface="Calibri" panose="020F0502020204030204" pitchFamily="34" charset="0"/>
              </a:rPr>
              <a:t>výslovnost nedbalá</a:t>
            </a:r>
          </a:p>
          <a:p>
            <a:endParaRPr lang="cs-CZ" sz="2200" dirty="0">
              <a:latin typeface="Calibri" panose="020F0502020204030204" pitchFamily="34" charset="0"/>
            </a:endParaRPr>
          </a:p>
          <a:p>
            <a:endParaRPr lang="cs-CZ" sz="2200" dirty="0" smtClean="0">
              <a:latin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  <a:p>
            <a:endParaRPr lang="cs-CZ" b="1" dirty="0"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32"/>
    </mc:Choice>
    <mc:Fallback xmlns="">
      <p:transition spd="slow" advTm="219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2983</TotalTime>
  <Words>400</Words>
  <Application>Microsoft Office PowerPoint</Application>
  <PresentationFormat>Předvádění na obrazovce (4:3)</PresentationFormat>
  <Paragraphs>93</Paragraphs>
  <Slides>14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Garamond</vt:lpstr>
      <vt:lpstr>Organický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Veřejné zakázky na MENDELU</dc:title>
  <dc:creator>lollok</dc:creator>
  <cp:lastModifiedBy>Literatura</cp:lastModifiedBy>
  <cp:revision>555</cp:revision>
  <dcterms:created xsi:type="dcterms:W3CDTF">2013-04-13T14:50:58Z</dcterms:created>
  <dcterms:modified xsi:type="dcterms:W3CDTF">2020-10-23T07:51:22Z</dcterms:modified>
</cp:coreProperties>
</file>