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07200" cy="99393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0402E-168F-4E06-AC0C-24373F62C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62D0C8-B21E-4D12-9A9B-B9A1F2F29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0BA4F6-E176-4C59-83D4-B3460B980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866BD1-5513-4139-B207-666A2CD3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7BF6F7-93BD-4684-8F12-0C47F9F6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23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A1BF4-0E9A-4068-B7CA-1BD2AC44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A64C4A-F096-469C-9511-620513172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43084A-1E3D-401A-865F-CE564012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73D395-0B96-4B3E-AAEE-E350F1590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37EE0-8782-4E7E-ACCC-8D37D7B0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80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EDD7FB-B910-4A3F-9A2D-742D9021A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1257D5-DE02-4EC0-AA4D-80338D405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65868-D1BA-4FD7-B3A9-F36A302A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42BA1B-32D7-48F1-BFDC-CAA099AD4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FA5DC2-BCDC-40B6-BBD0-EA5AD07F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62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FE7BF-318C-45FA-A70D-E29D30B80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68D7DB-B973-4A53-AF20-3DCDB369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D84E8E-63B1-4DCB-8783-EB38474C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0F31DD-8831-459B-A689-1B0E095E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5BE6F2-291A-4787-9C72-9F872B05D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1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7016C-1F14-452D-9414-4D522521E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AADE9E7-5224-4A71-B2CC-F32765D25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544BDC-7737-4F9A-96CB-D4A8F5EE1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D531D3-5460-45A1-A6A8-16DBAE73B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FA009F-5E65-4B8D-8EDF-0B4D368B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7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A5F0A-651E-4EDB-A48D-EEF8FC842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896A54-67E7-4F43-8481-B51273B56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485510-1C1D-4CF2-835A-490D13426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26E591-5A81-4D44-9C5B-57AC8766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87C3AA-4EDD-40B7-905A-B3999CD78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DDB429-A646-42D3-8AB2-86882CA77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81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A1D0-9B80-4487-801D-9475D821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FDE7250-176F-4D74-B15E-483BFFC42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FE8FBED-25A6-4FBD-A482-5D2FA3DF6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4F67EF5-3003-45C2-8C15-FF8346686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3C25098-6872-4C3F-91E9-C7B0D4CB7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015756-458B-4D2D-90E5-60F85C09F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578811-B289-42D9-A816-B234D6149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AE6C47-0DB4-4AA5-A168-20FBBD0CB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70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31DA6-C4CF-4AE1-9F59-CF000661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E13693-A587-4080-9C47-71C110F5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14194A-14A1-460A-9633-C255B9FB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C82285-F508-4E69-B3F6-A71E0E580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2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1C3224-4E56-4D78-9267-0266798F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0658FB-8C99-4F05-9655-25C2E899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04EF0A-5170-4DDC-BC2F-8526F0C31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56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3A2EC-37A7-4274-85E7-E8EE4B21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4F63F0-3CF6-4177-AABC-5C027FB1D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05FB9F7-2E41-4F18-9B60-FFD5D6A57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5B0E5F-C220-4EE6-A28F-030F1504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3DD49C-0E4A-4339-9E03-18FD9A91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96DD94-6256-42A8-AE81-E655203C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14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DDF21-0755-4011-AFD1-C3A49997F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54C1C7-7849-4242-9458-F67E6A04E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B917655-C3EF-4E71-A057-203F3B3B4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E3F29F-C79D-44C3-A649-CC629881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28E43C-B662-48CF-A38E-7AFCDBA0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F9B181-9506-4B1F-9DF2-8CF6362C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42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F9FE8E-046F-41DC-BC0D-1401007FB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6EE7967-AD80-4E82-9044-F07D326E2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656712-005C-411C-B5A7-AC603300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E7226-F2C7-4015-9D41-5CAC51528303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69C041-9C50-45FB-ACBC-44CCE2FEC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259E91-9544-4D0C-B5D9-2927E604F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Základní pojmy poetiky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744994"/>
            <a:ext cx="9144000" cy="512805"/>
          </a:xfrm>
        </p:spPr>
        <p:txBody>
          <a:bodyPr/>
          <a:lstStyle/>
          <a:p>
            <a:r>
              <a:rPr lang="cs-CZ" dirty="0"/>
              <a:t>KČJL, Pedagogická fakulta MU, 2020</a:t>
            </a:r>
          </a:p>
        </p:txBody>
      </p:sp>
    </p:spTree>
    <p:extLst>
      <p:ext uri="{BB962C8B-B14F-4D97-AF65-F5344CB8AC3E}">
        <p14:creationId xmlns:p14="http://schemas.microsoft.com/office/powerpoint/2010/main" val="206871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Synekdocha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Vyhraněný případ metonymie</a:t>
            </a:r>
          </a:p>
          <a:p>
            <a:r>
              <a:rPr lang="cs-CZ" dirty="0"/>
              <a:t>Záměna části za celek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Němec byl poražen</a:t>
            </a:r>
          </a:p>
          <a:p>
            <a:r>
              <a:rPr lang="cs-CZ" dirty="0"/>
              <a:t>Hudba nepřijela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049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4034" y="500042"/>
            <a:ext cx="8229600" cy="500066"/>
          </a:xfrm>
        </p:spPr>
        <p:txBody>
          <a:bodyPr>
            <a:normAutofit fontScale="90000"/>
          </a:bodyPr>
          <a:lstStyle/>
          <a:p>
            <a:br>
              <a:rPr lang="cs-CZ" sz="5400" dirty="0"/>
            </a:br>
            <a:br>
              <a:rPr lang="cs-CZ" sz="5400" dirty="0"/>
            </a:br>
            <a:r>
              <a:rPr lang="cs-CZ" sz="5400" b="1" dirty="0">
                <a:solidFill>
                  <a:srgbClr val="FF0000"/>
                </a:solidFill>
              </a:rPr>
              <a:t>Alegorie</a:t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000241"/>
            <a:ext cx="8229600" cy="4125923"/>
          </a:xfrm>
        </p:spPr>
        <p:txBody>
          <a:bodyPr/>
          <a:lstStyle/>
          <a:p>
            <a:r>
              <a:rPr lang="cs-CZ" dirty="0"/>
              <a:t>Jinotaj; obrazné vyjádření dějů, abstraktních pojmů a lidských vlastností, založené na utajené paralelnosti jevů.</a:t>
            </a:r>
          </a:p>
          <a:p>
            <a:pPr>
              <a:buFontTx/>
              <a:buChar char="-"/>
            </a:pPr>
            <a:r>
              <a:rPr lang="cs-CZ" dirty="0"/>
              <a:t>náboženské, politické, společenské</a:t>
            </a:r>
          </a:p>
          <a:p>
            <a:pPr>
              <a:buFontTx/>
              <a:buChar char="-"/>
            </a:pPr>
            <a:r>
              <a:rPr lang="cs-CZ" dirty="0"/>
              <a:t>- bajky, povídky</a:t>
            </a:r>
          </a:p>
          <a:p>
            <a:pPr>
              <a:buFontTx/>
              <a:buChar char="-"/>
            </a:pPr>
            <a:r>
              <a:rPr lang="cs-CZ" dirty="0"/>
              <a:t>- rozvinutá metafora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512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Parabola (podobenství)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Znázornění obecné pravdy nebo mravní zásady rozvinutým obrazem nebo příběhem.</a:t>
            </a:r>
          </a:p>
          <a:p>
            <a:endParaRPr lang="cs-CZ" dirty="0"/>
          </a:p>
          <a:p>
            <a:r>
              <a:rPr lang="cs-CZ" dirty="0"/>
              <a:t>„Každý zajisté strom po svém vlastním ovoci bývá poznán; nebo nesbírají z trní fíků,  aniž z hloží sbírají hroznů. Dobrý člověk z dobrého pokladu srdce svého vynáší dobré, a zlý člověk ze zlého pokladu srdce svého vynáší zlé. Nebo z hojnosti srdce mluví ústa jeho.“</a:t>
            </a:r>
          </a:p>
          <a:p>
            <a:r>
              <a:rPr lang="cs-CZ" dirty="0" err="1"/>
              <a:t>Evang</a:t>
            </a:r>
            <a:r>
              <a:rPr lang="cs-CZ" dirty="0"/>
              <a:t>. sv. Lukáše</a:t>
            </a:r>
          </a:p>
        </p:txBody>
      </p:sp>
    </p:spTree>
    <p:extLst>
      <p:ext uri="{BB962C8B-B14F-4D97-AF65-F5344CB8AC3E}">
        <p14:creationId xmlns:p14="http://schemas.microsoft.com/office/powerpoint/2010/main" val="2257577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Amfibolie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Dvojsmysl; významová záměna slov a sousloví stejného znění.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„Kohoutek kapal místo kuropění</a:t>
            </a:r>
          </a:p>
          <a:p>
            <a:pPr>
              <a:buNone/>
            </a:pPr>
            <a:r>
              <a:rPr lang="cs-CZ" dirty="0"/>
              <a:t>stisknout ho a pálit jsem zatoužil</a:t>
            </a:r>
          </a:p>
          <a:p>
            <a:pPr>
              <a:buNone/>
            </a:pPr>
            <a:r>
              <a:rPr lang="cs-CZ" dirty="0"/>
              <a:t>pálit někam pryč nebo jako plát rozpálený</a:t>
            </a:r>
          </a:p>
          <a:p>
            <a:pPr>
              <a:buNone/>
            </a:pPr>
            <a:r>
              <a:rPr lang="cs-CZ" dirty="0"/>
              <a:t>či staré dopisy anebo v živý cíl.“</a:t>
            </a:r>
          </a:p>
          <a:p>
            <a:pPr>
              <a:buNone/>
            </a:pPr>
            <a:r>
              <a:rPr lang="cs-CZ" dirty="0"/>
              <a:t>(V. Lacina)</a:t>
            </a:r>
          </a:p>
        </p:txBody>
      </p:sp>
    </p:spTree>
    <p:extLst>
      <p:ext uri="{BB962C8B-B14F-4D97-AF65-F5344CB8AC3E}">
        <p14:creationId xmlns:p14="http://schemas.microsoft.com/office/powerpoint/2010/main" val="3128866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Asociace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Sdružování; v asociativní poezii bezděčné, volné spojení představ logicky nesouvisejících, které vytvářejí básnický obraz.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„A nazváno buď prostou chatrčí</a:t>
            </a:r>
          </a:p>
          <a:p>
            <a:pPr>
              <a:buNone/>
            </a:pPr>
            <a:r>
              <a:rPr lang="cs-CZ" dirty="0"/>
              <a:t>Ó palmy přenesete svůj rovník nad Vltavu</a:t>
            </a:r>
          </a:p>
          <a:p>
            <a:pPr>
              <a:buNone/>
            </a:pPr>
            <a:r>
              <a:rPr lang="cs-CZ" dirty="0"/>
              <a:t>Šnek má svůj prostý dům z nějž růžky vystrčí</a:t>
            </a:r>
          </a:p>
          <a:p>
            <a:pPr>
              <a:buNone/>
            </a:pPr>
            <a:r>
              <a:rPr lang="cs-CZ" dirty="0"/>
              <a:t>A člověk neví kam by složil hlavu.“</a:t>
            </a:r>
          </a:p>
          <a:p>
            <a:pPr>
              <a:buNone/>
            </a:pPr>
            <a:r>
              <a:rPr lang="cs-CZ" dirty="0"/>
              <a:t>(V. Nezval)</a:t>
            </a:r>
          </a:p>
        </p:txBody>
      </p:sp>
    </p:spTree>
    <p:extLst>
      <p:ext uri="{BB962C8B-B14F-4D97-AF65-F5344CB8AC3E}">
        <p14:creationId xmlns:p14="http://schemas.microsoft.com/office/powerpoint/2010/main" val="1595513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Leitmotiv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přítomný motiv.</a:t>
            </a:r>
          </a:p>
        </p:txBody>
      </p:sp>
    </p:spTree>
    <p:extLst>
      <p:ext uri="{BB962C8B-B14F-4D97-AF65-F5344CB8AC3E}">
        <p14:creationId xmlns:p14="http://schemas.microsoft.com/office/powerpoint/2010/main" val="502411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Asonance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Souzvuk koncových samohlásek na konci veršů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Čí jsou to ovečky,</a:t>
            </a:r>
          </a:p>
          <a:p>
            <a:pPr>
              <a:buNone/>
            </a:pPr>
            <a:r>
              <a:rPr lang="cs-CZ" dirty="0"/>
              <a:t>co se v horách pasou?</a:t>
            </a:r>
          </a:p>
          <a:p>
            <a:pPr>
              <a:buNone/>
            </a:pPr>
            <a:r>
              <a:rPr lang="cs-CZ" dirty="0"/>
              <a:t>To jsou Janíkovy, </a:t>
            </a:r>
          </a:p>
          <a:p>
            <a:pPr>
              <a:buNone/>
            </a:pPr>
            <a:r>
              <a:rPr lang="cs-CZ" dirty="0"/>
              <a:t>co ho věšet budou.</a:t>
            </a:r>
          </a:p>
          <a:p>
            <a:pPr>
              <a:buNone/>
            </a:pPr>
            <a:r>
              <a:rPr lang="cs-CZ" dirty="0"/>
              <a:t>(lid. poezie)</a:t>
            </a:r>
          </a:p>
        </p:txBody>
      </p:sp>
    </p:spTree>
    <p:extLst>
      <p:ext uri="{BB962C8B-B14F-4D97-AF65-F5344CB8AC3E}">
        <p14:creationId xmlns:p14="http://schemas.microsoft.com/office/powerpoint/2010/main" val="3240800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Bylina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Lidová epická píseň ruská, která líčí skutky bohatýrů.</a:t>
            </a:r>
          </a:p>
          <a:p>
            <a:endParaRPr lang="cs-CZ" dirty="0"/>
          </a:p>
          <a:p>
            <a:r>
              <a:rPr lang="cs-CZ" dirty="0"/>
              <a:t>(Ilja </a:t>
            </a:r>
            <a:r>
              <a:rPr lang="cs-CZ" dirty="0" err="1"/>
              <a:t>Muromec</a:t>
            </a:r>
            <a:r>
              <a:rPr lang="cs-CZ" dirty="0"/>
              <a:t>, Vladimír Jasný Slunéčko)</a:t>
            </a:r>
          </a:p>
        </p:txBody>
      </p:sp>
    </p:spTree>
    <p:extLst>
      <p:ext uri="{BB962C8B-B14F-4D97-AF65-F5344CB8AC3E}">
        <p14:creationId xmlns:p14="http://schemas.microsoft.com/office/powerpoint/2010/main" val="4035654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Barbarismus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Slovo převzaté z cizího jazyka nebo vytvořené podle cizího.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„Tu šel jeden </a:t>
            </a:r>
            <a:r>
              <a:rPr lang="cs-CZ" dirty="0" err="1"/>
              <a:t>aktuár</a:t>
            </a:r>
            <a:r>
              <a:rPr lang="cs-CZ" dirty="0"/>
              <a:t> a s ním mnoho špiclů,</a:t>
            </a:r>
          </a:p>
          <a:p>
            <a:pPr>
              <a:buNone/>
            </a:pPr>
            <a:r>
              <a:rPr lang="cs-CZ" dirty="0"/>
              <a:t>Prohlíželi tratuár a našli tam pikslu.“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nezn</a:t>
            </a:r>
            <a:r>
              <a:rPr lang="cs-CZ" dirty="0"/>
              <a:t>. autor)</a:t>
            </a:r>
          </a:p>
        </p:txBody>
      </p:sp>
    </p:spTree>
    <p:extLst>
      <p:ext uri="{BB962C8B-B14F-4D97-AF65-F5344CB8AC3E}">
        <p14:creationId xmlns:p14="http://schemas.microsoft.com/office/powerpoint/2010/main" val="3952542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Parenteze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Vsuvka, doplnění významového celku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Ač plakala a rty se jí chvěly (zpozdilá), připravovala se k noci</a:t>
            </a:r>
          </a:p>
          <a:p>
            <a:pPr>
              <a:buNone/>
            </a:pPr>
            <a:r>
              <a:rPr lang="cs-CZ" dirty="0"/>
              <a:t>(A. Sova)</a:t>
            </a:r>
          </a:p>
        </p:txBody>
      </p:sp>
    </p:spTree>
    <p:extLst>
      <p:ext uri="{BB962C8B-B14F-4D97-AF65-F5344CB8AC3E}">
        <p14:creationId xmlns:p14="http://schemas.microsoft.com/office/powerpoint/2010/main" val="3766943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Básnická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skladba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Anakolut</a:t>
            </a:r>
            <a:r>
              <a:rPr lang="cs-CZ" dirty="0"/>
              <a:t> (vyšinutí z vazby)</a:t>
            </a:r>
          </a:p>
          <a:p>
            <a:pPr lvl="2"/>
            <a:r>
              <a:rPr lang="cs-CZ" dirty="0"/>
              <a:t>Odešla  - však divný osud!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Elipsa</a:t>
            </a:r>
            <a:r>
              <a:rPr lang="cs-CZ" dirty="0"/>
              <a:t> (výpustka)</a:t>
            </a:r>
          </a:p>
          <a:p>
            <a:pPr lvl="2"/>
            <a:r>
              <a:rPr lang="cs-CZ" dirty="0"/>
              <a:t>Sliby – chyby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Inverse</a:t>
            </a:r>
          </a:p>
          <a:p>
            <a:pPr lvl="2"/>
            <a:r>
              <a:rPr lang="cs-CZ" dirty="0"/>
              <a:t>Výměna dvou slov: žil kdysi princ, je dávno tomu, co …</a:t>
            </a:r>
          </a:p>
          <a:p>
            <a:pPr lvl="2"/>
            <a:r>
              <a:rPr lang="cs-CZ" dirty="0"/>
              <a:t>Slova patřící k sobě jsou rozdělena: kláda, která </a:t>
            </a:r>
            <a:r>
              <a:rPr lang="cs-CZ" b="1" dirty="0"/>
              <a:t>okované </a:t>
            </a:r>
            <a:r>
              <a:rPr lang="cs-CZ" dirty="0"/>
              <a:t>zavírala </a:t>
            </a:r>
            <a:r>
              <a:rPr lang="cs-CZ" b="1" dirty="0"/>
              <a:t>dveře</a:t>
            </a:r>
            <a:r>
              <a:rPr lang="cs-CZ" dirty="0"/>
              <a:t>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501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Perifráze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Básnický opis; označení jevu nikoli přímým pojmenováním, nýbrž souborem představ, které jsou s ním konvenčně spjaty.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přinesla šachy v naši besedu.</a:t>
            </a:r>
          </a:p>
          <a:p>
            <a:pPr>
              <a:buNone/>
            </a:pPr>
            <a:r>
              <a:rPr lang="cs-CZ" dirty="0"/>
              <a:t>Byl pravý div to řezbářského </a:t>
            </a:r>
            <a:r>
              <a:rPr lang="cs-CZ" dirty="0" err="1"/>
              <a:t>dílaf</a:t>
            </a:r>
            <a:endParaRPr lang="cs-CZ" dirty="0"/>
          </a:p>
          <a:p>
            <a:pPr>
              <a:buNone/>
            </a:pPr>
            <a:r>
              <a:rPr lang="cs-CZ" dirty="0"/>
              <a:t>figurky nesla ze slonové kosti</a:t>
            </a:r>
          </a:p>
          <a:p>
            <a:pPr>
              <a:buNone/>
            </a:pPr>
            <a:r>
              <a:rPr lang="cs-CZ" dirty="0"/>
              <a:t>vonného dříví plocha černobílá.</a:t>
            </a:r>
          </a:p>
          <a:p>
            <a:pPr>
              <a:buNone/>
            </a:pPr>
            <a:r>
              <a:rPr lang="cs-CZ" dirty="0"/>
              <a:t>(S. Čech)</a:t>
            </a:r>
          </a:p>
        </p:txBody>
      </p:sp>
    </p:spTree>
    <p:extLst>
      <p:ext uri="{BB962C8B-B14F-4D97-AF65-F5344CB8AC3E}">
        <p14:creationId xmlns:p14="http://schemas.microsoft.com/office/powerpoint/2010/main" val="1713799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Epigram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Útvar didaktické a reflexní poezie; krátká, často satirická báseň.</a:t>
            </a:r>
          </a:p>
        </p:txBody>
      </p:sp>
    </p:spTree>
    <p:extLst>
      <p:ext uri="{BB962C8B-B14F-4D97-AF65-F5344CB8AC3E}">
        <p14:creationId xmlns:p14="http://schemas.microsoft.com/office/powerpoint/2010/main" val="4125758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Epištola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List, dopis; básnický list.</a:t>
            </a:r>
          </a:p>
        </p:txBody>
      </p:sp>
    </p:spTree>
    <p:extLst>
      <p:ext uri="{BB962C8B-B14F-4D97-AF65-F5344CB8AC3E}">
        <p14:creationId xmlns:p14="http://schemas.microsoft.com/office/powerpoint/2010/main" val="2134605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Epitaf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Náhrobní nápis; pohřební řeč.</a:t>
            </a:r>
          </a:p>
        </p:txBody>
      </p:sp>
    </p:spTree>
    <p:extLst>
      <p:ext uri="{BB962C8B-B14F-4D97-AF65-F5344CB8AC3E}">
        <p14:creationId xmlns:p14="http://schemas.microsoft.com/office/powerpoint/2010/main" val="3980873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Exemplum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Příklad.</a:t>
            </a:r>
          </a:p>
        </p:txBody>
      </p:sp>
    </p:spTree>
    <p:extLst>
      <p:ext uri="{BB962C8B-B14F-4D97-AF65-F5344CB8AC3E}">
        <p14:creationId xmlns:p14="http://schemas.microsoft.com/office/powerpoint/2010/main" val="2236574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Filipika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Obrazné pojmenování pro bojovnou, plamennou řeč.</a:t>
            </a:r>
          </a:p>
        </p:txBody>
      </p:sp>
    </p:spTree>
    <p:extLst>
      <p:ext uri="{BB962C8B-B14F-4D97-AF65-F5344CB8AC3E}">
        <p14:creationId xmlns:p14="http://schemas.microsoft.com/office/powerpoint/2010/main" val="475436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Spor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Alegorická básnická disputace; hádka.</a:t>
            </a:r>
          </a:p>
        </p:txBody>
      </p:sp>
    </p:spTree>
    <p:extLst>
      <p:ext uri="{BB962C8B-B14F-4D97-AF65-F5344CB8AC3E}">
        <p14:creationId xmlns:p14="http://schemas.microsoft.com/office/powerpoint/2010/main" val="1355088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Hagiografie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Středověká literatura o životě a díle světců.</a:t>
            </a:r>
          </a:p>
        </p:txBody>
      </p:sp>
    </p:spTree>
    <p:extLst>
      <p:ext uri="{BB962C8B-B14F-4D97-AF65-F5344CB8AC3E}">
        <p14:creationId xmlns:p14="http://schemas.microsoft.com/office/powerpoint/2010/main" val="1404759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Homilie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Kázání, promluva.</a:t>
            </a:r>
          </a:p>
        </p:txBody>
      </p:sp>
    </p:spTree>
    <p:extLst>
      <p:ext uri="{BB962C8B-B14F-4D97-AF65-F5344CB8AC3E}">
        <p14:creationId xmlns:p14="http://schemas.microsoft.com/office/powerpoint/2010/main" val="31089347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Počátek; počáteční písmeno, slovo, věta.</a:t>
            </a:r>
          </a:p>
        </p:txBody>
      </p:sp>
    </p:spTree>
    <p:extLst>
      <p:ext uri="{BB962C8B-B14F-4D97-AF65-F5344CB8AC3E}">
        <p14:creationId xmlns:p14="http://schemas.microsoft.com/office/powerpoint/2010/main" val="425699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Figury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Řečnická otázka</a:t>
            </a:r>
          </a:p>
          <a:p>
            <a:pPr lvl="2"/>
            <a:r>
              <a:rPr lang="cs-CZ" dirty="0"/>
              <a:t>Viděls, na vysokých žerdích prapory jak městem vanou?</a:t>
            </a:r>
          </a:p>
          <a:p>
            <a:pPr lvl="2"/>
            <a:r>
              <a:rPr lang="cs-CZ" dirty="0"/>
              <a:t>Kdo tu rozlil to víno?</a:t>
            </a:r>
          </a:p>
          <a:p>
            <a:endParaRPr lang="cs-CZ" dirty="0"/>
          </a:p>
          <a:p>
            <a:r>
              <a:rPr lang="cs-CZ" dirty="0"/>
              <a:t>Řečnické zvolání</a:t>
            </a:r>
          </a:p>
          <a:p>
            <a:pPr lvl="2"/>
            <a:r>
              <a:rPr lang="cs-CZ" dirty="0"/>
              <a:t>Jak louky zbělely rosou!</a:t>
            </a:r>
          </a:p>
          <a:p>
            <a:endParaRPr lang="cs-CZ" dirty="0"/>
          </a:p>
          <a:p>
            <a:r>
              <a:rPr lang="cs-CZ" dirty="0"/>
              <a:t>Apostrofa</a:t>
            </a:r>
          </a:p>
          <a:p>
            <a:pPr lvl="2"/>
            <a:r>
              <a:rPr lang="cs-CZ" dirty="0"/>
              <a:t>Letní ty noci zářivá!</a:t>
            </a:r>
          </a:p>
          <a:p>
            <a:pPr lvl="2"/>
            <a:r>
              <a:rPr lang="cs-CZ" dirty="0"/>
              <a:t>Mario, panno přemocná!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3990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Inkunábule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Prvotisk</a:t>
            </a:r>
          </a:p>
        </p:txBody>
      </p:sp>
    </p:spTree>
    <p:extLst>
      <p:ext uri="{BB962C8B-B14F-4D97-AF65-F5344CB8AC3E}">
        <p14:creationId xmlns:p14="http://schemas.microsoft.com/office/powerpoint/2010/main" val="2106212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Intermezzo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Vložka; hudebně dramatická meziaktní vložka. </a:t>
            </a:r>
          </a:p>
        </p:txBody>
      </p:sp>
    </p:spTree>
    <p:extLst>
      <p:ext uri="{BB962C8B-B14F-4D97-AF65-F5344CB8AC3E}">
        <p14:creationId xmlns:p14="http://schemas.microsoft.com/office/powerpoint/2010/main" val="3753430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Envoi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Poslání; dozpěv vyslovující závěrečnou myšlenku básně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Zapěj tu píseň, </a:t>
            </a:r>
            <a:r>
              <a:rPr lang="cs-CZ" dirty="0" err="1"/>
              <a:t>žakéři</a:t>
            </a:r>
            <a:endParaRPr lang="cs-CZ" dirty="0"/>
          </a:p>
          <a:p>
            <a:pPr>
              <a:buNone/>
            </a:pPr>
            <a:r>
              <a:rPr lang="cs-CZ" dirty="0"/>
              <a:t>mým druhům, až se zešeří,</a:t>
            </a:r>
          </a:p>
          <a:p>
            <a:pPr>
              <a:buNone/>
            </a:pPr>
            <a:r>
              <a:rPr lang="cs-CZ" dirty="0"/>
              <a:t>slyš ji pan </a:t>
            </a:r>
            <a:r>
              <a:rPr lang="cs-CZ" dirty="0" err="1"/>
              <a:t>Raimon</a:t>
            </a:r>
            <a:r>
              <a:rPr lang="cs-CZ" dirty="0"/>
              <a:t> dobrý náš,</a:t>
            </a:r>
          </a:p>
          <a:p>
            <a:pPr>
              <a:buNone/>
            </a:pPr>
            <a:r>
              <a:rPr lang="cs-CZ" dirty="0"/>
              <a:t>Že manou skrovných štěstí živ,</a:t>
            </a:r>
          </a:p>
          <a:p>
            <a:pPr>
              <a:buNone/>
            </a:pPr>
            <a:r>
              <a:rPr lang="cs-CZ" dirty="0"/>
              <a:t>okouším sladkou trýzeň, vzkaž.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(G. de </a:t>
            </a:r>
            <a:r>
              <a:rPr lang="cs-CZ" dirty="0" err="1"/>
              <a:t>Cabestanh</a:t>
            </a:r>
            <a:r>
              <a:rPr lang="cs-CZ" dirty="0"/>
              <a:t>; přel. P. </a:t>
            </a:r>
            <a:r>
              <a:rPr lang="cs-CZ" dirty="0" err="1"/>
              <a:t>Kopta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041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2596" y="928670"/>
            <a:ext cx="8229600" cy="5395930"/>
          </a:xfrm>
        </p:spPr>
        <p:txBody>
          <a:bodyPr>
            <a:normAutofit/>
          </a:bodyPr>
          <a:lstStyle/>
          <a:p>
            <a:r>
              <a:rPr lang="cs-CZ" dirty="0"/>
              <a:t>Anafora = opakování slov na začátku vět, veršů</a:t>
            </a:r>
          </a:p>
          <a:p>
            <a:pPr lvl="2"/>
            <a:r>
              <a:rPr lang="cs-CZ" dirty="0"/>
              <a:t>Oni sokola obletovali</a:t>
            </a:r>
          </a:p>
          <a:p>
            <a:pPr lvl="2"/>
            <a:r>
              <a:rPr lang="cs-CZ" dirty="0"/>
              <a:t>Oni k sokolu doletovali</a:t>
            </a:r>
          </a:p>
          <a:p>
            <a:pPr lvl="2"/>
            <a:endParaRPr lang="cs-CZ" dirty="0"/>
          </a:p>
          <a:p>
            <a:r>
              <a:rPr lang="cs-CZ" dirty="0"/>
              <a:t>Epifora = opakování slov na konci vět, veršů</a:t>
            </a:r>
          </a:p>
          <a:p>
            <a:pPr lvl="2"/>
            <a:r>
              <a:rPr lang="cs-CZ" dirty="0"/>
              <a:t>V daleko se táhne zrající klas</a:t>
            </a:r>
          </a:p>
          <a:p>
            <a:pPr lvl="2"/>
            <a:r>
              <a:rPr lang="cs-CZ" dirty="0"/>
              <a:t>Po polích rozprostřen zrající klas</a:t>
            </a:r>
          </a:p>
          <a:p>
            <a:endParaRPr lang="cs-CZ" dirty="0"/>
          </a:p>
          <a:p>
            <a:r>
              <a:rPr lang="cs-CZ" dirty="0"/>
              <a:t>Epanastrofa = stejná slova na konci věty/verše a na začátku nové věty/verše</a:t>
            </a:r>
          </a:p>
          <a:p>
            <a:pPr lvl="2"/>
            <a:r>
              <a:rPr lang="cs-CZ" dirty="0"/>
              <a:t>Střela tase zaryla v bílá ňadra, </a:t>
            </a:r>
          </a:p>
          <a:p>
            <a:pPr lvl="2"/>
            <a:r>
              <a:rPr lang="cs-CZ" dirty="0"/>
              <a:t>v bílá ňadra prvního Tatařína.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2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45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785794"/>
            <a:ext cx="8229600" cy="5538806"/>
          </a:xfrm>
        </p:spPr>
        <p:txBody>
          <a:bodyPr>
            <a:normAutofit/>
          </a:bodyPr>
          <a:lstStyle/>
          <a:p>
            <a:r>
              <a:rPr lang="cs-CZ" dirty="0"/>
              <a:t>Epizeuxis = opakování slov; oddělené čárkou</a:t>
            </a:r>
          </a:p>
          <a:p>
            <a:pPr lvl="2"/>
            <a:r>
              <a:rPr lang="cs-CZ" dirty="0"/>
              <a:t>Nevím, </a:t>
            </a:r>
            <a:r>
              <a:rPr lang="cs-CZ" dirty="0" err="1"/>
              <a:t>nevím</a:t>
            </a:r>
            <a:r>
              <a:rPr lang="cs-CZ" dirty="0"/>
              <a:t>…</a:t>
            </a:r>
          </a:p>
          <a:p>
            <a:r>
              <a:rPr lang="cs-CZ" dirty="0"/>
              <a:t>Polysyndeton = hromadění slov; spojené spojkou</a:t>
            </a:r>
          </a:p>
          <a:p>
            <a:pPr lvl="2"/>
            <a:r>
              <a:rPr lang="cs-CZ" dirty="0"/>
              <a:t>A ten shon a hluk a vřava a křik</a:t>
            </a:r>
          </a:p>
          <a:p>
            <a:pPr lvl="2">
              <a:buNone/>
            </a:pPr>
            <a:endParaRPr lang="cs-CZ" dirty="0"/>
          </a:p>
          <a:p>
            <a:r>
              <a:rPr lang="cs-CZ" dirty="0"/>
              <a:t>Asyndeton = hromadění slov; oddělené čárkou</a:t>
            </a:r>
          </a:p>
          <a:p>
            <a:pPr lvl="2"/>
            <a:r>
              <a:rPr lang="cs-CZ" dirty="0"/>
              <a:t>A ten shon, hluk, vřava, křik</a:t>
            </a:r>
          </a:p>
          <a:p>
            <a:pPr lvl="2"/>
            <a:endParaRPr lang="cs-CZ" dirty="0"/>
          </a:p>
          <a:p>
            <a:r>
              <a:rPr lang="cs-CZ" dirty="0"/>
              <a:t>Klimax (stupňování)</a:t>
            </a:r>
          </a:p>
          <a:p>
            <a:pPr lvl="2"/>
            <a:r>
              <a:rPr lang="cs-CZ" dirty="0"/>
              <a:t>Dobře! Skvěle! </a:t>
            </a:r>
            <a:r>
              <a:rPr lang="cs-CZ" dirty="0" err="1"/>
              <a:t>Výboreně</a:t>
            </a:r>
            <a:r>
              <a:rPr lang="cs-CZ" dirty="0"/>
              <a:t>!</a:t>
            </a:r>
          </a:p>
          <a:p>
            <a:r>
              <a:rPr lang="cs-CZ" dirty="0"/>
              <a:t>Paralelismus = souběžnost syntaktických konstrukcí při rozdílnosti motivů</a:t>
            </a:r>
          </a:p>
          <a:p>
            <a:pPr lvl="2"/>
            <a:r>
              <a:rPr lang="cs-CZ" dirty="0"/>
              <a:t>Letí oblaka přes lesy pusté/ a luzní snové přes hlavy lidské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25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57232"/>
            <a:ext cx="8229600" cy="5467368"/>
          </a:xfrm>
        </p:spPr>
        <p:txBody>
          <a:bodyPr>
            <a:normAutofit/>
          </a:bodyPr>
          <a:lstStyle/>
          <a:p>
            <a:r>
              <a:rPr lang="cs-CZ" dirty="0"/>
              <a:t>Antiteze:</a:t>
            </a:r>
          </a:p>
          <a:p>
            <a:pPr lvl="2"/>
            <a:r>
              <a:rPr lang="cs-CZ" dirty="0"/>
              <a:t>Nebyl to můj milý, byl to holub sivý</a:t>
            </a:r>
          </a:p>
          <a:p>
            <a:pPr lvl="2"/>
            <a:endParaRPr lang="cs-CZ" dirty="0"/>
          </a:p>
          <a:p>
            <a:r>
              <a:rPr lang="cs-CZ" dirty="0"/>
              <a:t>Paradoxon (protimluv)</a:t>
            </a:r>
          </a:p>
          <a:p>
            <a:pPr lvl="2"/>
            <a:r>
              <a:rPr lang="cs-CZ" dirty="0"/>
              <a:t>Nízkost je vznešená!</a:t>
            </a:r>
          </a:p>
          <a:p>
            <a:pPr lvl="2">
              <a:buNone/>
            </a:pPr>
            <a:endParaRPr lang="cs-CZ" dirty="0"/>
          </a:p>
          <a:p>
            <a:r>
              <a:rPr lang="cs-CZ" dirty="0" err="1"/>
              <a:t>Apoziopeze</a:t>
            </a:r>
            <a:r>
              <a:rPr lang="cs-CZ" dirty="0"/>
              <a:t> = nedokončená věta</a:t>
            </a:r>
          </a:p>
          <a:p>
            <a:pPr lvl="2"/>
            <a:r>
              <a:rPr lang="cs-CZ" dirty="0"/>
              <a:t>Podíval se na něj…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56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Prostředky umožňující změnu významu slov</a:t>
            </a:r>
          </a:p>
          <a:p>
            <a:r>
              <a:rPr lang="cs-CZ" dirty="0"/>
              <a:t>Básnické obrazy</a:t>
            </a:r>
          </a:p>
          <a:p>
            <a:r>
              <a:rPr lang="cs-CZ" dirty="0"/>
              <a:t>zástupky</a:t>
            </a:r>
          </a:p>
          <a:p>
            <a:endParaRPr lang="cs-CZ" dirty="0"/>
          </a:p>
          <a:p>
            <a:r>
              <a:rPr lang="cs-CZ" dirty="0"/>
              <a:t>Metafora</a:t>
            </a:r>
          </a:p>
          <a:p>
            <a:pPr lvl="2"/>
            <a:endParaRPr lang="cs-CZ" dirty="0"/>
          </a:p>
          <a:p>
            <a:r>
              <a:rPr lang="cs-CZ" dirty="0"/>
              <a:t>Synekdocha</a:t>
            </a:r>
          </a:p>
          <a:p>
            <a:endParaRPr lang="cs-CZ" dirty="0"/>
          </a:p>
          <a:p>
            <a:r>
              <a:rPr lang="cs-CZ" dirty="0"/>
              <a:t>Metonymie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01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Metafora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/přirovnání == nepřesné/</a:t>
            </a:r>
          </a:p>
          <a:p>
            <a:r>
              <a:rPr lang="cs-CZ" dirty="0"/>
              <a:t>Přenesení významu na základě podobnosti vzhledu</a:t>
            </a:r>
          </a:p>
          <a:p>
            <a:endParaRPr lang="cs-CZ" dirty="0"/>
          </a:p>
          <a:p>
            <a:r>
              <a:rPr lang="cs-CZ" dirty="0"/>
              <a:t>Moře světel v dáli</a:t>
            </a:r>
          </a:p>
          <a:p>
            <a:r>
              <a:rPr lang="cs-CZ" dirty="0"/>
              <a:t>Moře buchet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09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Metonymie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záměna jména jménem</a:t>
            </a:r>
          </a:p>
          <a:p>
            <a:r>
              <a:rPr lang="cs-CZ" dirty="0"/>
              <a:t>Úzká, věcná souvislost</a:t>
            </a:r>
          </a:p>
          <a:p>
            <a:pPr lvl="2"/>
            <a:r>
              <a:rPr lang="cs-CZ" dirty="0"/>
              <a:t>Vztah příčiny – účinku </a:t>
            </a:r>
          </a:p>
          <a:p>
            <a:pPr lvl="2"/>
            <a:r>
              <a:rPr lang="cs-CZ" dirty="0"/>
              <a:t>Formy  a látky</a:t>
            </a:r>
          </a:p>
          <a:p>
            <a:pPr lvl="2"/>
            <a:r>
              <a:rPr lang="cs-CZ" dirty="0"/>
              <a:t>Části a celku</a:t>
            </a:r>
          </a:p>
          <a:p>
            <a:pPr lvl="2"/>
            <a:endParaRPr lang="cs-CZ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4288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823</Words>
  <Application>Microsoft Office PowerPoint</Application>
  <PresentationFormat>Širokoúhlá obrazovka</PresentationFormat>
  <Paragraphs>180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Základní pojmy poetiky</vt:lpstr>
      <vt:lpstr>Básnická skladba </vt:lpstr>
      <vt:lpstr>Figury</vt:lpstr>
      <vt:lpstr>Prezentace aplikace PowerPoint</vt:lpstr>
      <vt:lpstr>Prezentace aplikace PowerPoint</vt:lpstr>
      <vt:lpstr>Prezentace aplikace PowerPoint</vt:lpstr>
      <vt:lpstr>Tropy</vt:lpstr>
      <vt:lpstr>Metafora</vt:lpstr>
      <vt:lpstr>Metonymie</vt:lpstr>
      <vt:lpstr>Synekdocha</vt:lpstr>
      <vt:lpstr>  Alegorie </vt:lpstr>
      <vt:lpstr>Parabola (podobenství)</vt:lpstr>
      <vt:lpstr>Amfibolie</vt:lpstr>
      <vt:lpstr>Asociace</vt:lpstr>
      <vt:lpstr>Leitmotiv</vt:lpstr>
      <vt:lpstr>Asonance</vt:lpstr>
      <vt:lpstr>Bylina</vt:lpstr>
      <vt:lpstr>Barbarismus</vt:lpstr>
      <vt:lpstr>Parenteze</vt:lpstr>
      <vt:lpstr>Perifráze</vt:lpstr>
      <vt:lpstr>Epigram</vt:lpstr>
      <vt:lpstr>Epištola</vt:lpstr>
      <vt:lpstr>Epitaf</vt:lpstr>
      <vt:lpstr>Exemplum</vt:lpstr>
      <vt:lpstr>Filipika</vt:lpstr>
      <vt:lpstr>Spor</vt:lpstr>
      <vt:lpstr>Hagiografie</vt:lpstr>
      <vt:lpstr>Homilie</vt:lpstr>
      <vt:lpstr>Incipit</vt:lpstr>
      <vt:lpstr>Inkunábule</vt:lpstr>
      <vt:lpstr>Intermezzo</vt:lpstr>
      <vt:lpstr>Envoi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poetiky</dc:title>
  <dc:creator>Ondřej Sládek</dc:creator>
  <cp:lastModifiedBy>Ondřej Sládek</cp:lastModifiedBy>
  <cp:revision>5</cp:revision>
  <cp:lastPrinted>2019-11-14T17:02:38Z</cp:lastPrinted>
  <dcterms:created xsi:type="dcterms:W3CDTF">2017-12-15T18:48:53Z</dcterms:created>
  <dcterms:modified xsi:type="dcterms:W3CDTF">2020-11-01T21:17:27Z</dcterms:modified>
</cp:coreProperties>
</file>