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CEB4A-CBB6-4610-A5E8-3798FB1757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1543-185A-4D21-9F24-A7B51CB00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3D4CD-EA6D-4F15-BCD8-05D5C06E3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6296B-3D79-4AE5-B65F-A0D928A224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819E0-72A7-49A5-8629-41FE9D93E2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D9D45-2A81-4689-8472-E65E97AFB3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923BC-8071-4688-8040-C9B86138EB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B1EFA-E32A-4871-B994-1C588AE451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F16BB-AC02-4936-B6E3-E72155D4E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B54FD-9B90-4431-90E3-3E305E8D0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CD332-378D-47D7-9C14-D05BDC1AF4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9FB9031C-32C4-4984-BBCC-B2C0509E37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Nauka o </a:t>
            </a:r>
            <a:r>
              <a:rPr lang="cs-CZ" smtClean="0">
                <a:solidFill>
                  <a:schemeClr val="accent2"/>
                </a:solidFill>
              </a:rPr>
              <a:t>slohu/stylu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r>
              <a:rPr lang="cs-CZ" smtClean="0">
                <a:solidFill>
                  <a:schemeClr val="accent2"/>
                </a:solidFill>
              </a:rPr>
              <a:t>Styl/sloh</a:t>
            </a:r>
            <a:r>
              <a:rPr lang="cs-CZ" smtClean="0"/>
              <a:t> = způsob výběru a uspořádání jazykových prostředků, textových prostředků (kompozice), tematických prostředků podle:</a:t>
            </a:r>
          </a:p>
          <a:p>
            <a:pPr eaLnBrk="1" hangingPunct="1">
              <a:buFontTx/>
              <a:buNone/>
            </a:pPr>
            <a:r>
              <a:rPr lang="cs-CZ" smtClean="0"/>
              <a:t>	* tématu		* funkce textu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Prostředí</a:t>
            </a:r>
            <a:r>
              <a:rPr lang="cs-CZ" sz="2400" dirty="0" smtClean="0"/>
              <a:t>: veřejné</a:t>
            </a:r>
          </a:p>
          <a:p>
            <a:pPr eaLnBrk="1" hangingPunct="1">
              <a:buFontTx/>
              <a:buNone/>
            </a:pPr>
            <a:endParaRPr lang="cs-CZ" sz="2400" dirty="0"/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Slohové postupy</a:t>
            </a:r>
            <a:r>
              <a:rPr lang="cs-CZ" sz="2400" dirty="0" smtClean="0"/>
              <a:t>: převažuje výkladový, též úvahový</a:t>
            </a:r>
          </a:p>
          <a:p>
            <a:pPr eaLnBrk="1" hangingPunct="1">
              <a:buFontTx/>
              <a:buNone/>
            </a:pPr>
            <a:r>
              <a:rPr lang="cs-CZ" sz="2400" dirty="0"/>
              <a:t>	</a:t>
            </a:r>
            <a:r>
              <a:rPr lang="cs-CZ" sz="2400" dirty="0" smtClean="0"/>
              <a:t>		     informační, popisný (odborný popis)</a:t>
            </a:r>
          </a:p>
          <a:p>
            <a:pPr eaLnBrk="1" hangingPunct="1">
              <a:buFontTx/>
              <a:buNone/>
            </a:pPr>
            <a:endParaRPr lang="cs-CZ" sz="2400" dirty="0"/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Jazykové prostředky </a:t>
            </a:r>
            <a:r>
              <a:rPr lang="cs-CZ" sz="2400" dirty="0" smtClean="0"/>
              <a:t>se řídí normou jazykovou (kodifikací) a stylovou: přesnost, jednoznačnost, spisovné vyjadřování neutrální (ne hovorové)</a:t>
            </a:r>
          </a:p>
          <a:p>
            <a:pPr eaLnBrk="1" hangingPunct="1">
              <a:buFontTx/>
              <a:buNone/>
            </a:pPr>
            <a:r>
              <a:rPr lang="cs-CZ" sz="2400" dirty="0"/>
              <a:t>	</a:t>
            </a:r>
            <a:r>
              <a:rPr lang="cs-CZ" sz="2400" dirty="0" smtClean="0"/>
              <a:t>omezení expresivity 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30933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66"/>
                </a:solidFill>
              </a:rPr>
              <a:t>Styl administrativní</a:t>
            </a:r>
          </a:p>
          <a:p>
            <a:pPr eaLnBrk="1" hangingPunct="1">
              <a:buFontTx/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Styl textů věcných </a:t>
            </a:r>
            <a:r>
              <a:rPr lang="cs-CZ" sz="2400" dirty="0" smtClean="0"/>
              <a:t>v institucionální komunikaci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Normy a jazykové prostředky určeny </a:t>
            </a:r>
            <a:r>
              <a:rPr lang="cs-CZ" sz="2400" dirty="0" smtClean="0">
                <a:solidFill>
                  <a:srgbClr val="0070C0"/>
                </a:solidFill>
              </a:rPr>
              <a:t>oficiálním (úředním) prostředím</a:t>
            </a:r>
            <a:r>
              <a:rPr lang="cs-CZ" sz="2400" dirty="0" smtClean="0"/>
              <a:t>, absencí osobního kontaktu, blíží se odbornému stylu: jasnost a přesnost, jednoznačný význam </a:t>
            </a:r>
          </a:p>
          <a:p>
            <a:pPr eaLnBrk="1" hangingPunct="1">
              <a:buFontTx/>
              <a:buNone/>
            </a:pPr>
            <a:endParaRPr lang="cs-CZ" sz="2400" dirty="0"/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Slohové postupy</a:t>
            </a:r>
            <a:r>
              <a:rPr lang="cs-CZ" sz="2400" dirty="0" smtClean="0"/>
              <a:t>: převažuje informační, méně výkladový</a:t>
            </a:r>
          </a:p>
        </p:txBody>
      </p:sp>
    </p:spTree>
    <p:extLst>
      <p:ext uri="{BB962C8B-B14F-4D97-AF65-F5344CB8AC3E}">
        <p14:creationId xmlns:p14="http://schemas.microsoft.com/office/powerpoint/2010/main" val="2453168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66"/>
                </a:solidFill>
              </a:rPr>
              <a:t>Styl administrativní</a:t>
            </a:r>
          </a:p>
          <a:p>
            <a:pPr eaLnBrk="1" hangingPunct="1">
              <a:buFontTx/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 eaLnBrk="1" hangingPunct="1">
              <a:buFontTx/>
              <a:buNone/>
            </a:pPr>
            <a:r>
              <a:rPr lang="cs-CZ" sz="2400" b="1" dirty="0" smtClean="0"/>
              <a:t>Převažují psané texty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Útvary textové: zpráva, oznámení, zápis, smlouva, životopis, úřední dopis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Heslové útvary: výkaz, dotazník, poštovní poukázka, dodací listy…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67259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66"/>
                </a:solidFill>
              </a:rPr>
              <a:t>Styl publicistický </a:t>
            </a:r>
            <a:r>
              <a:rPr lang="cs-CZ" sz="2800" dirty="0" smtClean="0"/>
              <a:t>(žurnalistický, styl mediální komunikace)</a:t>
            </a:r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Styl textů věcných</a:t>
            </a:r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Styl textů beletrizujících </a:t>
            </a:r>
            <a:r>
              <a:rPr lang="cs-CZ" sz="2400" dirty="0" smtClean="0"/>
              <a:t>(fejetony, sloupky)</a:t>
            </a:r>
          </a:p>
          <a:p>
            <a:pPr eaLnBrk="1" hangingPunct="1">
              <a:buFontTx/>
              <a:buNone/>
            </a:pPr>
            <a:endParaRPr lang="cs-CZ" sz="2400" dirty="0"/>
          </a:p>
          <a:p>
            <a:pPr eaLnBrk="1" hangingPunct="1">
              <a:buFontTx/>
              <a:buNone/>
            </a:pPr>
            <a:r>
              <a:rPr lang="cs-CZ" sz="2400" dirty="0" smtClean="0"/>
              <a:t>Funkce: věcně sdělovací</a:t>
            </a:r>
          </a:p>
          <a:p>
            <a:pPr eaLnBrk="1" hangingPunct="1">
              <a:buFontTx/>
              <a:buNone/>
            </a:pPr>
            <a:r>
              <a:rPr lang="cs-CZ" sz="2400" dirty="0"/>
              <a:t>	</a:t>
            </a:r>
            <a:r>
              <a:rPr lang="cs-CZ" sz="2400" dirty="0" smtClean="0"/>
              <a:t>	přesvědčující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Prostředí: veřejné</a:t>
            </a:r>
            <a:endParaRPr lang="cs-CZ" sz="2400" dirty="0"/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>
              <a:buFontTx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48523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400" dirty="0" smtClean="0"/>
              <a:t>Normy a jazykové prostředky určeny přesvědčovací funkcí a oficiálním charakterem, ale také snahou o aktualizaci sdělení.</a:t>
            </a:r>
          </a:p>
          <a:p>
            <a:pPr eaLnBrk="1" hangingPunct="1">
              <a:buFontTx/>
              <a:buChar char="-"/>
            </a:pPr>
            <a:r>
              <a:rPr lang="cs-CZ" sz="2400" dirty="0" smtClean="0"/>
              <a:t>čeština spisovná neutrální, knižní, popř. hovorová (v mluvené publicistice)</a:t>
            </a:r>
          </a:p>
          <a:p>
            <a:pPr marL="0" indent="0" eaLnBrk="1" hangingPunct="1">
              <a:buNone/>
            </a:pPr>
            <a:r>
              <a:rPr lang="cs-CZ" sz="2400" dirty="0" smtClean="0"/>
              <a:t>Jazykové prostředky se liší v publicistice psané a mluvené a podle postupů a útvarů:</a:t>
            </a:r>
          </a:p>
          <a:p>
            <a:pPr marL="0" indent="0" eaLnBrk="1" hangingPunct="1">
              <a:buNone/>
            </a:pPr>
            <a:endParaRPr lang="cs-CZ" sz="2400" dirty="0" smtClean="0"/>
          </a:p>
          <a:p>
            <a:pPr marL="0" indent="0" eaLnBrk="1" hangingPunct="1">
              <a:buNone/>
            </a:pPr>
            <a:r>
              <a:rPr lang="cs-CZ" sz="2400" dirty="0" smtClean="0"/>
              <a:t>Zpravodajské texty – informační postup: zpráva, oznámení, inzerát, referát…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634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Analytické texty </a:t>
            </a:r>
            <a:r>
              <a:rPr lang="cs-CZ" sz="2400" dirty="0" smtClean="0"/>
              <a:t>– postup informační a úvahový: </a:t>
            </a:r>
          </a:p>
          <a:p>
            <a:pPr marL="0" indent="0" eaLnBrk="1" hangingPunct="1">
              <a:buNone/>
            </a:pPr>
            <a:r>
              <a:rPr lang="cs-CZ" sz="2400" dirty="0"/>
              <a:t>	</a:t>
            </a:r>
            <a:r>
              <a:rPr lang="cs-CZ" sz="2400" dirty="0" smtClean="0"/>
              <a:t>komentář, úvodník, reportáž, zamyšlení</a:t>
            </a:r>
          </a:p>
          <a:p>
            <a:pPr marL="0" indent="0" eaLnBrk="1" hangingPunct="1">
              <a:buNone/>
            </a:pPr>
            <a:endParaRPr lang="cs-CZ" sz="2400" dirty="0"/>
          </a:p>
          <a:p>
            <a:pPr marL="0" indent="0" eaLnBrk="1" hangingPunct="1"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Beletrizující texty</a:t>
            </a:r>
            <a:r>
              <a:rPr lang="cs-CZ" sz="2400" dirty="0" smtClean="0"/>
              <a:t>: fejeton, črta, cestopisný článek (viz K. Čapek), sloupek…</a:t>
            </a:r>
          </a:p>
          <a:p>
            <a:pPr marL="0" indent="0" eaLnBrk="1" hangingPunct="1">
              <a:buNone/>
            </a:pPr>
            <a:endParaRPr lang="cs-CZ" sz="2400" dirty="0"/>
          </a:p>
          <a:p>
            <a:pPr marL="0" indent="0" eaLnBrk="1" hangingPunct="1"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Mluvená publicistika:</a:t>
            </a:r>
          </a:p>
          <a:p>
            <a:pPr marL="0" indent="0" eaLnBrk="1" hangingPunct="1">
              <a:buNone/>
            </a:pPr>
            <a:r>
              <a:rPr lang="cs-CZ" sz="2400" dirty="0" smtClean="0"/>
              <a:t>debata</a:t>
            </a:r>
          </a:p>
          <a:p>
            <a:pPr marL="0" indent="0" eaLnBrk="1" hangingPunct="1">
              <a:buNone/>
            </a:pPr>
            <a:r>
              <a:rPr lang="cs-CZ" sz="2400" dirty="0" smtClean="0"/>
              <a:t>zábavný pořad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74782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66"/>
                </a:solidFill>
              </a:rPr>
              <a:t>Styl řečnický 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Styl mluvené komunikace veřejné</a:t>
            </a:r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Funkce</a:t>
            </a:r>
            <a:r>
              <a:rPr lang="cs-CZ" sz="2400" dirty="0" smtClean="0"/>
              <a:t>: věcně sdělovací, přesvědčující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Prostředí</a:t>
            </a:r>
            <a:r>
              <a:rPr lang="cs-CZ" sz="2400" dirty="0" smtClean="0"/>
              <a:t>: veřejné</a:t>
            </a:r>
            <a:endParaRPr lang="cs-CZ" sz="2400" dirty="0"/>
          </a:p>
          <a:p>
            <a:pPr eaLnBrk="1" hangingPunct="1">
              <a:buFontTx/>
              <a:buNone/>
            </a:pPr>
            <a:r>
              <a:rPr lang="cs-CZ" sz="2400" dirty="0"/>
              <a:t>Důležitá funkce nejazykových prostředků (gesta, mimika)</a:t>
            </a:r>
          </a:p>
          <a:p>
            <a:pPr eaLnBrk="1" hangingPunct="1">
              <a:buFontTx/>
              <a:buNone/>
            </a:pPr>
            <a:r>
              <a:rPr lang="cs-CZ" sz="2400" dirty="0"/>
              <a:t>Práce s hlasem a modulací projevu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Projev monologický s kontaktovými prostředky (navazování kontaktu s posluchači pomocí specifický jazyk. Obratů)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073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66"/>
                </a:solidFill>
              </a:rPr>
              <a:t>Styl řečnický </a:t>
            </a:r>
          </a:p>
          <a:p>
            <a:pPr eaLnBrk="1" hangingPunct="1">
              <a:buFontTx/>
              <a:buNone/>
            </a:pPr>
            <a:endParaRPr lang="cs-CZ" sz="2400" b="1" dirty="0">
              <a:solidFill>
                <a:srgbClr val="FF0066"/>
              </a:solidFill>
            </a:endParaRPr>
          </a:p>
          <a:p>
            <a:pPr eaLnBrk="1" hangingPunct="1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Jazykové </a:t>
            </a:r>
            <a:r>
              <a:rPr lang="cs-CZ" sz="2400" dirty="0">
                <a:solidFill>
                  <a:srgbClr val="0070C0"/>
                </a:solidFill>
              </a:rPr>
              <a:t>prostředky </a:t>
            </a:r>
            <a:r>
              <a:rPr lang="cs-CZ" sz="2400" dirty="0"/>
              <a:t>stylově neutrální i knižní, obrazná </a:t>
            </a:r>
            <a:r>
              <a:rPr lang="cs-CZ" sz="2400" dirty="0" smtClean="0"/>
              <a:t>vyjádření: společné rysy se stylem uměleckým, publicistickým, popř. s hovorovou češtinou (ne nespisovnou)</a:t>
            </a:r>
            <a:endParaRPr lang="cs-CZ" sz="2400" dirty="0"/>
          </a:p>
          <a:p>
            <a:pPr eaLnBrk="1" hangingPunct="1">
              <a:buFontTx/>
              <a:buNone/>
            </a:pPr>
            <a:endParaRPr lang="cs-CZ" sz="2400" dirty="0"/>
          </a:p>
          <a:p>
            <a:pPr eaLnBrk="1" hangingPunct="1">
              <a:buFontTx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1993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66"/>
                </a:solidFill>
              </a:rPr>
              <a:t>Styl umělecký 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Styl psané komunikace</a:t>
            </a:r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Funkce</a:t>
            </a:r>
            <a:r>
              <a:rPr lang="cs-CZ" sz="2400" dirty="0" smtClean="0"/>
              <a:t>: esteticky sdělná (převažuje), méně věcně sdělná</a:t>
            </a:r>
          </a:p>
          <a:p>
            <a:pPr eaLnBrk="1" hangingPunct="1">
              <a:buFontTx/>
              <a:buNone/>
            </a:pPr>
            <a:endParaRPr lang="cs-CZ" sz="2400" dirty="0" smtClean="0">
              <a:solidFill>
                <a:srgbClr val="0070C0"/>
              </a:solidFill>
            </a:endParaRPr>
          </a:p>
          <a:p>
            <a:pPr eaLnBrk="1" hangingPunct="1">
              <a:buFontTx/>
              <a:buNone/>
            </a:pPr>
            <a:r>
              <a:rPr lang="cs-CZ" sz="2400" dirty="0" smtClean="0"/>
              <a:t>Jeho texty se od textů jiných stylů liší očekávanou </a:t>
            </a:r>
            <a:r>
              <a:rPr lang="cs-CZ" sz="2400" dirty="0" smtClean="0">
                <a:solidFill>
                  <a:srgbClr val="0070C0"/>
                </a:solidFill>
              </a:rPr>
              <a:t>subjektivnosti a emocionálností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Výběr jazykových prostředků </a:t>
            </a:r>
            <a:r>
              <a:rPr lang="cs-CZ" sz="2400" dirty="0" smtClean="0">
                <a:solidFill>
                  <a:srgbClr val="0070C0"/>
                </a:solidFill>
              </a:rPr>
              <a:t>není vázán jazykovými nebo komunikačními normami</a:t>
            </a:r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Není požadavek jednoznačnosti</a:t>
            </a:r>
          </a:p>
        </p:txBody>
      </p:sp>
    </p:spTree>
    <p:extLst>
      <p:ext uri="{BB962C8B-B14F-4D97-AF65-F5344CB8AC3E}">
        <p14:creationId xmlns:p14="http://schemas.microsoft.com/office/powerpoint/2010/main" val="3284616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Poetizace</a:t>
            </a:r>
            <a:r>
              <a:rPr lang="cs-CZ" sz="2800" dirty="0" smtClean="0">
                <a:solidFill>
                  <a:srgbClr val="FF0066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užívání jazykových prostředků vytvářejících estetické sdělení, a to různými postupy:</a:t>
            </a:r>
          </a:p>
          <a:p>
            <a:pPr eaLnBrk="1" hangingPunct="1">
              <a:buFontTx/>
              <a:buChar char="-"/>
            </a:pPr>
            <a:r>
              <a:rPr lang="cs-CZ" sz="2800" dirty="0" smtClean="0"/>
              <a:t>užívání poetismů</a:t>
            </a:r>
          </a:p>
          <a:p>
            <a:pPr eaLnBrk="1" hangingPunct="1">
              <a:buFontTx/>
              <a:buChar char="-"/>
            </a:pPr>
            <a:r>
              <a:rPr lang="cs-CZ" sz="2800" dirty="0" smtClean="0"/>
              <a:t>zvukomalebnost</a:t>
            </a:r>
          </a:p>
          <a:p>
            <a:pPr eaLnBrk="1" hangingPunct="1">
              <a:buFontTx/>
              <a:buChar char="-"/>
            </a:pPr>
            <a:r>
              <a:rPr lang="cs-CZ" sz="2800" dirty="0" smtClean="0"/>
              <a:t>spojování jazykových prostředků odlišných slohových vlastností</a:t>
            </a:r>
          </a:p>
          <a:p>
            <a:pPr eaLnBrk="1" hangingPunct="1">
              <a:buFontTx/>
              <a:buNone/>
            </a:pPr>
            <a:endParaRPr lang="cs-CZ" b="1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0000"/>
                </a:solidFill>
              </a:rPr>
              <a:t>Termíny:</a:t>
            </a:r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>
              <a:buFontTx/>
              <a:buNone/>
            </a:pPr>
            <a:r>
              <a:rPr lang="cs-CZ" dirty="0" smtClean="0"/>
              <a:t>text, jednotka textu (komunikační jednotka)</a:t>
            </a:r>
          </a:p>
          <a:p>
            <a:pPr eaLnBrk="1" hangingPunct="1">
              <a:buFontTx/>
              <a:buNone/>
            </a:pPr>
            <a:r>
              <a:rPr lang="cs-CZ" dirty="0" smtClean="0"/>
              <a:t>kompozice (stavba textu)</a:t>
            </a:r>
          </a:p>
          <a:p>
            <a:pPr eaLnBrk="1" hangingPunct="1">
              <a:buFontTx/>
              <a:buNone/>
            </a:pPr>
            <a:r>
              <a:rPr lang="cs-CZ" dirty="0" smtClean="0"/>
              <a:t>funkční styl</a:t>
            </a:r>
          </a:p>
          <a:p>
            <a:pPr eaLnBrk="1" hangingPunct="1">
              <a:buFontTx/>
              <a:buNone/>
            </a:pPr>
            <a:r>
              <a:rPr lang="cs-CZ" dirty="0" smtClean="0"/>
              <a:t>slohový postup</a:t>
            </a:r>
          </a:p>
          <a:p>
            <a:pPr eaLnBrk="1" hangingPunct="1">
              <a:buFontTx/>
              <a:buNone/>
            </a:pPr>
            <a:r>
              <a:rPr lang="cs-CZ" dirty="0" smtClean="0"/>
              <a:t>slohový útvar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7330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0000"/>
                </a:solidFill>
              </a:rPr>
              <a:t>Text</a:t>
            </a:r>
            <a:r>
              <a:rPr lang="cs-CZ" dirty="0" smtClean="0"/>
              <a:t> – jazykový projev </a:t>
            </a:r>
            <a:r>
              <a:rPr lang="cs-CZ" dirty="0" smtClean="0">
                <a:solidFill>
                  <a:srgbClr val="0070C0"/>
                </a:solidFill>
              </a:rPr>
              <a:t>mluvený, psaný/tištěný</a:t>
            </a:r>
            <a:r>
              <a:rPr lang="cs-CZ" dirty="0" smtClean="0"/>
              <a:t>, popř. </a:t>
            </a:r>
            <a:r>
              <a:rPr lang="cs-CZ" dirty="0" smtClean="0">
                <a:solidFill>
                  <a:srgbClr val="0070C0"/>
                </a:solidFill>
              </a:rPr>
              <a:t>záznam jazykového projevu</a:t>
            </a:r>
            <a:r>
              <a:rPr lang="cs-CZ" dirty="0" smtClean="0"/>
              <a:t>; tento projev je tvořen jazykovými jednotkami na úrovni věty nebo souvětí, je smysluplný, formálně i obsahově uzavřený.</a:t>
            </a:r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0070C0"/>
                </a:solidFill>
              </a:rPr>
              <a:t>Text</a:t>
            </a:r>
            <a:r>
              <a:rPr lang="cs-CZ" dirty="0" smtClean="0"/>
              <a:t> má vždy určitou funkci (je tvořen s určitým záměrem) a stavbu.</a:t>
            </a:r>
            <a:endParaRPr lang="cs-CZ" dirty="0"/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1486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0066"/>
                </a:solidFill>
              </a:rPr>
              <a:t>Věta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nebo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66"/>
                </a:solidFill>
              </a:rPr>
              <a:t>souvětí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získávají v okamžiku, kdy se stávají součástí textu, statut </a:t>
            </a:r>
            <a:r>
              <a:rPr lang="cs-CZ" dirty="0" smtClean="0">
                <a:solidFill>
                  <a:srgbClr val="0070C0"/>
                </a:solidFill>
              </a:rPr>
              <a:t>komunikační</a:t>
            </a:r>
            <a:r>
              <a:rPr lang="cs-CZ" dirty="0" smtClean="0">
                <a:solidFill>
                  <a:srgbClr val="FF0066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jednotky</a:t>
            </a:r>
            <a:r>
              <a:rPr lang="cs-CZ" dirty="0" smtClean="0"/>
              <a:t>. </a:t>
            </a:r>
          </a:p>
          <a:p>
            <a:pPr eaLnBrk="1" hangingPunct="1">
              <a:buFontTx/>
              <a:buNone/>
            </a:pPr>
            <a:endParaRPr lang="cs-CZ" dirty="0"/>
          </a:p>
          <a:p>
            <a:pPr eaLnBrk="1" hangingPunct="1">
              <a:buFontTx/>
              <a:buNone/>
            </a:pPr>
            <a:r>
              <a:rPr lang="cs-CZ" dirty="0" smtClean="0"/>
              <a:t>Mezi komunikačními jednotkami spojenými do textu musí být vždy </a:t>
            </a:r>
            <a:r>
              <a:rPr lang="cs-CZ" dirty="0" smtClean="0">
                <a:solidFill>
                  <a:srgbClr val="FF0066"/>
                </a:solidFill>
              </a:rPr>
              <a:t>významová souvislost</a:t>
            </a:r>
            <a:r>
              <a:rPr lang="cs-CZ" dirty="0" smtClean="0"/>
              <a:t>, tj. do textu nemůžeme spojit jakékoliv komunikační jednotky.</a:t>
            </a:r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57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Stylistika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Text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 smtClean="0"/>
              <a:t>Okolí Telče je bohaté na rybníky. Blízko města se nachází </a:t>
            </a:r>
            <a:r>
              <a:rPr lang="cs-CZ" sz="2000" dirty="0" err="1" smtClean="0"/>
              <a:t>Rotštejn</a:t>
            </a:r>
            <a:r>
              <a:rPr lang="cs-CZ" sz="2000" dirty="0" smtClean="0"/>
              <a:t>. Má čistou vodu, a proto je oblíbeným koupalištěm. Jeho okolí je však poněkud pusté.</a:t>
            </a:r>
          </a:p>
          <a:p>
            <a:pPr marL="0" indent="0">
              <a:buNone/>
            </a:pPr>
            <a:r>
              <a:rPr lang="cs-CZ" sz="2000" dirty="0" smtClean="0"/>
              <a:t>Největší oblibě se těší rybník </a:t>
            </a:r>
            <a:r>
              <a:rPr lang="cs-CZ" sz="2000" dirty="0" err="1" smtClean="0"/>
              <a:t>Velkopařezitý</a:t>
            </a:r>
            <a:r>
              <a:rPr lang="cs-CZ" sz="2000" dirty="0" smtClean="0"/>
              <a:t>. Patří už do katastru obce Řásné, která je více než hodinu vzdálena od města.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>
                <a:solidFill>
                  <a:srgbClr val="FF0066"/>
                </a:solidFill>
              </a:rPr>
              <a:t>Seznam vět bez významové souvislosti, které netvoří text.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Jsem v knihovně na přednášce.</a:t>
            </a:r>
          </a:p>
          <a:p>
            <a:pPr marL="0" indent="0">
              <a:buNone/>
            </a:pPr>
            <a:r>
              <a:rPr lang="cs-CZ" sz="2000" dirty="0" smtClean="0"/>
              <a:t>V troubě máš večeři.</a:t>
            </a:r>
          </a:p>
          <a:p>
            <a:pPr marL="0" indent="0">
              <a:buNone/>
            </a:pPr>
            <a:r>
              <a:rPr lang="cs-CZ" sz="2000" dirty="0" smtClean="0"/>
              <a:t>Lenka přijde až v deset.</a:t>
            </a:r>
          </a:p>
        </p:txBody>
      </p:sp>
    </p:spTree>
    <p:extLst>
      <p:ext uri="{BB962C8B-B14F-4D97-AF65-F5344CB8AC3E}">
        <p14:creationId xmlns:p14="http://schemas.microsoft.com/office/powerpoint/2010/main" val="3083143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0066"/>
                </a:solidFill>
              </a:rPr>
              <a:t>Funkční styl </a:t>
            </a:r>
            <a:r>
              <a:rPr lang="cs-CZ" dirty="0" smtClean="0"/>
              <a:t>– styl textu vycházející z jeho </a:t>
            </a:r>
            <a:r>
              <a:rPr lang="cs-CZ" dirty="0" smtClean="0">
                <a:solidFill>
                  <a:srgbClr val="0070C0"/>
                </a:solidFill>
              </a:rPr>
              <a:t>funkce</a:t>
            </a:r>
            <a:r>
              <a:rPr lang="cs-CZ" dirty="0" smtClean="0"/>
              <a:t>, zaměření, typu užitých jazykových prostředků, předpokládaných adresátů, situace, v niž je text realizován…</a:t>
            </a:r>
          </a:p>
          <a:p>
            <a:pPr eaLnBrk="1" hangingPunct="1">
              <a:buFontTx/>
              <a:buNone/>
            </a:pPr>
            <a:endParaRPr lang="cs-CZ" sz="2800" dirty="0" smtClean="0"/>
          </a:p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styl </a:t>
            </a:r>
            <a:r>
              <a:rPr lang="cs-CZ" sz="2800" dirty="0" err="1" smtClean="0">
                <a:solidFill>
                  <a:srgbClr val="0070C0"/>
                </a:solidFill>
              </a:rPr>
              <a:t>prostěsdělovací</a:t>
            </a:r>
            <a:r>
              <a:rPr lang="cs-CZ" sz="2800" dirty="0" smtClean="0"/>
              <a:t>	styl odborný</a:t>
            </a:r>
          </a:p>
          <a:p>
            <a:pPr eaLnBrk="1" hangingPunct="1">
              <a:buFontTx/>
              <a:buNone/>
            </a:pPr>
            <a:r>
              <a:rPr lang="cs-CZ" sz="2800" dirty="0"/>
              <a:t>s</a:t>
            </a:r>
            <a:r>
              <a:rPr lang="cs-CZ" sz="2800" dirty="0" smtClean="0"/>
              <a:t>tyl publicistický		</a:t>
            </a:r>
            <a:r>
              <a:rPr lang="cs-CZ" sz="2800" dirty="0" smtClean="0">
                <a:solidFill>
                  <a:srgbClr val="0070C0"/>
                </a:solidFill>
              </a:rPr>
              <a:t>styl řečnický</a:t>
            </a:r>
          </a:p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styl administrativní</a:t>
            </a:r>
            <a:r>
              <a:rPr lang="cs-CZ" sz="2800" dirty="0" smtClean="0"/>
              <a:t>	styl umělecký</a:t>
            </a:r>
          </a:p>
        </p:txBody>
      </p:sp>
    </p:spTree>
    <p:extLst>
      <p:ext uri="{BB962C8B-B14F-4D97-AF65-F5344CB8AC3E}">
        <p14:creationId xmlns:p14="http://schemas.microsoft.com/office/powerpoint/2010/main" val="44230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66"/>
                </a:solidFill>
              </a:rPr>
              <a:t>Styl </a:t>
            </a:r>
            <a:r>
              <a:rPr lang="cs-CZ" b="1" dirty="0" err="1" smtClean="0">
                <a:solidFill>
                  <a:srgbClr val="FF0066"/>
                </a:solidFill>
              </a:rPr>
              <a:t>prostěsdělovací</a:t>
            </a:r>
            <a:r>
              <a:rPr lang="cs-CZ" b="1" dirty="0" smtClean="0">
                <a:solidFill>
                  <a:srgbClr val="FF0066"/>
                </a:solidFill>
              </a:rPr>
              <a:t> </a:t>
            </a:r>
          </a:p>
          <a:p>
            <a:pPr eaLnBrk="1" hangingPunct="1">
              <a:buFontTx/>
              <a:buNone/>
            </a:pPr>
            <a:endParaRPr lang="cs-CZ" sz="2800" dirty="0"/>
          </a:p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FF0066"/>
                </a:solidFill>
              </a:rPr>
              <a:t>Styl každodenní komunikace </a:t>
            </a:r>
            <a:r>
              <a:rPr lang="cs-CZ" sz="2800" dirty="0" smtClean="0"/>
              <a:t>věcné i expresivní</a:t>
            </a:r>
          </a:p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Prostředí</a:t>
            </a:r>
            <a:r>
              <a:rPr lang="cs-CZ" sz="2800" dirty="0" smtClean="0"/>
              <a:t>: zpravidla soukromé (komunikace mezi přáteli, komunikace v rodině…)</a:t>
            </a:r>
          </a:p>
          <a:p>
            <a:pPr eaLnBrk="1" hangingPunct="1">
              <a:buFontTx/>
              <a:buNone/>
            </a:pPr>
            <a:endParaRPr lang="cs-CZ" sz="2800" dirty="0" smtClean="0"/>
          </a:p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Mluvené texty</a:t>
            </a:r>
            <a:r>
              <a:rPr lang="cs-CZ" sz="2800" dirty="0" smtClean="0"/>
              <a:t>: dialogy (častější), monology (méně), soukromé telefonické rozhovory</a:t>
            </a:r>
          </a:p>
        </p:txBody>
      </p:sp>
    </p:spTree>
    <p:extLst>
      <p:ext uri="{BB962C8B-B14F-4D97-AF65-F5344CB8AC3E}">
        <p14:creationId xmlns:p14="http://schemas.microsoft.com/office/powerpoint/2010/main" val="179614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Psané texty</a:t>
            </a:r>
            <a:r>
              <a:rPr lang="cs-CZ" sz="2800" dirty="0" smtClean="0"/>
              <a:t>: vzkazy, SMS zprávy, soukromé dopisy (včetně e-mail)</a:t>
            </a:r>
          </a:p>
          <a:p>
            <a:pPr eaLnBrk="1" hangingPunct="1">
              <a:buFontTx/>
              <a:buNone/>
            </a:pPr>
            <a:endParaRPr lang="cs-CZ" sz="2800" dirty="0" smtClean="0"/>
          </a:p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Slohové postupy</a:t>
            </a:r>
            <a:r>
              <a:rPr lang="cs-CZ" sz="2800" dirty="0" smtClean="0"/>
              <a:t>: informační, vyprávěcí, popisný (zpravidla prostý popis)</a:t>
            </a:r>
          </a:p>
          <a:p>
            <a:pPr eaLnBrk="1" hangingPunct="1">
              <a:buFontTx/>
              <a:buNone/>
            </a:pPr>
            <a:endParaRPr lang="cs-CZ" sz="2800" dirty="0"/>
          </a:p>
          <a:p>
            <a:pPr eaLnBrk="1" hangingPunct="1">
              <a:buFontTx/>
              <a:buNone/>
            </a:pPr>
            <a:r>
              <a:rPr lang="cs-CZ" sz="2400" dirty="0" smtClean="0"/>
              <a:t>Jazykové prostředky nejsou určovány normami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Styl je tolerantní k nespisovnému a expresivnímu vyjadřování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Častá bývá významová neurčitost (vágnost) obsahu</a:t>
            </a:r>
          </a:p>
          <a:p>
            <a:pPr eaLnBrk="1" hangingPunct="1">
              <a:buFontTx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68229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66"/>
                </a:solidFill>
              </a:rPr>
              <a:t>Stylistika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66"/>
                </a:solidFill>
              </a:rPr>
              <a:t>Styl odborný</a:t>
            </a:r>
          </a:p>
          <a:p>
            <a:pPr eaLnBrk="1" hangingPunct="1">
              <a:buFontTx/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 eaLnBrk="1" hangingPunct="1">
              <a:buFontTx/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Styl textů věcných </a:t>
            </a:r>
            <a:r>
              <a:rPr lang="cs-CZ" sz="2400" dirty="0" smtClean="0"/>
              <a:t>podávajících odborné komunikace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Normy a jazykové prostředky určeny </a:t>
            </a:r>
            <a:r>
              <a:rPr lang="cs-CZ" sz="2400" dirty="0" smtClean="0">
                <a:solidFill>
                  <a:srgbClr val="0070C0"/>
                </a:solidFill>
              </a:rPr>
              <a:t>odborným zaměřením textů</a:t>
            </a:r>
            <a:r>
              <a:rPr lang="cs-CZ" sz="2400" dirty="0" smtClean="0"/>
              <a:t>: jasnost a přesnost, jednoznačný význam – užívání termínů s přesným vymezením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Převažují psané texty: stať, studie, odborná kniha, odborné sdělení (pojednání), recenze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Mluvené texty: referát, diskuse k tématu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957516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713</Words>
  <Application>Microsoft Office PowerPoint</Application>
  <PresentationFormat>Předvádění na obrazovce (4:3)</PresentationFormat>
  <Paragraphs>132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Výchozí návrh</vt:lpstr>
      <vt:lpstr>Stylistika</vt:lpstr>
      <vt:lpstr>Stylistika</vt:lpstr>
      <vt:lpstr>Stylistika</vt:lpstr>
      <vt:lpstr>Stylistika</vt:lpstr>
      <vt:lpstr>Stylistika </vt:lpstr>
      <vt:lpstr>Stylistika</vt:lpstr>
      <vt:lpstr>Stylistika</vt:lpstr>
      <vt:lpstr>Stylistika</vt:lpstr>
      <vt:lpstr>Stylistika</vt:lpstr>
      <vt:lpstr>Stylistika</vt:lpstr>
      <vt:lpstr>Stylistika</vt:lpstr>
      <vt:lpstr>Stylistika</vt:lpstr>
      <vt:lpstr>Stylistika</vt:lpstr>
      <vt:lpstr>Stylistika</vt:lpstr>
      <vt:lpstr>Stylistika</vt:lpstr>
      <vt:lpstr>Stylistika</vt:lpstr>
      <vt:lpstr>Stylistika</vt:lpstr>
      <vt:lpstr>Stylistika</vt:lpstr>
      <vt:lpstr>Stylistika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Kolarova</cp:lastModifiedBy>
  <cp:revision>20</cp:revision>
  <dcterms:created xsi:type="dcterms:W3CDTF">1601-01-01T00:00:00Z</dcterms:created>
  <dcterms:modified xsi:type="dcterms:W3CDTF">2020-11-29T17:18:52Z</dcterms:modified>
</cp:coreProperties>
</file>