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3" r:id="rId5"/>
    <p:sldId id="264" r:id="rId6"/>
    <p:sldId id="265" r:id="rId7"/>
    <p:sldId id="266" r:id="rId8"/>
    <p:sldId id="261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6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E7AD9-53B6-41D0-801C-100931F9185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4FB7-F8BC-4D9E-A69C-43C9D2FBA7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946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E7AD9-53B6-41D0-801C-100931F9185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4FB7-F8BC-4D9E-A69C-43C9D2FBA7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79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E7AD9-53B6-41D0-801C-100931F9185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4FB7-F8BC-4D9E-A69C-43C9D2FBA7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50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E7AD9-53B6-41D0-801C-100931F9185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4FB7-F8BC-4D9E-A69C-43C9D2FBA7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E7AD9-53B6-41D0-801C-100931F9185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4FB7-F8BC-4D9E-A69C-43C9D2FBA7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186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E7AD9-53B6-41D0-801C-100931F9185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4FB7-F8BC-4D9E-A69C-43C9D2FBA7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61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E7AD9-53B6-41D0-801C-100931F9185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4FB7-F8BC-4D9E-A69C-43C9D2FBA70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E7AD9-53B6-41D0-801C-100931F9185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4FB7-F8BC-4D9E-A69C-43C9D2FBA7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69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E7AD9-53B6-41D0-801C-100931F9185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4FB7-F8BC-4D9E-A69C-43C9D2FBA7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56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E7AD9-53B6-41D0-801C-100931F9185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4FB7-F8BC-4D9E-A69C-43C9D2FBA7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35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46E7AD9-53B6-41D0-801C-100931F9185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E4FB7-F8BC-4D9E-A69C-43C9D2FBA7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98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46E7AD9-53B6-41D0-801C-100931F9185A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FCE4FB7-F8BC-4D9E-A69C-43C9D2FBA7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44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tinaveslovniku.cz/" TargetMode="External"/><Relationship Id="rId2" Type="http://schemas.openxmlformats.org/officeDocument/2006/relationships/hyperlink" Target="http://nase-rec.ujc.cas.cz/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edu.ceskatelevize.cz/video/2885-priznakovost-v-cestin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57FE61-348C-431A-B763-EE675A8FC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Příznakovost jazykových prostředků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2AA022-2913-4E52-9426-1165F85DA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Michaela Kováčiková </a:t>
            </a:r>
          </a:p>
        </p:txBody>
      </p:sp>
    </p:spTree>
    <p:extLst>
      <p:ext uri="{BB962C8B-B14F-4D97-AF65-F5344CB8AC3E}">
        <p14:creationId xmlns:p14="http://schemas.microsoft.com/office/powerpoint/2010/main" val="3152033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1CEA28-970D-43FF-A7BE-38436E0D1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3AFEBC-D1B2-4B6D-B61F-45A7CC440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Nový encyklopedický slovník češtiny </a:t>
            </a:r>
          </a:p>
          <a:p>
            <a:r>
              <a:rPr lang="cs-CZ" dirty="0"/>
              <a:t>Wikipedie </a:t>
            </a:r>
          </a:p>
          <a:p>
            <a:r>
              <a:rPr lang="cs-CZ" dirty="0">
                <a:hlinkClick r:id="rId2"/>
              </a:rPr>
              <a:t>http://nase-rec.ujc.cas.cz/</a:t>
            </a:r>
            <a:endParaRPr lang="cs-CZ" dirty="0"/>
          </a:p>
          <a:p>
            <a:r>
              <a:rPr lang="cs-CZ" dirty="0">
                <a:hlinkClick r:id="rId3"/>
              </a:rPr>
              <a:t>https://www.cestinaveslovniku.cz/</a:t>
            </a:r>
            <a:endParaRPr lang="cs-CZ" dirty="0"/>
          </a:p>
          <a:p>
            <a:r>
              <a:rPr lang="cs-CZ" dirty="0">
                <a:hlinkClick r:id="rId4"/>
              </a:rPr>
              <a:t>https://edu.ceskatelevize.cz/video/2885-priznakovost-v-cestine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232CE56-256A-4EB2-A384-01BD3FCB6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62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06753-D4F2-4310-9621-54B90D954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Příznakovost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615803-5718-48F4-8DBB-0A445C285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příznakovost je pojmem ze sémiotiky</a:t>
            </a:r>
          </a:p>
          <a:p>
            <a:r>
              <a:rPr lang="cs-CZ" dirty="0"/>
              <a:t>je to schopnost výrazu, nést mimo gramatický význam, také význam dodatkový </a:t>
            </a:r>
          </a:p>
          <a:p>
            <a:r>
              <a:rPr lang="cs-CZ" dirty="0"/>
              <a:t>dodatkový význam nám sděluje přesněji  význam daného výrazu v kontextu, do kterého je zasazen</a:t>
            </a:r>
          </a:p>
          <a:p>
            <a:r>
              <a:rPr lang="cs-CZ" dirty="0"/>
              <a:t>příznak může být dobový, stylový, útvarový, pocitový…</a:t>
            </a:r>
          </a:p>
          <a:p>
            <a:r>
              <a:rPr lang="cs-CZ" dirty="0"/>
              <a:t>antonymem příznakovosti je </a:t>
            </a:r>
            <a:r>
              <a:rPr lang="cs-CZ" dirty="0" err="1"/>
              <a:t>nepříznakovost</a:t>
            </a:r>
            <a:endParaRPr lang="cs-CZ" dirty="0"/>
          </a:p>
          <a:p>
            <a:r>
              <a:rPr lang="cs-CZ" dirty="0"/>
              <a:t> podobný význam jako příznakovost může mít také termín „zabarvení“, který udává citový podtón výrazu</a:t>
            </a:r>
          </a:p>
          <a:p>
            <a:r>
              <a:rPr lang="cs-CZ" dirty="0"/>
              <a:t>protikladem příznakových prostředků jsou tedy prostředky neutrální, ty totiž lze uplatnit v jakékoliv řeči či psaném projevu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A9450AC-02A1-4543-874D-520097CE7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Co tento pojem znamená </a:t>
            </a:r>
          </a:p>
        </p:txBody>
      </p:sp>
    </p:spTree>
    <p:extLst>
      <p:ext uri="{BB962C8B-B14F-4D97-AF65-F5344CB8AC3E}">
        <p14:creationId xmlns:p14="http://schemas.microsoft.com/office/powerpoint/2010/main" val="2636186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058FC5-11C7-41E7-81D1-5595BB362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rysy příznakových prostředků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FAC02-50B1-4D1C-BBEB-D72A591D4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příznakovost se utváří přímo v mluvě, je však stabilní součástí řeči jako takové </a:t>
            </a:r>
          </a:p>
          <a:p>
            <a:r>
              <a:rPr lang="cs-CZ" dirty="0"/>
              <a:t>je charakteristikou jazykových prvků</a:t>
            </a:r>
          </a:p>
          <a:p>
            <a:r>
              <a:rPr lang="cs-CZ" dirty="0"/>
              <a:t>popisuje jak dobový stav jazyka a způsob nakládání s ním tak způsob nakládání s jazykem na základě aktuálních pocitů</a:t>
            </a:r>
          </a:p>
          <a:p>
            <a:r>
              <a:rPr lang="cs-CZ" dirty="0"/>
              <a:t>opírat se můžeme o Slovník spisovné češtiny, nebo Pravidla českého pravopisu </a:t>
            </a:r>
          </a:p>
          <a:p>
            <a:r>
              <a:rPr lang="cs-CZ" dirty="0"/>
              <a:t>tyto slovníky vysvětlují rozdíly mezi stejnými slovy, na základě jejich rozdílného užití 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750236-EF51-4EED-B49B-EB573F1B1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70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71EDB7-CE52-450B-9818-9C76ACAAE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příznakovosti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B05C1A-E471-4DE3-8ED8-3B7C62506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926757"/>
            <a:ext cx="4815840" cy="53434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452438" indent="-88900">
              <a:buFont typeface="Wingdings" panose="05000000000000000000" pitchFamily="2" charset="2"/>
              <a:buChar char="§"/>
            </a:pPr>
            <a:r>
              <a:rPr lang="cs-CZ" dirty="0"/>
              <a:t> archaismy – slova, která zastarala a nahradily je slova novější</a:t>
            </a:r>
          </a:p>
          <a:p>
            <a:pPr marL="1058863" indent="-342900">
              <a:buFontTx/>
              <a:buChar char="-"/>
            </a:pPr>
            <a:r>
              <a:rPr lang="cs-CZ" dirty="0"/>
              <a:t>anžto X protože</a:t>
            </a:r>
          </a:p>
          <a:p>
            <a:pPr marL="1058862" indent="-342900">
              <a:buFontTx/>
              <a:buChar char="-"/>
            </a:pPr>
            <a:r>
              <a:rPr lang="cs-CZ" dirty="0"/>
              <a:t>regiment X pluk…</a:t>
            </a:r>
          </a:p>
          <a:p>
            <a:pPr marL="539750" indent="-176213">
              <a:buFont typeface="Wingdings" panose="05000000000000000000" pitchFamily="2" charset="2"/>
              <a:buChar char="§"/>
              <a:tabLst>
                <a:tab pos="539750" algn="l"/>
              </a:tabLst>
            </a:pPr>
            <a:r>
              <a:rPr lang="cs-CZ" dirty="0"/>
              <a:t>historismy – slova, která označují již zaniklé historické výrazy</a:t>
            </a:r>
          </a:p>
          <a:p>
            <a:pPr marL="1074738" indent="-342900">
              <a:buFontTx/>
              <a:buChar char="-"/>
              <a:tabLst>
                <a:tab pos="539750" algn="l"/>
              </a:tabLst>
            </a:pPr>
            <a:r>
              <a:rPr lang="cs-CZ" dirty="0"/>
              <a:t>cep</a:t>
            </a:r>
          </a:p>
          <a:p>
            <a:pPr marL="1074738" indent="-342900">
              <a:buFontTx/>
              <a:buChar char="-"/>
              <a:tabLst>
                <a:tab pos="539750" algn="l"/>
              </a:tabLst>
            </a:pPr>
            <a:r>
              <a:rPr lang="cs-CZ" dirty="0"/>
              <a:t>verbíř</a:t>
            </a:r>
          </a:p>
          <a:p>
            <a:pPr marL="1074738" indent="-342900">
              <a:buFontTx/>
              <a:buChar char="-"/>
              <a:tabLst>
                <a:tab pos="539750" algn="l"/>
              </a:tabLst>
            </a:pPr>
            <a:r>
              <a:rPr lang="cs-CZ" dirty="0"/>
              <a:t>léno </a:t>
            </a:r>
          </a:p>
          <a:p>
            <a:pPr marL="542925" indent="-180975">
              <a:buFont typeface="Wingdings" panose="05000000000000000000" pitchFamily="2" charset="2"/>
              <a:buChar char="§"/>
              <a:tabLst>
                <a:tab pos="539750" algn="l"/>
              </a:tabLst>
            </a:pPr>
            <a:r>
              <a:rPr lang="cs-CZ" dirty="0"/>
              <a:t>neologismy – nově vzniklá slova, která se teprve dostávají do povědomí jazyka </a:t>
            </a:r>
          </a:p>
          <a:p>
            <a:pPr marL="1074738" indent="-361950">
              <a:buFontTx/>
              <a:buChar char="-"/>
              <a:tabLst>
                <a:tab pos="539750" algn="l"/>
              </a:tabLst>
            </a:pPr>
            <a:r>
              <a:rPr lang="cs-CZ" dirty="0"/>
              <a:t>robot</a:t>
            </a:r>
          </a:p>
          <a:p>
            <a:pPr marL="1074738" indent="-361950">
              <a:buFontTx/>
              <a:buChar char="-"/>
              <a:tabLst>
                <a:tab pos="539750" algn="l"/>
              </a:tabLst>
            </a:pPr>
            <a:r>
              <a:rPr lang="cs-CZ" dirty="0"/>
              <a:t>mobil</a:t>
            </a:r>
          </a:p>
          <a:p>
            <a:pPr marL="361950" indent="0">
              <a:buNone/>
              <a:tabLst>
                <a:tab pos="539750" algn="l"/>
              </a:tabLst>
            </a:pPr>
            <a:endParaRPr lang="cs-CZ" dirty="0"/>
          </a:p>
          <a:p>
            <a:pPr marL="1058862" indent="-342900">
              <a:buFontTx/>
              <a:buChar char="-"/>
            </a:pPr>
            <a:endParaRPr lang="cs-CZ" dirty="0"/>
          </a:p>
          <a:p>
            <a:pPr marL="452438" indent="-88900">
              <a:buFont typeface="Wingdings" panose="05000000000000000000" pitchFamily="2" charset="2"/>
              <a:buChar char="§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03D4718-D7EF-40C6-AEE9-27A729801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DOBOVÉ DRUHY PŘÍZNAKOVOSTI</a:t>
            </a:r>
          </a:p>
        </p:txBody>
      </p:sp>
    </p:spTree>
    <p:extLst>
      <p:ext uri="{BB962C8B-B14F-4D97-AF65-F5344CB8AC3E}">
        <p14:creationId xmlns:p14="http://schemas.microsoft.com/office/powerpoint/2010/main" val="7219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B9B12-EAD7-450C-84F4-E75554E6A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příznakovosti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E5DEC5-507C-4A52-84DF-A90AFE75F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lichotná slova – krasotinka, holčička, pejsek…</a:t>
            </a:r>
          </a:p>
          <a:p>
            <a:r>
              <a:rPr lang="cs-CZ" dirty="0"/>
              <a:t>dětská slova – </a:t>
            </a:r>
            <a:r>
              <a:rPr lang="cs-CZ" dirty="0" err="1"/>
              <a:t>papu</a:t>
            </a:r>
            <a:r>
              <a:rPr lang="cs-CZ" dirty="0"/>
              <a:t>, hačat, </a:t>
            </a:r>
            <a:r>
              <a:rPr lang="cs-CZ" dirty="0" err="1"/>
              <a:t>lozinkat</a:t>
            </a:r>
            <a:r>
              <a:rPr lang="cs-CZ" dirty="0"/>
              <a:t>, spinkat, hajat, bebíčko…</a:t>
            </a:r>
          </a:p>
          <a:p>
            <a:r>
              <a:rPr lang="cs-CZ" dirty="0"/>
              <a:t>domácká slova – bráška, synátor, </a:t>
            </a:r>
            <a:r>
              <a:rPr lang="cs-CZ" dirty="0" err="1"/>
              <a:t>taťulda</a:t>
            </a:r>
            <a:r>
              <a:rPr lang="cs-CZ" dirty="0"/>
              <a:t>…</a:t>
            </a:r>
          </a:p>
          <a:p>
            <a:r>
              <a:rPr lang="cs-CZ" dirty="0"/>
              <a:t>eufemismy – zesnout, usnout navěky, být v náladě…</a:t>
            </a:r>
          </a:p>
          <a:p>
            <a:r>
              <a:rPr lang="cs-CZ" dirty="0"/>
              <a:t>hanlivá slova – barabizna, čokl, stařena…</a:t>
            </a:r>
          </a:p>
          <a:p>
            <a:r>
              <a:rPr lang="cs-CZ" dirty="0"/>
              <a:t>dysfemismy – chcípnout, být mimo mísu, </a:t>
            </a:r>
            <a:r>
              <a:rPr lang="cs-CZ" dirty="0" err="1"/>
              <a:t>lajbavý</a:t>
            </a:r>
            <a:r>
              <a:rPr lang="cs-CZ" dirty="0"/>
              <a:t>….</a:t>
            </a:r>
          </a:p>
          <a:p>
            <a:r>
              <a:rPr lang="cs-CZ" dirty="0"/>
              <a:t>vulgarismy  a slova zhrubělá – tlama, žrát, hajzl, prase, vůl…</a:t>
            </a:r>
          </a:p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989C345-148D-4556-99B8-8421B458E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CITOVÉ DRUHY PŘÍZNAKOVOSTI </a:t>
            </a:r>
          </a:p>
        </p:txBody>
      </p:sp>
    </p:spTree>
    <p:extLst>
      <p:ext uri="{BB962C8B-B14F-4D97-AF65-F5344CB8AC3E}">
        <p14:creationId xmlns:p14="http://schemas.microsoft.com/office/powerpoint/2010/main" val="91196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9FBFA-1F5C-40D9-B4E7-3432DBE75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příznakovosti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774AE4-4076-47BB-86CF-882E347A7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748528"/>
          </a:xfrm>
        </p:spPr>
        <p:txBody>
          <a:bodyPr>
            <a:normAutofit/>
          </a:bodyPr>
          <a:lstStyle/>
          <a:p>
            <a:r>
              <a:rPr lang="cs-CZ" dirty="0"/>
              <a:t>obecná čeština – uklonit, sajrajt, pupkáč, rachejtle, piglovat…</a:t>
            </a:r>
          </a:p>
          <a:p>
            <a:r>
              <a:rPr lang="cs-CZ" dirty="0"/>
              <a:t>nespisovná čeština:</a:t>
            </a:r>
          </a:p>
          <a:p>
            <a:pPr marL="444500" indent="-177800">
              <a:buFont typeface="Wingdings" panose="05000000000000000000" pitchFamily="2" charset="2"/>
              <a:buChar char="§"/>
            </a:pPr>
            <a:r>
              <a:rPr lang="cs-CZ" dirty="0"/>
              <a:t>regionalismy – společná pro větší region – deska, dědina, líčit..</a:t>
            </a:r>
          </a:p>
          <a:p>
            <a:pPr marL="444500" indent="-177800">
              <a:buFont typeface="Wingdings" panose="05000000000000000000" pitchFamily="2" charset="2"/>
              <a:buChar char="§"/>
            </a:pPr>
            <a:r>
              <a:rPr lang="cs-CZ" dirty="0"/>
              <a:t>dialektismy – </a:t>
            </a:r>
            <a:r>
              <a:rPr lang="cs-CZ" dirty="0" err="1"/>
              <a:t>rízek</a:t>
            </a:r>
            <a:r>
              <a:rPr lang="cs-CZ" dirty="0"/>
              <a:t>, </a:t>
            </a:r>
            <a:r>
              <a:rPr lang="cs-CZ" dirty="0" err="1"/>
              <a:t>spadeu</a:t>
            </a:r>
            <a:r>
              <a:rPr lang="cs-CZ" dirty="0"/>
              <a:t>, </a:t>
            </a:r>
            <a:r>
              <a:rPr lang="cs-CZ" dirty="0" err="1"/>
              <a:t>erteple</a:t>
            </a:r>
            <a:r>
              <a:rPr lang="cs-CZ" dirty="0"/>
              <a:t>, </a:t>
            </a:r>
            <a:r>
              <a:rPr lang="cs-CZ" dirty="0" err="1"/>
              <a:t>chuapec</a:t>
            </a:r>
            <a:r>
              <a:rPr lang="cs-CZ" dirty="0"/>
              <a:t>, </a:t>
            </a:r>
            <a:r>
              <a:rPr lang="cs-CZ" dirty="0" err="1"/>
              <a:t>košče</a:t>
            </a:r>
            <a:r>
              <a:rPr lang="cs-CZ" dirty="0"/>
              <a:t>…</a:t>
            </a:r>
          </a:p>
          <a:p>
            <a:pPr marL="444500" indent="-177800">
              <a:buFont typeface="Wingdings" panose="05000000000000000000" pitchFamily="2" charset="2"/>
              <a:buChar char="§"/>
            </a:pPr>
            <a:r>
              <a:rPr lang="cs-CZ" dirty="0"/>
              <a:t>slang – mluva konkrétních skupin lidí</a:t>
            </a:r>
          </a:p>
          <a:p>
            <a:pPr marL="876300" indent="-342900">
              <a:buFontTx/>
              <a:buChar char="-"/>
            </a:pPr>
            <a:r>
              <a:rPr lang="cs-CZ" dirty="0"/>
              <a:t>studentský – matika, </a:t>
            </a:r>
            <a:r>
              <a:rPr lang="cs-CZ" dirty="0" err="1"/>
              <a:t>děják</a:t>
            </a:r>
            <a:r>
              <a:rPr lang="cs-CZ" dirty="0"/>
              <a:t>, </a:t>
            </a:r>
            <a:r>
              <a:rPr lang="cs-CZ" dirty="0" err="1"/>
              <a:t>tělák</a:t>
            </a:r>
            <a:r>
              <a:rPr lang="cs-CZ" dirty="0"/>
              <a:t>, </a:t>
            </a:r>
            <a:r>
              <a:rPr lang="cs-CZ" dirty="0" err="1"/>
              <a:t>vejška</a:t>
            </a:r>
            <a:r>
              <a:rPr lang="cs-CZ" dirty="0"/>
              <a:t>, zkouškový…</a:t>
            </a:r>
          </a:p>
          <a:p>
            <a:pPr marL="876300" indent="-342900">
              <a:buFontTx/>
              <a:buChar char="-"/>
            </a:pPr>
            <a:r>
              <a:rPr lang="cs-CZ" dirty="0"/>
              <a:t>rybářský – holomek, </a:t>
            </a:r>
            <a:r>
              <a:rPr lang="cs-CZ" dirty="0" err="1"/>
              <a:t>nádiva</a:t>
            </a:r>
            <a:r>
              <a:rPr lang="cs-CZ" dirty="0"/>
              <a:t>, nebeský rybník…</a:t>
            </a:r>
          </a:p>
          <a:p>
            <a:pPr marL="876300" indent="-342900">
              <a:buFontTx/>
              <a:buChar char="-"/>
            </a:pPr>
            <a:r>
              <a:rPr lang="cs-CZ" dirty="0"/>
              <a:t>vojenský – atom, bordel, </a:t>
            </a:r>
            <a:r>
              <a:rPr lang="cs-CZ" dirty="0" err="1"/>
              <a:t>blembák</a:t>
            </a:r>
            <a:r>
              <a:rPr lang="cs-CZ" dirty="0"/>
              <a:t>, zelenáč, bendžo…</a:t>
            </a:r>
          </a:p>
          <a:p>
            <a:pPr marL="444500" indent="-177800" defTabSz="533400">
              <a:buFont typeface="Wingdings" panose="05000000000000000000" pitchFamily="2" charset="2"/>
              <a:buChar char="§"/>
            </a:pPr>
            <a:r>
              <a:rPr lang="cs-CZ" dirty="0"/>
              <a:t>argot – mluva spodiny společnosti – cígo, kýbl, love, more, bouchačka…</a:t>
            </a:r>
          </a:p>
          <a:p>
            <a:pPr marL="876300" indent="-342900">
              <a:buFontTx/>
              <a:buChar char="-"/>
            </a:pPr>
            <a:endParaRPr lang="cs-CZ" dirty="0"/>
          </a:p>
          <a:p>
            <a:pPr marL="609600" indent="-342900">
              <a:buFontTx/>
              <a:buChar char="-"/>
            </a:pP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7D3B53-8627-4EA9-86D6-F3FDE6BA1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DRUHY PŘÍZNAKOVOSTI PODLE ČLENĚNÍ NÁRODNÍHO JAZYKA</a:t>
            </a:r>
          </a:p>
        </p:txBody>
      </p:sp>
    </p:spTree>
    <p:extLst>
      <p:ext uri="{BB962C8B-B14F-4D97-AF65-F5344CB8AC3E}">
        <p14:creationId xmlns:p14="http://schemas.microsoft.com/office/powerpoint/2010/main" val="858573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AD0DE-2D4E-4C56-BED5-950152DCE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příznakovosti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2FF1E9-FC87-46AA-BA0C-7BF045EFB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publicismy</a:t>
            </a:r>
            <a:r>
              <a:rPr lang="cs-CZ" dirty="0"/>
              <a:t> – střet zájmů, časový horizont, ochlazení vztahů, politická scéna….</a:t>
            </a:r>
          </a:p>
          <a:p>
            <a:r>
              <a:rPr lang="cs-CZ" dirty="0"/>
              <a:t>poetismy – luna, sladkobol, děva, vesna, dumat…</a:t>
            </a:r>
          </a:p>
          <a:p>
            <a:r>
              <a:rPr lang="cs-CZ" dirty="0"/>
              <a:t>varovné slovní prostředky – dávej si bacha, kryj si záda….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066644-D284-466D-A4C6-3496145F3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ROZDĚLENÍ PODLE SITUACE POUŽITÍ </a:t>
            </a:r>
          </a:p>
        </p:txBody>
      </p:sp>
    </p:spTree>
    <p:extLst>
      <p:ext uri="{BB962C8B-B14F-4D97-AF65-F5344CB8AC3E}">
        <p14:creationId xmlns:p14="http://schemas.microsoft.com/office/powerpoint/2010/main" val="390819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7176D-270B-4406-8014-7345A4DBE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případy jazykové příznakovosti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81CB69-AFB3-48F0-9698-F0948AA80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rámci spisovného jazyka rozdělujeme výslovnost: </a:t>
            </a:r>
            <a:br>
              <a:rPr lang="cs-CZ" dirty="0"/>
            </a:br>
            <a:r>
              <a:rPr lang="cs-CZ"/>
              <a:t>   </a:t>
            </a:r>
            <a:r>
              <a:rPr lang="cs-CZ" dirty="0"/>
              <a:t>- explicitní – jsem, </a:t>
            </a:r>
            <a:r>
              <a:rPr lang="cs-CZ" dirty="0" err="1"/>
              <a:t>aniččin</a:t>
            </a:r>
            <a:r>
              <a:rPr lang="cs-CZ" dirty="0"/>
              <a:t>…</a:t>
            </a:r>
          </a:p>
          <a:p>
            <a:pPr marL="0" indent="0">
              <a:buNone/>
            </a:pPr>
            <a:r>
              <a:rPr lang="cs-CZ" dirty="0"/>
              <a:t>      - implicitní – sem, </a:t>
            </a:r>
            <a:r>
              <a:rPr lang="cs-CZ" dirty="0" err="1"/>
              <a:t>aničin</a:t>
            </a:r>
            <a:r>
              <a:rPr lang="cs-CZ" dirty="0"/>
              <a:t>…</a:t>
            </a:r>
          </a:p>
          <a:p>
            <a:pPr marL="0" indent="0">
              <a:buNone/>
            </a:pPr>
            <a:r>
              <a:rPr lang="cs-CZ" dirty="0"/>
              <a:t>      - nespisovná – </a:t>
            </a:r>
            <a:r>
              <a:rPr lang="cs-CZ" dirty="0" err="1"/>
              <a:t>meňčí</a:t>
            </a:r>
            <a:r>
              <a:rPr lang="cs-CZ" dirty="0"/>
              <a:t>, bej sebe…</a:t>
            </a:r>
          </a:p>
          <a:p>
            <a:r>
              <a:rPr lang="cs-CZ" dirty="0"/>
              <a:t>přechodníky – přemýšlejíce, přinesši…</a:t>
            </a:r>
          </a:p>
          <a:p>
            <a:r>
              <a:rPr lang="cs-CZ" dirty="0"/>
              <a:t>minulý kondicionál – to by byl neudělal…</a:t>
            </a:r>
          </a:p>
          <a:p>
            <a:r>
              <a:rPr lang="cs-CZ" dirty="0"/>
              <a:t>opisné pasivum – bylo rozbito pět vajec</a:t>
            </a:r>
          </a:p>
          <a:p>
            <a:r>
              <a:rPr lang="cs-CZ" dirty="0"/>
              <a:t>knižní koncovky – píši, přeji, říci…</a:t>
            </a:r>
          </a:p>
          <a:p>
            <a:r>
              <a:rPr lang="cs-CZ" dirty="0"/>
              <a:t>hovorové koncovky – píšu, přeju…</a:t>
            </a:r>
          </a:p>
          <a:p>
            <a:r>
              <a:rPr lang="cs-CZ" dirty="0"/>
              <a:t>koncovky slovotvorných prostředků – Pražák,  Moravák…</a:t>
            </a:r>
          </a:p>
          <a:p>
            <a:r>
              <a:rPr lang="cs-CZ" dirty="0"/>
              <a:t>fonologické odlišnosti – </a:t>
            </a:r>
            <a:r>
              <a:rPr lang="cs-CZ" dirty="0" err="1"/>
              <a:t>dveřma</a:t>
            </a:r>
            <a:r>
              <a:rPr lang="cs-CZ" dirty="0"/>
              <a:t>, </a:t>
            </a:r>
            <a:r>
              <a:rPr lang="cs-CZ" dirty="0" err="1"/>
              <a:t>dvařama</a:t>
            </a:r>
            <a:r>
              <a:rPr lang="cs-CZ" dirty="0"/>
              <a:t>, </a:t>
            </a:r>
            <a:r>
              <a:rPr lang="cs-CZ" dirty="0" err="1"/>
              <a:t>dveřima</a:t>
            </a:r>
            <a:r>
              <a:rPr lang="cs-CZ" dirty="0"/>
              <a:t>…</a:t>
            </a:r>
          </a:p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5875EDF-F9A3-4C82-840C-FC92554AA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886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769A8-52CA-4BC6-B4C5-FDCE1F899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užití příznakovosti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5B3EBB-2F24-442C-A22A-ACC1720CE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makovice – plod máku X makovice – hlava</a:t>
            </a:r>
          </a:p>
          <a:p>
            <a:r>
              <a:rPr lang="cs-CZ" dirty="0"/>
              <a:t>Jidáš – jméno X jidáš – označení zrádce </a:t>
            </a:r>
          </a:p>
          <a:p>
            <a:r>
              <a:rPr lang="cs-CZ" dirty="0"/>
              <a:t>kráva, prse, dobytek – označení hospodářských zvířat X hanlivé označení osob</a:t>
            </a:r>
          </a:p>
          <a:p>
            <a:r>
              <a:rPr lang="cs-CZ" dirty="0"/>
              <a:t>srdce z kamene – tvar kamene X srdce z kamene – necitlivost  </a:t>
            </a:r>
          </a:p>
          <a:p>
            <a:r>
              <a:rPr lang="cs-CZ" dirty="0" err="1"/>
              <a:t>Xantypa</a:t>
            </a:r>
            <a:r>
              <a:rPr lang="cs-CZ" dirty="0"/>
              <a:t> – ženské jméno X </a:t>
            </a:r>
            <a:r>
              <a:rPr lang="cs-CZ" dirty="0" err="1"/>
              <a:t>xantypa</a:t>
            </a:r>
            <a:r>
              <a:rPr lang="cs-CZ" dirty="0"/>
              <a:t> – zlá ženská „potvora“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D06E84-D9CD-4237-A560-EEE413F34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380722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123</TotalTime>
  <Words>526</Words>
  <Application>Microsoft Office PowerPoint</Application>
  <PresentationFormat>Širokoúhlá obrazovka</PresentationFormat>
  <Paragraphs>80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Wingdings</vt:lpstr>
      <vt:lpstr>Balík</vt:lpstr>
      <vt:lpstr>Příznakovost jazykových prostředků </vt:lpstr>
      <vt:lpstr>Příznakovost </vt:lpstr>
      <vt:lpstr>Základní rysy příznakových prostředků</vt:lpstr>
      <vt:lpstr>Druhy příznakovosti </vt:lpstr>
      <vt:lpstr>Druhy příznakovosti</vt:lpstr>
      <vt:lpstr>Druhy příznakovosti</vt:lpstr>
      <vt:lpstr>Druhy příznakovosti</vt:lpstr>
      <vt:lpstr>Další případy jazykové příznakovosti </vt:lpstr>
      <vt:lpstr>Příklady užití příznakovosti </vt:lpstr>
      <vt:lpstr>ZDROJE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Příznakovost jazykových prostředků</dc:title>
  <dc:creator>Michaela</dc:creator>
  <cp:lastModifiedBy>Literatura</cp:lastModifiedBy>
  <cp:revision>16</cp:revision>
  <dcterms:created xsi:type="dcterms:W3CDTF">2021-01-07T19:38:34Z</dcterms:created>
  <dcterms:modified xsi:type="dcterms:W3CDTF">2021-01-08T12:06:07Z</dcterms:modified>
</cp:coreProperties>
</file>