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9"/>
  </p:handoutMasterIdLst>
  <p:sldIdLst>
    <p:sldId id="256" r:id="rId2"/>
    <p:sldId id="289" r:id="rId3"/>
    <p:sldId id="268" r:id="rId4"/>
    <p:sldId id="269" r:id="rId5"/>
    <p:sldId id="270" r:id="rId6"/>
    <p:sldId id="271" r:id="rId7"/>
    <p:sldId id="276" r:id="rId8"/>
    <p:sldId id="272" r:id="rId9"/>
    <p:sldId id="273" r:id="rId10"/>
    <p:sldId id="274" r:id="rId11"/>
    <p:sldId id="277" r:id="rId12"/>
    <p:sldId id="275" r:id="rId13"/>
    <p:sldId id="286" r:id="rId14"/>
    <p:sldId id="287" r:id="rId15"/>
    <p:sldId id="288" r:id="rId16"/>
    <p:sldId id="264" r:id="rId17"/>
    <p:sldId id="265" r:id="rId18"/>
    <p:sldId id="278" r:id="rId19"/>
    <p:sldId id="266" r:id="rId20"/>
    <p:sldId id="279" r:id="rId21"/>
    <p:sldId id="281" r:id="rId22"/>
    <p:sldId id="282" r:id="rId23"/>
    <p:sldId id="283" r:id="rId24"/>
    <p:sldId id="284" r:id="rId25"/>
    <p:sldId id="285" r:id="rId26"/>
    <p:sldId id="280" r:id="rId27"/>
    <p:sldId id="263" r:id="rId28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4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29CA-594A-43CE-9A18-2364A9FAEE5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A06D-2E4C-4B6C-B846-6911F2AA95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78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FA309B-2CA7-4464-9C9A-F5554E9E2117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59DE7-7351-4142-9AF6-4A5B5171B4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v.cz/" TargetMode="External"/><Relationship Id="rId7" Type="http://schemas.openxmlformats.org/officeDocument/2006/relationships/hyperlink" Target="http://www.dopravnialarm.cz/media/file/ss-implementace-dopravni-vychovy-do-vzd&#283;lavaciho-kurikula-strednich-skol.pdf" TargetMode="External"/><Relationship Id="rId2" Type="http://schemas.openxmlformats.org/officeDocument/2006/relationships/hyperlink" Target="http://www.ibesi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vetzachranaru.cz/" TargetMode="External"/><Relationship Id="rId5" Type="http://schemas.openxmlformats.org/officeDocument/2006/relationships/hyperlink" Target="http://www.uamk-cr.cz/" TargetMode="External"/><Relationship Id="rId4" Type="http://schemas.openxmlformats.org/officeDocument/2006/relationships/hyperlink" Target="http://www.adiktologie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OUlGmSSwb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 Doprava a systémy dopravní výchovy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podzim 2020</a:t>
            </a:r>
          </a:p>
        </p:txBody>
      </p:sp>
    </p:spTree>
    <p:extLst>
      <p:ext uri="{BB962C8B-B14F-4D97-AF65-F5344CB8AC3E}">
        <p14:creationId xmlns:p14="http://schemas.microsoft.com/office/powerpoint/2010/main" val="150894728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Síť partnerů, spolupráce v komunitě, kraji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Zastřešující organizací pro bezpečnost provozu na pozemních komunikacích je BESIP, působící při Ministerstvu dopravy ČR. Na komunální úrovni se jedná o tyto partnery: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Obecní policie;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Policie ČR;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BESIP – metodologická podpora a informace;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Centrum dopravního výzkumu;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Centrum </a:t>
            </a:r>
            <a:r>
              <a:rPr lang="cs-CZ" dirty="0" err="1"/>
              <a:t>adiktologie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447774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dirty="0"/>
              <a:t>Spolupracující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Školní poradenské pracoviště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/>
              <a:t>Školní psycholog;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/>
              <a:t>Školní metodik prevence;	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/>
              <a:t>Výchovný poradce;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/>
              <a:t>Speciální pedagog;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Pedagogicko-psychologická poradenství;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Střediska výchovné péče;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Oddělení sociálně právní ochrany dětí;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Policie České republiky;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/>
              <a:t>Městská (obecní) policie atd.;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327257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www.ibesip.cz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www.cdv.cz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4"/>
              </a:rPr>
              <a:t>www.adiktologie.cz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5"/>
              </a:rPr>
              <a:t>www.uamk-cr.cz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6"/>
              </a:rPr>
              <a:t>https://www.svetzachranaru.cz/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Legislativní rámec, 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Národní strategie bezpečnosti silničního provozu;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361/2000 Sb., o provozu na pozemních komunikacích a předpisy prováděcí a související s komentářem, v aktuálním znění.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Implementace dopravní výchovy do školního vzdělávacího programu (</a:t>
            </a:r>
            <a:r>
              <a:rPr lang="cs-CZ" dirty="0">
                <a:hlinkClick r:id="rId7"/>
              </a:rPr>
              <a:t>http://www.dopravnialarm.cz/media/</a:t>
            </a:r>
            <a:r>
              <a:rPr lang="cs-CZ" dirty="0" err="1">
                <a:hlinkClick r:id="rId7"/>
              </a:rPr>
              <a:t>file</a:t>
            </a:r>
            <a:r>
              <a:rPr lang="cs-CZ" dirty="0">
                <a:hlinkClick r:id="rId7"/>
              </a:rPr>
              <a:t>/ss-implementace-dopravni-vychovy-do-vzdělavaciho-kurikula-strednich-skol.pdf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350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Předškolní děti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Účast v silničním provozu:</a:t>
            </a:r>
            <a:br>
              <a:rPr lang="cs-CZ" b="1" dirty="0"/>
            </a:br>
            <a:endParaRPr lang="cs-CZ" dirty="0"/>
          </a:p>
          <a:p>
            <a:r>
              <a:rPr lang="cs-CZ" dirty="0"/>
              <a:t>chodci s doprovodem;</a:t>
            </a:r>
          </a:p>
          <a:p>
            <a:r>
              <a:rPr lang="cs-CZ" dirty="0"/>
              <a:t>pasažéři v autě;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220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mají znát a umět: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získat vědomosti a zkušenosti z oblasti dopravní výchovy k vytváření správných návyků, vztahů k okolí a k lidem, vštěpovat jim ukázněnost, vztah ke zdraví, opatrnost;</a:t>
            </a:r>
          </a:p>
          <a:p>
            <a:r>
              <a:rPr lang="cs-CZ" dirty="0"/>
              <a:t>rozvíjet vlastnosti, které ovlivňují reakci dětí při chování v určitých situacích (dopravních), tj. paměť, pozornost, soustředěnost, </a:t>
            </a:r>
            <a:r>
              <a:rPr lang="cs-CZ" dirty="0" err="1"/>
              <a:t>ukázněnost,ohleduplnost</a:t>
            </a:r>
            <a:r>
              <a:rPr lang="cs-CZ" dirty="0"/>
              <a:t>, vnímání i orientaci v prostoru a čase, vnímání nebezpečí, výcvik prospěšný jejich bezpečnému pobytu venku, v silničním provozu;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268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zábava, hra, pozorování (vycházky),hádanky a soutěžení;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84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výchova na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RVP ZV (září 2013); Implementace dopravní výchovy do ŠVP ZŠ;</a:t>
            </a:r>
          </a:p>
          <a:p>
            <a:r>
              <a:rPr lang="cs-CZ" dirty="0"/>
              <a:t>MŠMT ČR; „Národní strategie primární prevence rizikového chování dětí a mládeže na období 2019-2027“; https://www.msmt.cz/uploads/narodni_strategie_primarni_prevence_2019_27.pdf</a:t>
            </a:r>
          </a:p>
          <a:p>
            <a:r>
              <a:rPr lang="cs-CZ" dirty="0"/>
              <a:t>Minimální preventivní program ZŠ; SŠ;</a:t>
            </a:r>
          </a:p>
        </p:txBody>
      </p:sp>
    </p:spTree>
    <p:extLst>
      <p:ext uri="{BB962C8B-B14F-4D97-AF65-F5344CB8AC3E}">
        <p14:creationId xmlns:p14="http://schemas.microsoft.com/office/powerpoint/2010/main" val="3310696328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by měly znát žáci na 1. stupni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Bezpečná chůze do školy;</a:t>
            </a:r>
          </a:p>
          <a:p>
            <a:r>
              <a:rPr lang="cs-CZ" dirty="0"/>
              <a:t>Chůze po chodníku, stezka pro cyklisty;</a:t>
            </a:r>
          </a:p>
          <a:p>
            <a:r>
              <a:rPr lang="cs-CZ" dirty="0"/>
              <a:t>Bezpečné přecházení vozovky na rovném a přehledném úseku, po přechodu pro chodce, nadchodu a podchodu;</a:t>
            </a:r>
          </a:p>
          <a:p>
            <a:r>
              <a:rPr lang="cs-CZ" dirty="0"/>
              <a:t>Význam světelných signálů pro chodce;</a:t>
            </a:r>
          </a:p>
          <a:p>
            <a:r>
              <a:rPr lang="cs-CZ" dirty="0"/>
              <a:t>Schopnost rozeznat bezpečná místa;</a:t>
            </a:r>
          </a:p>
          <a:p>
            <a:r>
              <a:rPr lang="cs-CZ" dirty="0"/>
              <a:t>Nebezpečná místa pro přecházení za snížené viditelnosti;</a:t>
            </a:r>
          </a:p>
        </p:txBody>
      </p:sp>
    </p:spTree>
    <p:extLst>
      <p:ext uri="{BB962C8B-B14F-4D97-AF65-F5344CB8AC3E}">
        <p14:creationId xmlns:p14="http://schemas.microsoft.com/office/powerpoint/2010/main" val="2531808670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dovednosti na kole; užívání cyklistické přilby;</a:t>
            </a:r>
          </a:p>
          <a:p>
            <a:r>
              <a:rPr lang="cs-CZ" dirty="0"/>
              <a:t>Bezpečné chování v automobilu – autosedačky a bezpečnostní pásy;</a:t>
            </a:r>
          </a:p>
          <a:p>
            <a:r>
              <a:rPr lang="cs-CZ" dirty="0"/>
              <a:t>Zásady bezpečného chování v hromadné dopravě;</a:t>
            </a:r>
          </a:p>
          <a:p>
            <a:r>
              <a:rPr lang="cs-CZ" dirty="0"/>
              <a:t>Bezpečná místa pro hry dětí, sáňkování, lyžování;</a:t>
            </a:r>
          </a:p>
        </p:txBody>
      </p:sp>
    </p:spTree>
    <p:extLst>
      <p:ext uri="{BB962C8B-B14F-4D97-AF65-F5344CB8AC3E}">
        <p14:creationId xmlns:p14="http://schemas.microsoft.com/office/powerpoint/2010/main" val="3353627964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primární prevence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Cíle dopravně výchovných akcí:</a:t>
            </a:r>
          </a:p>
          <a:p>
            <a:pPr lvl="1"/>
            <a:r>
              <a:rPr lang="cs-CZ" dirty="0"/>
              <a:t>Naučit žáky vnímat různá rizika v dopravním prostředí a vnímat možné nebezpečí;</a:t>
            </a:r>
          </a:p>
          <a:p>
            <a:pPr lvl="1"/>
            <a:r>
              <a:rPr lang="cs-CZ" dirty="0"/>
              <a:t>Upozornit rodiče a pedagogy na nutnost primární prevence;</a:t>
            </a:r>
          </a:p>
          <a:p>
            <a:pPr lvl="1"/>
            <a:r>
              <a:rPr lang="cs-CZ" dirty="0"/>
              <a:t>Ukázat, že dopravní výchova může probíhat zábavnou formou;</a:t>
            </a:r>
          </a:p>
          <a:p>
            <a:pPr lvl="1"/>
            <a:r>
              <a:rPr lang="cs-CZ" dirty="0"/>
              <a:t>Ukázat, že informace, které žák získává vlastní prací a zkušeností, jsou mnohem cennější, než informace předané dospělými;</a:t>
            </a:r>
          </a:p>
        </p:txBody>
      </p:sp>
    </p:spTree>
    <p:extLst>
      <p:ext uri="{BB962C8B-B14F-4D97-AF65-F5344CB8AC3E}">
        <p14:creationId xmlns:p14="http://schemas.microsoft.com/office/powerpoint/2010/main" val="1127990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827584" y="1905506"/>
            <a:ext cx="763284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/>
          </a:p>
          <a:p>
            <a:r>
              <a:rPr lang="cs-CZ" b="1" dirty="0"/>
              <a:t>Podmínky zkoušky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Odevzdaná seminární práce do </a:t>
            </a:r>
            <a:r>
              <a:rPr lang="cs-CZ" b="1" dirty="0" err="1"/>
              <a:t>ISu</a:t>
            </a:r>
            <a:r>
              <a:rPr lang="cs-CZ" b="1" dirty="0"/>
              <a:t>;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Test </a:t>
            </a:r>
          </a:p>
          <a:p>
            <a:endParaRPr lang="cs-CZ" b="1" dirty="0"/>
          </a:p>
          <a:p>
            <a:pPr>
              <a:spcBef>
                <a:spcPts val="1800"/>
              </a:spcBef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03315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 rámci výuky např.:</a:t>
            </a:r>
          </a:p>
          <a:p>
            <a:pPr lvl="1"/>
            <a:r>
              <a:rPr lang="cs-CZ" dirty="0"/>
              <a:t>Oblast číslo a početní operace;</a:t>
            </a:r>
          </a:p>
          <a:p>
            <a:pPr lvl="1"/>
            <a:r>
              <a:rPr lang="cs-CZ" dirty="0"/>
              <a:t>Oblast závislosti, vztahy a práce s daty;</a:t>
            </a:r>
          </a:p>
          <a:p>
            <a:pPr lvl="1"/>
            <a:r>
              <a:rPr lang="cs-CZ" dirty="0"/>
              <a:t>Oblast geometrie v rovině a v prostoru;</a:t>
            </a:r>
          </a:p>
          <a:p>
            <a:pPr lvl="1"/>
            <a:r>
              <a:rPr lang="cs-CZ" dirty="0"/>
              <a:t>Oblast nestandardní aplikační úlohy a problémy; </a:t>
            </a:r>
          </a:p>
          <a:p>
            <a:r>
              <a:rPr lang="cs-CZ" b="1" dirty="0"/>
              <a:t>V rámci akcí ZŠ:</a:t>
            </a:r>
            <a:endParaRPr lang="cs-CZ" dirty="0"/>
          </a:p>
          <a:p>
            <a:pPr lvl="1"/>
            <a:r>
              <a:rPr lang="cs-CZ" dirty="0"/>
              <a:t>Projektový den (např. den her, pokusů, diskuzí a zážitků);</a:t>
            </a:r>
          </a:p>
          <a:p>
            <a:pPr lvl="1"/>
            <a:r>
              <a:rPr lang="cs-CZ" dirty="0"/>
              <a:t>Soutěže;</a:t>
            </a:r>
          </a:p>
          <a:p>
            <a:r>
              <a:rPr lang="cs-CZ" dirty="0"/>
              <a:t>V rámci mimoškolních, zájmových aktivit;</a:t>
            </a:r>
          </a:p>
        </p:txBody>
      </p:sp>
    </p:spTree>
    <p:extLst>
      <p:ext uri="{BB962C8B-B14F-4D97-AF65-F5344CB8AC3E}">
        <p14:creationId xmlns:p14="http://schemas.microsoft.com/office/powerpoint/2010/main" val="3322914410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Mládež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Účast v silničním provozu: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chodci, cyklisté, malý motocykl, pasažéři v autě;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100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Co mají umět: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chápat dopravní provoz jako řízený systém s právními předpisy a zákonnými ustanoveními, které umí zároveň uplatňovat;</a:t>
            </a:r>
          </a:p>
          <a:p>
            <a:r>
              <a:rPr lang="cs-CZ" dirty="0"/>
              <a:t>uvědomovat si morální a právní odpovědnost chování a jednání každého účastníka silničního provozu;</a:t>
            </a:r>
          </a:p>
          <a:p>
            <a:r>
              <a:rPr lang="cs-CZ" dirty="0"/>
              <a:t>uvědoměle uplatňovat zásady účelného a bezpečného chování a jednání, aktivně přispívat k bezpečnosti provozu;</a:t>
            </a:r>
          </a:p>
          <a:p>
            <a:r>
              <a:rPr lang="cs-CZ" dirty="0"/>
              <a:t>poskytnout a přivolat první pomoc při dopravní nehodě;</a:t>
            </a:r>
          </a:p>
          <a:p>
            <a:r>
              <a:rPr lang="cs-CZ" dirty="0"/>
              <a:t>znát nebezpečné důsledky požívání alkoholu, některých léku a návykových látek;</a:t>
            </a:r>
          </a:p>
          <a:p>
            <a:r>
              <a:rPr lang="cs-CZ" dirty="0"/>
              <a:t>znát negativní vlivy dopravy na životní prostředí a znát způsoby jeho ochrany;</a:t>
            </a:r>
          </a:p>
          <a:p>
            <a:r>
              <a:rPr lang="cs-CZ" dirty="0"/>
              <a:t>znát obecné zásady předcházení dopravních nehod;</a:t>
            </a:r>
          </a:p>
          <a:p>
            <a:r>
              <a:rPr lang="cs-CZ" dirty="0"/>
              <a:t>naučit se bezpečně ovládat řízení malého motocyklu;</a:t>
            </a:r>
          </a:p>
          <a:p>
            <a:r>
              <a:rPr lang="cs-CZ" dirty="0"/>
              <a:t>odpovědnost za řízení motorového vozidla;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585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aktivní metody ve škole – dramatizace, simulace, skupinová práce a vzdělávací hry;</a:t>
            </a:r>
          </a:p>
          <a:p>
            <a:r>
              <a:rPr lang="cs-CZ" dirty="0"/>
              <a:t>kampaně s angažovaností učitelů;</a:t>
            </a:r>
          </a:p>
          <a:p>
            <a:r>
              <a:rPr lang="cs-CZ" dirty="0"/>
              <a:t>soutěže;</a:t>
            </a:r>
          </a:p>
          <a:p>
            <a:r>
              <a:rPr lang="cs-CZ" dirty="0"/>
              <a:t>média pro mladé;</a:t>
            </a:r>
          </a:p>
          <a:p>
            <a:r>
              <a:rPr lang="cs-CZ" dirty="0"/>
              <a:t>místa zábavy;</a:t>
            </a:r>
          </a:p>
          <a:p>
            <a:r>
              <a:rPr lang="cs-CZ" dirty="0"/>
              <a:t>produkty pro mladé;</a:t>
            </a:r>
          </a:p>
          <a:p>
            <a:r>
              <a:rPr lang="cs-CZ" dirty="0"/>
              <a:t>populární osobnosti;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03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Pomůcky: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kartička 1. pomoci do lékárniček;</a:t>
            </a:r>
          </a:p>
          <a:p>
            <a:r>
              <a:rPr lang="cs-CZ" dirty="0"/>
              <a:t>ve spolupráci s ČČK</a:t>
            </a:r>
          </a:p>
          <a:p>
            <a:r>
              <a:rPr lang="cs-CZ" dirty="0"/>
              <a:t>šířit při kampaních a akcích BESIP, ČČK či PČR;</a:t>
            </a:r>
          </a:p>
          <a:p>
            <a:r>
              <a:rPr lang="cs-CZ" dirty="0" err="1"/>
              <a:t>Road</a:t>
            </a:r>
            <a:r>
              <a:rPr lang="cs-CZ" dirty="0"/>
              <a:t> </a:t>
            </a:r>
            <a:r>
              <a:rPr lang="cs-CZ" dirty="0" err="1"/>
              <a:t>schow</a:t>
            </a:r>
            <a:r>
              <a:rPr lang="cs-CZ" dirty="0"/>
              <a:t>;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3955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Partneři: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MŠMT, MV, ČČK, MZ, Obce, Kraje, Policie ČR, Městská policie, motoristické organizace, autoškoly, tisk, rozhlas, televize;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96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Doporučené postupy z hlediska pedagoga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Dopravní výchova;</a:t>
            </a:r>
          </a:p>
          <a:p>
            <a:r>
              <a:rPr lang="cs-CZ" dirty="0"/>
              <a:t>Práce s rodinou;</a:t>
            </a:r>
          </a:p>
          <a:p>
            <a:r>
              <a:rPr lang="cs-CZ" dirty="0"/>
              <a:t>Práce s osobností dítěte;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hlinkClick r:id="rId2"/>
              </a:rPr>
              <a:t>https://www.youtube.com/watch?v=8OUlGmSSwbk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611626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01752" y="4725144"/>
            <a:ext cx="8686800" cy="1512168"/>
          </a:xfrm>
        </p:spPr>
        <p:txBody>
          <a:bodyPr/>
          <a:lstStyle/>
          <a:p>
            <a:pPr algn="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5244767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rizikového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Rizikové chování v dopravě – takové jednání, které vede v rámci dopravního kontextu k dopravním kolizím a následně k úrazům nebo úmrtím.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Podle cílové skupiny (chodec, cyklista, cyklista v městském prostředí, cestující hromadnou dopravou, spolujezdec v motorizovaném vozidle atd.);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Podle věku cílové skupiny (z pohledu školy – 1. stupeň ZŠ, 2. stupeň ZŠ, SŠ);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Podle typu rizikového chování (způsobené vlivem návykových látek, neznalostí dopravních předpisů, osobnostními faktory).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086943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Řidiči a další  účastníci dopravního systému: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/>
              <a:t>kteří se </a:t>
            </a:r>
            <a:r>
              <a:rPr lang="cs-CZ" sz="2000" b="1" dirty="0"/>
              <a:t>nechovají</a:t>
            </a:r>
            <a:r>
              <a:rPr lang="cs-CZ" sz="2000" dirty="0"/>
              <a:t> rizikově a u nichž se snažíme vzniku rizikového chování zabránit, nebo ho co nejvíce oddálit;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/>
              <a:t>kteří se </a:t>
            </a:r>
            <a:r>
              <a:rPr lang="cs-CZ" sz="2000" b="1" dirty="0"/>
              <a:t>chovají</a:t>
            </a:r>
            <a:r>
              <a:rPr lang="cs-CZ" sz="2000" dirty="0"/>
              <a:t> rizikově a jejichž chování se snažíme změnit, resp. mu zamezit;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/>
              <a:t>kteří se </a:t>
            </a:r>
            <a:r>
              <a:rPr lang="cs-CZ" sz="2000" b="1" dirty="0"/>
              <a:t>chovali</a:t>
            </a:r>
            <a:r>
              <a:rPr lang="cs-CZ" sz="2000" dirty="0"/>
              <a:t> rizikově (a už se nechovají) a jejichž současné chování se snažíme podpořit;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/>
              <a:t>kteří se </a:t>
            </a:r>
            <a:r>
              <a:rPr lang="cs-CZ" sz="2000" b="1" dirty="0"/>
              <a:t>chovají</a:t>
            </a:r>
            <a:r>
              <a:rPr lang="cs-CZ" sz="2000" dirty="0"/>
              <a:t> rizikově, svoje chování nehodlají změnit a jejichž chování se snažíme modifikovat tak, aby směrovalo k snižování následných rizik;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662681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Primární prevence – např. dopravní výchova na školách, výcvik a výchova v autoškolách;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Sekundární prevence – např. informačně-edukativní kampaně, mediální kampaně;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+mj-lt"/>
              </a:rPr>
              <a:t>Terciální prevence – rehabilitační programy pro řidiče.</a:t>
            </a:r>
          </a:p>
        </p:txBody>
      </p:sp>
    </p:spTree>
    <p:extLst>
      <p:ext uri="{BB962C8B-B14F-4D97-AF65-F5344CB8AC3E}">
        <p14:creationId xmlns:p14="http://schemas.microsoft.com/office/powerpoint/2010/main" val="34267747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Rizikové chování v dopravě – chování v rozporu s oficiálními a neoficiálními pravidly, agresivní chování, neočekávané chování.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 rámci preventivních aktivit v dopravě předcházíme – nehodám, úrazům, ztrátám na životech, psychickým traumatům, materiálním škodám, negativním ekonomickým dopadům, ničení životního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174773544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/>
              <a:t>Rizikové faktory </a:t>
            </a:r>
            <a:br>
              <a:rPr lang="cs-CZ" altLang="cs-CZ" sz="2400"/>
            </a:br>
            <a:r>
              <a:rPr lang="cs-CZ" altLang="cs-CZ" sz="2400"/>
              <a:t>Projektivní faktory</a:t>
            </a:r>
            <a:br>
              <a:rPr lang="cs-CZ" altLang="cs-CZ" sz="2400"/>
            </a:br>
            <a:endParaRPr lang="cs-CZ" altLang="cs-CZ" sz="240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altLang="cs-CZ" dirty="0">
              <a:solidFill>
                <a:srgbClr val="002060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1258888" y="1125538"/>
            <a:ext cx="2520950" cy="10572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2060"/>
                </a:solidFill>
              </a:rPr>
              <a:t>Společnost</a:t>
            </a:r>
          </a:p>
        </p:txBody>
      </p:sp>
      <p:sp>
        <p:nvSpPr>
          <p:cNvPr id="5" name="Elipsa 4"/>
          <p:cNvSpPr/>
          <p:nvPr/>
        </p:nvSpPr>
        <p:spPr>
          <a:xfrm>
            <a:off x="3276600" y="2565400"/>
            <a:ext cx="2663825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2060"/>
                </a:solidFill>
              </a:rPr>
              <a:t>Dopravní prostředí</a:t>
            </a:r>
          </a:p>
        </p:txBody>
      </p:sp>
      <p:sp>
        <p:nvSpPr>
          <p:cNvPr id="15" name="Elipsa 14"/>
          <p:cNvSpPr/>
          <p:nvPr/>
        </p:nvSpPr>
        <p:spPr>
          <a:xfrm>
            <a:off x="539750" y="3141663"/>
            <a:ext cx="2519363" cy="10572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2060"/>
                </a:solidFill>
              </a:rPr>
              <a:t>Osobnost jedince</a:t>
            </a:r>
          </a:p>
        </p:txBody>
      </p:sp>
      <p:sp>
        <p:nvSpPr>
          <p:cNvPr id="16" name="Elipsa 15"/>
          <p:cNvSpPr/>
          <p:nvPr/>
        </p:nvSpPr>
        <p:spPr>
          <a:xfrm>
            <a:off x="3276600" y="4530725"/>
            <a:ext cx="2519363" cy="10588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2060"/>
                </a:solidFill>
              </a:rPr>
              <a:t>Škola</a:t>
            </a:r>
          </a:p>
        </p:txBody>
      </p:sp>
      <p:sp>
        <p:nvSpPr>
          <p:cNvPr id="17" name="Elipsa 16"/>
          <p:cNvSpPr/>
          <p:nvPr/>
        </p:nvSpPr>
        <p:spPr>
          <a:xfrm>
            <a:off x="6300788" y="3068638"/>
            <a:ext cx="2519362" cy="10588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2060"/>
                </a:solidFill>
              </a:rPr>
              <a:t>Rodina</a:t>
            </a:r>
          </a:p>
        </p:txBody>
      </p:sp>
      <p:sp>
        <p:nvSpPr>
          <p:cNvPr id="18" name="Elipsa 17"/>
          <p:cNvSpPr/>
          <p:nvPr/>
        </p:nvSpPr>
        <p:spPr>
          <a:xfrm>
            <a:off x="4643438" y="765175"/>
            <a:ext cx="2520950" cy="10572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</a:rPr>
              <a:t>Vrstevnické prostředí, místní komunita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 flipH="1" flipV="1">
            <a:off x="3348038" y="2133600"/>
            <a:ext cx="287337" cy="431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5292725" y="1916113"/>
            <a:ext cx="358775" cy="5762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5940425" y="3284538"/>
            <a:ext cx="360363" cy="1444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flipH="1">
            <a:off x="3059113" y="3213100"/>
            <a:ext cx="217487" cy="2159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>
            <a:off x="4572000" y="3573463"/>
            <a:ext cx="0" cy="7921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78061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Rizikové faktory – rodina </a:t>
            </a:r>
            <a:r>
              <a:rPr lang="cs-CZ" dirty="0"/>
              <a:t>(nedostatek kladných vzorů v rodině), </a:t>
            </a:r>
            <a:r>
              <a:rPr lang="cs-CZ" b="1" dirty="0"/>
              <a:t>škola</a:t>
            </a:r>
            <a:r>
              <a:rPr lang="cs-CZ" dirty="0"/>
              <a:t> (nedostatečné vzdělání a praktické dovednosti – dopravní výchova, nácvik na dopravním hřišti apod.), </a:t>
            </a:r>
            <a:r>
              <a:rPr lang="cs-CZ" b="1" dirty="0"/>
              <a:t>osobnost jedince </a:t>
            </a:r>
            <a:r>
              <a:rPr lang="cs-CZ" dirty="0"/>
              <a:t>(připravenost k agresivnímu jednání, vyhledávání vzrušení, úzkostnost, nízká sebekontrola atd.), </a:t>
            </a:r>
            <a:r>
              <a:rPr lang="cs-CZ" b="1" dirty="0"/>
              <a:t>komunita </a:t>
            </a:r>
            <a:r>
              <a:rPr lang="cs-CZ" dirty="0"/>
              <a:t>(nevhodná úprava komunikací a prostředí pro nácvik vhodného dopravního chování).</a:t>
            </a:r>
          </a:p>
        </p:txBody>
      </p:sp>
    </p:spTree>
    <p:extLst>
      <p:ext uri="{BB962C8B-B14F-4D97-AF65-F5344CB8AC3E}">
        <p14:creationId xmlns:p14="http://schemas.microsoft.com/office/powerpoint/2010/main" val="101873510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Protektivní faktory – rodina</a:t>
            </a:r>
            <a:r>
              <a:rPr lang="cs-CZ" dirty="0"/>
              <a:t> (osvěta rodičů), </a:t>
            </a:r>
            <a:r>
              <a:rPr lang="cs-CZ" b="1" dirty="0"/>
              <a:t>škola</a:t>
            </a:r>
            <a:r>
              <a:rPr lang="cs-CZ" dirty="0"/>
              <a:t> (zapojení prevence do vzdělávacích akcí, systematická výchova od školky až po získání řidičského oprávnění), </a:t>
            </a:r>
            <a:r>
              <a:rPr lang="cs-CZ" b="1" dirty="0"/>
              <a:t>osobnost jedince </a:t>
            </a:r>
            <a:r>
              <a:rPr lang="cs-CZ" dirty="0"/>
              <a:t>(selektivní primární prevence), </a:t>
            </a:r>
            <a:r>
              <a:rPr lang="cs-CZ" b="1" dirty="0"/>
              <a:t>komunita </a:t>
            </a:r>
            <a:r>
              <a:rPr lang="cs-CZ" dirty="0"/>
              <a:t>(spolupráce s komunitou, poskytování odborných informací atd.).</a:t>
            </a:r>
          </a:p>
        </p:txBody>
      </p:sp>
    </p:spTree>
    <p:extLst>
      <p:ext uri="{BB962C8B-B14F-4D97-AF65-F5344CB8AC3E}">
        <p14:creationId xmlns:p14="http://schemas.microsoft.com/office/powerpoint/2010/main" val="573286659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453</TotalTime>
  <Words>1236</Words>
  <Application>Microsoft Office PowerPoint</Application>
  <PresentationFormat>Předvádění na obrazovce (4:3)</PresentationFormat>
  <Paragraphs>141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Wingdings</vt:lpstr>
      <vt:lpstr>Wingdings 2</vt:lpstr>
      <vt:lpstr>Cesta</vt:lpstr>
      <vt:lpstr> Doprava a systémy dopravní výchovy </vt:lpstr>
      <vt:lpstr>Prezentace aplikace PowerPoint</vt:lpstr>
      <vt:lpstr>Typ rizikového chování</vt:lpstr>
      <vt:lpstr>Cílové skupiny </vt:lpstr>
      <vt:lpstr>Opatření</vt:lpstr>
      <vt:lpstr>Prezentace aplikace PowerPoint</vt:lpstr>
      <vt:lpstr>Rizikové faktory  Projektivní faktory </vt:lpstr>
      <vt:lpstr>Prezentace aplikace PowerPoint</vt:lpstr>
      <vt:lpstr>Prezentace aplikace PowerPoint</vt:lpstr>
      <vt:lpstr>Síť partnerů, spolupráce v komunitě, kraji</vt:lpstr>
      <vt:lpstr>Spolupracující subjekty</vt:lpstr>
      <vt:lpstr>Prezentace aplikace PowerPoint</vt:lpstr>
      <vt:lpstr>Předškolní děti </vt:lpstr>
      <vt:lpstr>Co mají znát a umět:</vt:lpstr>
      <vt:lpstr>Způsob:</vt:lpstr>
      <vt:lpstr>Dopravní výchova na ZŠ</vt:lpstr>
      <vt:lpstr>Co by měly znát žáci na 1. stupni ZŠ</vt:lpstr>
      <vt:lpstr>Prezentace aplikace PowerPoint</vt:lpstr>
      <vt:lpstr>Aktivní primární prevence </vt:lpstr>
      <vt:lpstr>Prezentace aplikace PowerPoint</vt:lpstr>
      <vt:lpstr>Mládež </vt:lpstr>
      <vt:lpstr>Co mají umět: </vt:lpstr>
      <vt:lpstr>Způsob:</vt:lpstr>
      <vt:lpstr>Pomůcky: </vt:lpstr>
      <vt:lpstr>Partneři:</vt:lpstr>
      <vt:lpstr>Doporučené postupy z hlediska pedagoga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násilí v souvislosti s novou právní úpravou </dc:title>
  <dc:creator>Smejkalova</dc:creator>
  <cp:lastModifiedBy>Kateřina Šmejkalová</cp:lastModifiedBy>
  <cp:revision>45</cp:revision>
  <cp:lastPrinted>2015-03-20T11:02:19Z</cp:lastPrinted>
  <dcterms:created xsi:type="dcterms:W3CDTF">2014-10-09T08:23:27Z</dcterms:created>
  <dcterms:modified xsi:type="dcterms:W3CDTF">2020-10-27T19:06:31Z</dcterms:modified>
</cp:coreProperties>
</file>