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74" r:id="rId15"/>
    <p:sldId id="273" r:id="rId16"/>
    <p:sldId id="275" r:id="rId17"/>
    <p:sldId id="276" r:id="rId18"/>
    <p:sldId id="277" r:id="rId19"/>
    <p:sldId id="278" r:id="rId20"/>
    <p:sldId id="280" r:id="rId21"/>
    <p:sldId id="279" r:id="rId22"/>
    <p:sldId id="271" r:id="rId23"/>
    <p:sldId id="261" r:id="rId24"/>
    <p:sldId id="262" r:id="rId2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87" autoAdjust="0"/>
    <p:restoredTop sz="69310" autoAdjust="0"/>
  </p:normalViewPr>
  <p:slideViewPr>
    <p:cSldViewPr snapToGrid="0">
      <p:cViewPr varScale="1">
        <p:scale>
          <a:sx n="52" d="100"/>
          <a:sy n="52" d="100"/>
        </p:scale>
        <p:origin x="96" y="82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4256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1. </a:t>
            </a:r>
            <a:r>
              <a:rPr kumimoji="1" lang="cs-CZ" sz="120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Attention</a:t>
            </a:r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– vyvolání pozornosti </a:t>
            </a:r>
          </a:p>
          <a:p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- může ji vyvolat např. „</a:t>
            </a:r>
            <a:r>
              <a:rPr kumimoji="1" lang="cs-CZ" sz="1200" b="1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poutač</a:t>
            </a:r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“ (</a:t>
            </a:r>
            <a:r>
              <a:rPr kumimoji="1" lang="cs-CZ" sz="1200" b="1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titulek, grafický prvek, zvukový efekt</a:t>
            </a:r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,...), nejlépe něco nového, neobvyklého. Pozornost takto získaná může být – bezděčná, záměrná. </a:t>
            </a:r>
          </a:p>
          <a:p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2. </a:t>
            </a:r>
            <a:r>
              <a:rPr kumimoji="1" lang="cs-CZ" sz="120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Interest</a:t>
            </a:r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– vzbuzení zájmu </a:t>
            </a:r>
          </a:p>
          <a:p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- poutač pozornosti musí vést příjemce k zájmu o produkt či značku </a:t>
            </a:r>
          </a:p>
          <a:p>
            <a:r>
              <a:rPr kumimoji="1" lang="it-IT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3. Desire / Decision – touha, rozhodnutí </a:t>
            </a:r>
          </a:p>
          <a:p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- zahrnuje stimulaci motivace např. prostřednictvím </a:t>
            </a:r>
            <a:r>
              <a:rPr kumimoji="1" lang="cs-CZ" sz="1200" b="1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argumentů přesvědčující </a:t>
            </a:r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 výhodnosti nákupu. Nejvhodněji kombinovat jak emociální apely, tak racionální argumenty. </a:t>
            </a:r>
          </a:p>
          <a:p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4. </a:t>
            </a:r>
            <a:r>
              <a:rPr kumimoji="1" lang="cs-CZ" sz="120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Action</a:t>
            </a:r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– realizace rozhodnutí, nákupní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6417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managementu a marketingu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strategie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017701"/>
              </p:ext>
            </p:extLst>
          </p:nvPr>
        </p:nvGraphicFramePr>
        <p:xfrm>
          <a:off x="720725" y="1692275"/>
          <a:ext cx="10752138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263">
                  <a:extLst>
                    <a:ext uri="{9D8B030D-6E8A-4147-A177-3AD203B41FA5}">
                      <a16:colId xmlns:a16="http://schemas.microsoft.com/office/drawing/2014/main" val="2290368227"/>
                    </a:ext>
                  </a:extLst>
                </a:gridCol>
                <a:gridCol w="3908612">
                  <a:extLst>
                    <a:ext uri="{9D8B030D-6E8A-4147-A177-3AD203B41FA5}">
                      <a16:colId xmlns:a16="http://schemas.microsoft.com/office/drawing/2014/main" val="2550500394"/>
                    </a:ext>
                  </a:extLst>
                </a:gridCol>
                <a:gridCol w="4767263">
                  <a:extLst>
                    <a:ext uri="{9D8B030D-6E8A-4147-A177-3AD203B41FA5}">
                      <a16:colId xmlns:a16="http://schemas.microsoft.com/office/drawing/2014/main" val="24139209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165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Příležitosti (O)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Použití</a:t>
                      </a:r>
                      <a:r>
                        <a:rPr lang="cs-CZ" baseline="0" dirty="0" smtClean="0"/>
                        <a:t> předností k využití příležitostí (maxi-maxi)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Hledání příležitostí</a:t>
                      </a:r>
                      <a:r>
                        <a:rPr lang="cs-CZ" baseline="0" dirty="0" smtClean="0"/>
                        <a:t> k překonání vlastních slabin (mini-maxi)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504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Hrozby</a:t>
                      </a:r>
                      <a:r>
                        <a:rPr lang="cs-CZ" b="1" baseline="0" dirty="0" smtClean="0"/>
                        <a:t> (T)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Vlastními</a:t>
                      </a:r>
                      <a:r>
                        <a:rPr lang="cs-CZ" baseline="0" dirty="0" smtClean="0"/>
                        <a:t> přednostmi překonat vnější ohrožení (maxi-mini)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Bránit</a:t>
                      </a:r>
                      <a:r>
                        <a:rPr lang="cs-CZ" baseline="0" dirty="0" smtClean="0"/>
                        <a:t> se vlastním slabostem a vyhýbat se vnějším ohrožením (mini-mini)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27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3754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29883"/>
            <a:ext cx="10753200" cy="451576"/>
          </a:xfrm>
        </p:spPr>
        <p:txBody>
          <a:bodyPr/>
          <a:lstStyle/>
          <a:p>
            <a:r>
              <a:rPr lang="cs-CZ" dirty="0" smtClean="0"/>
              <a:t>Příklad SWOT strategie cukrárny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9610373"/>
              </p:ext>
            </p:extLst>
          </p:nvPr>
        </p:nvGraphicFramePr>
        <p:xfrm>
          <a:off x="414000" y="1011076"/>
          <a:ext cx="11473199" cy="5694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3035">
                  <a:extLst>
                    <a:ext uri="{9D8B030D-6E8A-4147-A177-3AD203B41FA5}">
                      <a16:colId xmlns:a16="http://schemas.microsoft.com/office/drawing/2014/main" val="2290368227"/>
                    </a:ext>
                  </a:extLst>
                </a:gridCol>
                <a:gridCol w="4523198">
                  <a:extLst>
                    <a:ext uri="{9D8B030D-6E8A-4147-A177-3AD203B41FA5}">
                      <a16:colId xmlns:a16="http://schemas.microsoft.com/office/drawing/2014/main" val="2550500394"/>
                    </a:ext>
                  </a:extLst>
                </a:gridCol>
                <a:gridCol w="5086966">
                  <a:extLst>
                    <a:ext uri="{9D8B030D-6E8A-4147-A177-3AD203B41FA5}">
                      <a16:colId xmlns:a16="http://schemas.microsoft.com/office/drawing/2014/main" val="2413920990"/>
                    </a:ext>
                  </a:extLst>
                </a:gridCol>
              </a:tblGrid>
              <a:tr h="96240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165377"/>
                  </a:ext>
                </a:extLst>
              </a:tr>
              <a:tr h="208213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Příležitosti (O)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Použití</a:t>
                      </a:r>
                      <a:r>
                        <a:rPr lang="cs-CZ" baseline="0" dirty="0" smtClean="0"/>
                        <a:t> předností k využití příležitostí (maxi-maxi)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Např.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Ziskovost prodejny + ve vedlejším městě není cukrárna =&gt; Možnost otevřít další pobočku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Hledání příležitostí</a:t>
                      </a:r>
                      <a:r>
                        <a:rPr lang="cs-CZ" baseline="0" dirty="0" smtClean="0"/>
                        <a:t> k překonání vlastních slabin (mini-maxi)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Např. Dostatek dodavatelů + lidé mají tendence si hlídat figuru a nejíst sladké =&gt; Rozšíření sortimentu o zdravější zákusky, ovocné </a:t>
                      </a:r>
                      <a:r>
                        <a:rPr lang="cs-CZ" sz="18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kokteily</a:t>
                      </a:r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504747"/>
                  </a:ext>
                </a:extLst>
              </a:tr>
              <a:tr h="2649984">
                <a:tc>
                  <a:txBody>
                    <a:bodyPr/>
                    <a:lstStyle/>
                    <a:p>
                      <a:r>
                        <a:rPr lang="cs-CZ" b="1" dirty="0" smtClean="0"/>
                        <a:t>Hrozby</a:t>
                      </a:r>
                      <a:r>
                        <a:rPr lang="cs-CZ" b="1" baseline="0" dirty="0" smtClean="0"/>
                        <a:t> (T)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Vlastními</a:t>
                      </a:r>
                      <a:r>
                        <a:rPr lang="cs-CZ" baseline="0" dirty="0" smtClean="0"/>
                        <a:t> přednostmi překonat vnější ohrožení (maxi-mini)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Např. Zastaralý interiér + ve vedlejším městě není cukrárna =&gt; Investice do nové pobočky ve vedlejším městě by mohla ohrozit nutnost investice do novějšího vybavení stávající prodejny.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Bránit</a:t>
                      </a:r>
                      <a:r>
                        <a:rPr lang="cs-CZ" baseline="0" dirty="0" smtClean="0"/>
                        <a:t> se vlastním slabostem a vyhýbat se vnějším ohrožením (mini-mini)</a:t>
                      </a:r>
                    </a:p>
                    <a:p>
                      <a:endParaRPr lang="cs-CZ" sz="18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Např.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Zastaralý interiér, malé nedostatečné prostory + příchod nové konkurence =&gt; Nutnost modernizace stávající prodejny, budování dobré pověsti a jména.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27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536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Komunikační/propagační mix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3608"/>
            <a:ext cx="10753200" cy="4488392"/>
          </a:xfrm>
        </p:spPr>
        <p:txBody>
          <a:bodyPr/>
          <a:lstStyle/>
          <a:p>
            <a:r>
              <a:rPr lang="cs-CZ" dirty="0"/>
              <a:t>Konkrétní výběr komunikační/propagačních nástrojů u konkrétní </a:t>
            </a:r>
            <a:r>
              <a:rPr lang="cs-CZ" dirty="0" smtClean="0"/>
              <a:t>firmy</a:t>
            </a:r>
          </a:p>
          <a:p>
            <a:pPr lvl="1"/>
            <a:r>
              <a:rPr lang="cs-CZ" dirty="0" smtClean="0"/>
              <a:t>Reklama: prezentace produktu prostřednictvím médií (TV, rozhlas, tisk, …)</a:t>
            </a:r>
            <a:endParaRPr lang="cs-CZ" dirty="0"/>
          </a:p>
          <a:p>
            <a:pPr lvl="1"/>
            <a:r>
              <a:rPr lang="cs-CZ" dirty="0" smtClean="0"/>
              <a:t>podpora prodeje: soutěže – výhry, slevy, věrnostní karty, vzorky, dárky, …</a:t>
            </a:r>
          </a:p>
          <a:p>
            <a:pPr lvl="1"/>
            <a:r>
              <a:rPr lang="cs-CZ" dirty="0" smtClean="0"/>
              <a:t>public relations: články, projevy, semináře, charitativní dary, publikace, …</a:t>
            </a:r>
            <a:endParaRPr lang="cs-CZ" dirty="0"/>
          </a:p>
          <a:p>
            <a:pPr lvl="1"/>
            <a:r>
              <a:rPr lang="cs-CZ" dirty="0" smtClean="0"/>
              <a:t>osobní prodej = dealerství</a:t>
            </a:r>
            <a:endParaRPr lang="cs-CZ" dirty="0"/>
          </a:p>
          <a:p>
            <a:pPr lvl="1"/>
            <a:r>
              <a:rPr lang="cs-CZ" dirty="0" smtClean="0"/>
              <a:t>přímý </a:t>
            </a:r>
            <a:r>
              <a:rPr lang="cs-CZ" dirty="0"/>
              <a:t>marketing (direct marketing</a:t>
            </a:r>
            <a:r>
              <a:rPr lang="cs-CZ" dirty="0" smtClean="0"/>
              <a:t>): </a:t>
            </a:r>
            <a:r>
              <a:rPr lang="cs-CZ" dirty="0"/>
              <a:t>dopisy, emaily, katalogy, zákaznické časopisy, </a:t>
            </a:r>
            <a:r>
              <a:rPr lang="cs-CZ" dirty="0" smtClean="0"/>
              <a:t>…</a:t>
            </a:r>
            <a:endParaRPr lang="cs-CZ" dirty="0"/>
          </a:p>
          <a:p>
            <a:pPr lvl="1"/>
            <a:r>
              <a:rPr lang="cs-CZ" dirty="0"/>
              <a:t>Sponzorování: </a:t>
            </a:r>
            <a:r>
              <a:rPr lang="cs-CZ" dirty="0" smtClean="0"/>
              <a:t>podporu </a:t>
            </a:r>
            <a:r>
              <a:rPr lang="cs-CZ" dirty="0"/>
              <a:t>určité </a:t>
            </a:r>
            <a:r>
              <a:rPr lang="cs-CZ" dirty="0" smtClean="0"/>
              <a:t>události/díla za </a:t>
            </a:r>
            <a:r>
              <a:rPr lang="cs-CZ" dirty="0"/>
              <a:t>příležitost prezentovat svou </a:t>
            </a:r>
            <a:r>
              <a:rPr lang="cs-CZ" dirty="0" smtClean="0"/>
              <a:t>značku</a:t>
            </a:r>
            <a:r>
              <a:rPr lang="cs-CZ" dirty="0"/>
              <a:t>, název nebo reklamní sdělení</a:t>
            </a:r>
          </a:p>
          <a:p>
            <a:pPr lvl="1"/>
            <a:r>
              <a:rPr lang="cs-CZ" dirty="0" smtClean="0"/>
              <a:t>výstavy </a:t>
            </a:r>
            <a:r>
              <a:rPr lang="cs-CZ" dirty="0"/>
              <a:t>a veletrhy, atd.</a:t>
            </a:r>
          </a:p>
          <a:p>
            <a:r>
              <a:rPr lang="cs-CZ" dirty="0" smtClean="0"/>
              <a:t>Cílem </a:t>
            </a:r>
            <a:r>
              <a:rPr lang="cs-CZ" dirty="0"/>
              <a:t>je co nejlépe představit svůj </a:t>
            </a:r>
            <a:r>
              <a:rPr lang="cs-CZ" dirty="0" smtClean="0"/>
              <a:t>výrobek/službu </a:t>
            </a:r>
            <a:r>
              <a:rPr lang="cs-CZ" dirty="0"/>
              <a:t>definovanému cílovému segmentu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168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komunikačního mixu/marketingové komunikace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zvýšení poptávky</a:t>
            </a:r>
          </a:p>
          <a:p>
            <a:r>
              <a:rPr lang="cs-CZ" dirty="0" smtClean="0"/>
              <a:t>zvýšení </a:t>
            </a:r>
            <a:r>
              <a:rPr lang="cs-CZ" dirty="0"/>
              <a:t>možnosti distribuce</a:t>
            </a:r>
          </a:p>
          <a:p>
            <a:r>
              <a:rPr lang="cs-CZ" dirty="0" smtClean="0"/>
              <a:t>vytváření </a:t>
            </a:r>
            <a:r>
              <a:rPr lang="cs-CZ" dirty="0"/>
              <a:t>silné značky</a:t>
            </a:r>
          </a:p>
          <a:p>
            <a:r>
              <a:rPr lang="cs-CZ" dirty="0" smtClean="0"/>
              <a:t>posílení </a:t>
            </a:r>
            <a:r>
              <a:rPr lang="cs-CZ" dirty="0"/>
              <a:t>pozice na trhu</a:t>
            </a:r>
          </a:p>
          <a:p>
            <a:r>
              <a:rPr lang="cs-CZ" dirty="0" smtClean="0"/>
              <a:t>vytváření </a:t>
            </a:r>
            <a:r>
              <a:rPr lang="cs-CZ" dirty="0"/>
              <a:t>image</a:t>
            </a:r>
          </a:p>
          <a:p>
            <a:r>
              <a:rPr lang="cs-CZ" dirty="0" smtClean="0"/>
              <a:t>motivace </a:t>
            </a:r>
            <a:r>
              <a:rPr lang="cs-CZ" dirty="0"/>
              <a:t>vlastních zaměstnanců atd.</a:t>
            </a:r>
          </a:p>
        </p:txBody>
      </p:sp>
    </p:spTree>
    <p:extLst>
      <p:ext uri="{BB962C8B-B14F-4D97-AF65-F5344CB8AC3E}">
        <p14:creationId xmlns:p14="http://schemas.microsoft.com/office/powerpoint/2010/main" val="3406230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Stádia odpovědi spotřebitele na marketingovou komunikaci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Model AIDA</a:t>
            </a:r>
          </a:p>
          <a:p>
            <a:pPr>
              <a:buNone/>
            </a:pPr>
            <a:r>
              <a:rPr lang="cs-CZ" dirty="0" smtClean="0"/>
              <a:t>A – </a:t>
            </a:r>
            <a:r>
              <a:rPr lang="cs-CZ" dirty="0" err="1" smtClean="0"/>
              <a:t>Awareness</a:t>
            </a:r>
            <a:r>
              <a:rPr lang="cs-CZ" dirty="0" smtClean="0"/>
              <a:t> – upoutání pozornosti</a:t>
            </a:r>
          </a:p>
          <a:p>
            <a:pPr>
              <a:buNone/>
            </a:pPr>
            <a:r>
              <a:rPr lang="cs-CZ" dirty="0" smtClean="0"/>
              <a:t>I – </a:t>
            </a:r>
            <a:r>
              <a:rPr lang="cs-CZ" dirty="0" err="1" smtClean="0"/>
              <a:t>Interest</a:t>
            </a:r>
            <a:r>
              <a:rPr lang="cs-CZ" dirty="0" smtClean="0"/>
              <a:t> – seznámení s výrobkem a vzbuzení zájmu</a:t>
            </a:r>
          </a:p>
          <a:p>
            <a:pPr>
              <a:buNone/>
            </a:pPr>
            <a:r>
              <a:rPr lang="cs-CZ" dirty="0" smtClean="0"/>
              <a:t>D – </a:t>
            </a:r>
            <a:r>
              <a:rPr lang="cs-CZ" dirty="0" err="1" smtClean="0"/>
              <a:t>Desire</a:t>
            </a:r>
            <a:r>
              <a:rPr lang="cs-CZ" dirty="0" smtClean="0"/>
              <a:t> – vyvolání přání zákazníka ke koupi</a:t>
            </a:r>
          </a:p>
          <a:p>
            <a:pPr>
              <a:buNone/>
            </a:pPr>
            <a:r>
              <a:rPr lang="cs-CZ" dirty="0" smtClean="0"/>
              <a:t>A – </a:t>
            </a:r>
            <a:r>
              <a:rPr lang="cs-CZ" dirty="0" err="1" smtClean="0"/>
              <a:t>Action</a:t>
            </a:r>
            <a:r>
              <a:rPr lang="cs-CZ" dirty="0" smtClean="0"/>
              <a:t> – přesvědčení o koupi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692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Formulace komunikačního mixu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Popište školu a vymezte problém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Vyzvedněte přednosti ve vztahu k jiným alternativám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Zvolte cílový segment a popište ho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Vyberte vhodné propagační nástroje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Detailně popište použití propagačních nástrojů</a:t>
            </a:r>
          </a:p>
          <a:p>
            <a:pPr lvl="1"/>
            <a:r>
              <a:rPr lang="cs-CZ" dirty="0" smtClean="0"/>
              <a:t>Vzhled/grafika, místo prezentace nástrojů, čas, text, …</a:t>
            </a:r>
          </a:p>
        </p:txBody>
      </p:sp>
    </p:spTree>
    <p:extLst>
      <p:ext uri="{BB962C8B-B14F-4D97-AF65-F5344CB8AC3E}">
        <p14:creationId xmlns:p14="http://schemas.microsoft.com/office/powerpoint/2010/main" val="2362321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Volba cílového segmentu/segmentace zákazníků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2146040"/>
            <a:ext cx="10753200" cy="3685959"/>
          </a:xfrm>
        </p:spPr>
        <p:txBody>
          <a:bodyPr/>
          <a:lstStyle/>
          <a:p>
            <a:r>
              <a:rPr lang="cs-CZ" dirty="0" smtClean="0"/>
              <a:t>proces</a:t>
            </a:r>
            <a:r>
              <a:rPr lang="cs-CZ" dirty="0"/>
              <a:t>, kterým se </a:t>
            </a:r>
            <a:r>
              <a:rPr lang="cs-CZ" dirty="0" smtClean="0"/>
              <a:t>zákazníci </a:t>
            </a:r>
            <a:r>
              <a:rPr lang="cs-CZ" dirty="0"/>
              <a:t>rozdělí do skupin s podobnými potřebami, přáními a srovnatelnými reakcemi na marketingovou nabídku </a:t>
            </a:r>
          </a:p>
          <a:p>
            <a:r>
              <a:rPr lang="cs-CZ" dirty="0"/>
              <a:t>umožňuje lépe se zaměřit na potřeby zákazníků </a:t>
            </a:r>
          </a:p>
          <a:p>
            <a:endParaRPr lang="cs-CZ" dirty="0"/>
          </a:p>
        </p:txBody>
      </p:sp>
      <p:sp>
        <p:nvSpPr>
          <p:cNvPr id="6" name="Zaoblený obdélník 5"/>
          <p:cNvSpPr/>
          <p:nvPr/>
        </p:nvSpPr>
        <p:spPr bwMode="auto">
          <a:xfrm>
            <a:off x="1119673" y="4758611"/>
            <a:ext cx="3116425" cy="1469389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268963" y="4902471"/>
            <a:ext cx="27618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Komunikační mix 1</a:t>
            </a:r>
          </a:p>
          <a:p>
            <a:r>
              <a:rPr lang="cs-CZ" dirty="0" smtClean="0"/>
              <a:t>Komunikační mix 2</a:t>
            </a:r>
          </a:p>
          <a:p>
            <a:r>
              <a:rPr lang="cs-CZ" dirty="0" smtClean="0"/>
              <a:t>Komunikační mix 3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 bwMode="auto">
          <a:xfrm>
            <a:off x="6096600" y="4758610"/>
            <a:ext cx="3116425" cy="1469389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526690" y="4965071"/>
            <a:ext cx="22562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Segment 1</a:t>
            </a:r>
          </a:p>
          <a:p>
            <a:r>
              <a:rPr lang="cs-CZ" dirty="0" smtClean="0"/>
              <a:t>Segment 2</a:t>
            </a:r>
          </a:p>
          <a:p>
            <a:r>
              <a:rPr lang="cs-CZ" dirty="0" smtClean="0"/>
              <a:t>Segment 3</a:t>
            </a:r>
            <a:endParaRPr lang="cs-CZ" dirty="0"/>
          </a:p>
        </p:txBody>
      </p:sp>
      <p:sp>
        <p:nvSpPr>
          <p:cNvPr id="10" name="Šipka doprava 9"/>
          <p:cNvSpPr/>
          <p:nvPr/>
        </p:nvSpPr>
        <p:spPr bwMode="auto">
          <a:xfrm>
            <a:off x="4680000" y="5262465"/>
            <a:ext cx="1160963" cy="71353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620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Segmentační kritéria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geografická </a:t>
            </a:r>
          </a:p>
          <a:p>
            <a:pPr lvl="1"/>
            <a:r>
              <a:rPr lang="cs-CZ" dirty="0" smtClean="0"/>
              <a:t>Obyvatelé města, okresu, kraje, státu</a:t>
            </a:r>
            <a:endParaRPr lang="cs-CZ" dirty="0"/>
          </a:p>
          <a:p>
            <a:r>
              <a:rPr lang="cs-CZ" dirty="0" smtClean="0"/>
              <a:t>demografická </a:t>
            </a:r>
            <a:r>
              <a:rPr lang="cs-CZ" dirty="0"/>
              <a:t>a socioekonomická </a:t>
            </a:r>
            <a:endParaRPr lang="cs-CZ" dirty="0" smtClean="0"/>
          </a:p>
          <a:p>
            <a:pPr lvl="1"/>
            <a:r>
              <a:rPr lang="cs-CZ" dirty="0" smtClean="0"/>
              <a:t>Pohlaví, věk, příjmy, vzdělání, …</a:t>
            </a:r>
            <a:endParaRPr lang="cs-CZ" dirty="0"/>
          </a:p>
          <a:p>
            <a:r>
              <a:rPr lang="cs-CZ" dirty="0" err="1" smtClean="0"/>
              <a:t>psychografická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Životní styl, osobní vlastnosti, společenská vrstva, volnočasové aktivity</a:t>
            </a:r>
            <a:endParaRPr lang="cs-CZ" dirty="0"/>
          </a:p>
          <a:p>
            <a:r>
              <a:rPr lang="cs-CZ" dirty="0" smtClean="0"/>
              <a:t>behaviorální </a:t>
            </a:r>
          </a:p>
          <a:p>
            <a:pPr lvl="1"/>
            <a:r>
              <a:rPr lang="cs-CZ" dirty="0" smtClean="0"/>
              <a:t>Chování, postoje, způsoby užívání určitého produktu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075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demografické segmentace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Věková skupina: 25-35, žije v Praze, průměrný příjem.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Věková skupina: 40-60, žije v Brně, příjem 40-60 tisíc.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4705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r>
              <a:rPr lang="cs-CZ" dirty="0" err="1" smtClean="0"/>
              <a:t>psychografické</a:t>
            </a:r>
            <a:r>
              <a:rPr lang="cs-CZ" dirty="0" smtClean="0"/>
              <a:t> </a:t>
            </a:r>
            <a:r>
              <a:rPr lang="cs-CZ" dirty="0" err="1" smtClean="0"/>
              <a:t>segementace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55576"/>
            <a:ext cx="10753200" cy="4376424"/>
          </a:xfrm>
        </p:spPr>
        <p:txBody>
          <a:bodyPr/>
          <a:lstStyle/>
          <a:p>
            <a:r>
              <a:rPr lang="cs-CZ" dirty="0"/>
              <a:t>Skupina senzitivní na cenu (dobře reagují na slevové akce).</a:t>
            </a:r>
          </a:p>
          <a:p>
            <a:r>
              <a:rPr lang="cs-CZ" dirty="0"/>
              <a:t>Skupina nadšenců do sportu (fandové fotbalu a hokeje, sledování o večerech a víkendech).</a:t>
            </a:r>
          </a:p>
          <a:p>
            <a:r>
              <a:rPr lang="cs-CZ" dirty="0"/>
              <a:t>Maminky na mateřské dovolené (sledování v průběhu dne, sledují seriály či dětské pořady).</a:t>
            </a:r>
          </a:p>
          <a:p>
            <a:r>
              <a:rPr lang="cs-CZ" dirty="0"/>
              <a:t>Technologičtí nadšenci (cena není podstatná, sleva často vyvolá pocit zaostalosti technologie, hledají novinky, chtějí být první).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8687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1430" y="1394822"/>
            <a:ext cx="10753200" cy="4139998"/>
          </a:xfrm>
        </p:spPr>
        <p:txBody>
          <a:bodyPr/>
          <a:lstStyle/>
          <a:p>
            <a:r>
              <a:rPr lang="cs-CZ" dirty="0" smtClean="0"/>
              <a:t>Podmínky udělení kolokvia: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SWOT </a:t>
            </a:r>
            <a:r>
              <a:rPr lang="cs-CZ" dirty="0" smtClean="0"/>
              <a:t>analýza </a:t>
            </a:r>
            <a:r>
              <a:rPr lang="cs-CZ" dirty="0" smtClean="0"/>
              <a:t>studia na vaší střední škole/na KFCHOV </a:t>
            </a:r>
            <a:endParaRPr lang="cs-CZ" dirty="0" smtClean="0"/>
          </a:p>
          <a:p>
            <a:pPr marL="838350" lvl="1" indent="-514350"/>
            <a:r>
              <a:rPr lang="cs-CZ" dirty="0" smtClean="0"/>
              <a:t>Do které jste </a:t>
            </a:r>
            <a:r>
              <a:rPr lang="cs-CZ" dirty="0" smtClean="0"/>
              <a:t>chodili/chodíte/ve </a:t>
            </a:r>
            <a:r>
              <a:rPr lang="cs-CZ" dirty="0" smtClean="0"/>
              <a:t>které pracujete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Komunikační/propagační mix pro vaši školy</a:t>
            </a:r>
          </a:p>
          <a:p>
            <a:pPr marL="838350" lvl="1" indent="-514350"/>
            <a:r>
              <a:rPr lang="cs-CZ" dirty="0" smtClean="0"/>
              <a:t>Do které jste chodili/ve které pracujete</a:t>
            </a:r>
          </a:p>
          <a:p>
            <a:pPr marL="586350" indent="-514350">
              <a:buFont typeface="+mj-lt"/>
              <a:buAutoNum type="arabicPeriod"/>
            </a:pPr>
            <a:endParaRPr lang="cs-CZ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školy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Zajištění vhodné kvality a kvantity uchazečů</a:t>
            </a:r>
          </a:p>
          <a:p>
            <a:r>
              <a:rPr lang="cs-CZ" dirty="0" smtClean="0"/>
              <a:t>Propagace události pořádané školou (den otevřených dveří, ples, vystoupení žáků, …)</a:t>
            </a:r>
          </a:p>
          <a:p>
            <a:r>
              <a:rPr lang="cs-CZ" dirty="0" smtClean="0"/>
              <a:t>Tvorba dobrého jména školy</a:t>
            </a:r>
          </a:p>
          <a:p>
            <a:r>
              <a:rPr lang="cs-CZ" dirty="0" smtClean="0"/>
              <a:t>Zajištění uplatnění absolventů na trhu práce</a:t>
            </a:r>
          </a:p>
          <a:p>
            <a:r>
              <a:rPr lang="cs-CZ" dirty="0" smtClean="0"/>
              <a:t>Zajištění kvalitního učitelského sboru</a:t>
            </a:r>
          </a:p>
          <a:p>
            <a:r>
              <a:rPr lang="cs-CZ" dirty="0" smtClean="0"/>
              <a:t>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63565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Zákazníci školy?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Žáci</a:t>
            </a:r>
          </a:p>
          <a:p>
            <a:r>
              <a:rPr lang="cs-CZ" dirty="0" smtClean="0"/>
              <a:t>Rodiče</a:t>
            </a:r>
          </a:p>
          <a:p>
            <a:r>
              <a:rPr lang="cs-CZ" dirty="0" smtClean="0"/>
              <a:t>Učitelé</a:t>
            </a:r>
          </a:p>
          <a:p>
            <a:r>
              <a:rPr lang="cs-CZ" dirty="0" smtClean="0"/>
              <a:t>Zaměstnavatelé</a:t>
            </a:r>
          </a:p>
          <a:p>
            <a:r>
              <a:rPr lang="cs-CZ" dirty="0" smtClean="0"/>
              <a:t>Veřejnost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032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mix školy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4660424"/>
          </a:xfrm>
        </p:spPr>
        <p:txBody>
          <a:bodyPr/>
          <a:lstStyle/>
          <a:p>
            <a:r>
              <a:rPr lang="cs-CZ" dirty="0"/>
              <a:t>Reklama na internetu = základ, naprostá nezbytnost</a:t>
            </a:r>
          </a:p>
          <a:p>
            <a:pPr lvl="1"/>
            <a:r>
              <a:rPr lang="cs-CZ" dirty="0"/>
              <a:t>Kvalitní webové stránky = nepřetržitá reklama, předpokladem je snadná ovladatelnost, aktuálnost, dobré technické provedení</a:t>
            </a:r>
          </a:p>
          <a:p>
            <a:r>
              <a:rPr lang="cs-CZ" dirty="0"/>
              <a:t>Osobní prodej</a:t>
            </a:r>
          </a:p>
          <a:p>
            <a:pPr lvl="1"/>
            <a:r>
              <a:rPr lang="cs-CZ" dirty="0"/>
              <a:t>Veletrhy středních škol</a:t>
            </a:r>
          </a:p>
          <a:p>
            <a:r>
              <a:rPr lang="cs-CZ" dirty="0"/>
              <a:t>Tradiční výrazové prostředky</a:t>
            </a:r>
          </a:p>
          <a:p>
            <a:pPr lvl="1"/>
            <a:r>
              <a:rPr lang="cs-CZ" dirty="0"/>
              <a:t>Prospekty, brožury, katalogy, inzeráty, …</a:t>
            </a:r>
          </a:p>
          <a:p>
            <a:r>
              <a:rPr lang="cs-CZ" dirty="0"/>
              <a:t>Reklama</a:t>
            </a:r>
          </a:p>
          <a:p>
            <a:pPr lvl="1"/>
            <a:r>
              <a:rPr lang="cs-CZ" dirty="0"/>
              <a:t>Rozhlas, TV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66737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předmětu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Základy management</a:t>
            </a:r>
          </a:p>
          <a:p>
            <a:pPr lvl="1"/>
            <a:r>
              <a:rPr lang="cs-CZ" dirty="0" smtClean="0"/>
              <a:t>Pojem management</a:t>
            </a:r>
          </a:p>
          <a:p>
            <a:pPr lvl="1"/>
            <a:r>
              <a:rPr lang="cs-CZ" dirty="0" smtClean="0"/>
              <a:t>Osobnost manažera</a:t>
            </a:r>
          </a:p>
          <a:p>
            <a:pPr lvl="1"/>
            <a:r>
              <a:rPr lang="cs-CZ" dirty="0" smtClean="0"/>
              <a:t>Prostředí managementu</a:t>
            </a:r>
          </a:p>
          <a:p>
            <a:pPr lvl="1"/>
            <a:r>
              <a:rPr lang="cs-CZ" dirty="0" smtClean="0"/>
              <a:t>Sekvenční manažerské funkce (plánování, organizování, vedení, kontrola)</a:t>
            </a:r>
          </a:p>
          <a:p>
            <a:r>
              <a:rPr lang="cs-CZ" dirty="0" smtClean="0"/>
              <a:t>Základy marketingu</a:t>
            </a:r>
          </a:p>
          <a:p>
            <a:pPr lvl="1"/>
            <a:r>
              <a:rPr lang="cs-CZ" dirty="0" smtClean="0"/>
              <a:t>Pojem marketing</a:t>
            </a:r>
          </a:p>
          <a:p>
            <a:pPr lvl="1"/>
            <a:r>
              <a:rPr lang="cs-CZ" dirty="0" smtClean="0"/>
              <a:t>Marketingové koncepce</a:t>
            </a:r>
          </a:p>
          <a:p>
            <a:pPr lvl="1"/>
            <a:r>
              <a:rPr lang="cs-CZ" dirty="0" smtClean="0"/>
              <a:t>Marketingový mix (4P – výrobek, cena, distribuce, propagace/komunikační mix)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15834"/>
            <a:ext cx="10753200" cy="451576"/>
          </a:xfrm>
        </p:spPr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7140" y="767410"/>
            <a:ext cx="10753200" cy="4687400"/>
          </a:xfrm>
        </p:spPr>
        <p:txBody>
          <a:bodyPr/>
          <a:lstStyle/>
          <a:p>
            <a:pPr>
              <a:buNone/>
            </a:pPr>
            <a:r>
              <a:rPr lang="cs-CZ" sz="1800" dirty="0" smtClean="0"/>
              <a:t>KOTLER, </a:t>
            </a:r>
            <a:r>
              <a:rPr lang="cs-CZ" sz="1800" dirty="0" err="1" smtClean="0"/>
              <a:t>Philip</a:t>
            </a:r>
            <a:r>
              <a:rPr lang="cs-CZ" sz="1800" dirty="0" smtClean="0"/>
              <a:t>. </a:t>
            </a:r>
            <a:r>
              <a:rPr lang="cs-CZ" sz="1800" i="1" dirty="0" smtClean="0"/>
              <a:t>Marketing management: Analýza, plánování, využití, kontrola</a:t>
            </a:r>
            <a:r>
              <a:rPr lang="cs-CZ" sz="1800" dirty="0" smtClean="0"/>
              <a:t>. 2. Praha: Victoria </a:t>
            </a:r>
            <a:r>
              <a:rPr lang="cs-CZ" sz="1800" dirty="0" err="1" smtClean="0"/>
              <a:t>publishing</a:t>
            </a:r>
            <a:r>
              <a:rPr lang="cs-CZ" sz="1800" dirty="0" smtClean="0"/>
              <a:t>, 1995. ISBN 80-85605-08-2.</a:t>
            </a:r>
          </a:p>
          <a:p>
            <a:pPr>
              <a:buNone/>
            </a:pPr>
            <a:r>
              <a:rPr lang="cs-CZ" sz="1800" dirty="0" smtClean="0"/>
              <a:t>KOTRBA, Tomáš. </a:t>
            </a:r>
            <a:r>
              <a:rPr lang="cs-CZ" sz="1800" i="1" dirty="0" smtClean="0"/>
              <a:t>Učebnice manažerské komunikace a dovedností</a:t>
            </a:r>
            <a:r>
              <a:rPr lang="cs-CZ" sz="1800" dirty="0" smtClean="0"/>
              <a:t>. Znojmo: Soukromá vysoká škola ekonomická Znojmo, 2009. ISBN 978-80-87314-02-9</a:t>
            </a:r>
            <a:r>
              <a:rPr lang="cs-CZ" sz="1800" dirty="0" smtClean="0"/>
              <a:t>.</a:t>
            </a:r>
          </a:p>
          <a:p>
            <a:pPr>
              <a:buNone/>
            </a:pPr>
            <a:r>
              <a:rPr lang="cs-CZ" sz="1800" dirty="0"/>
              <a:t>KRPÁLEK, Pavel a Katarína KRPÁLKOVÁ-KRELOVÁ. </a:t>
            </a:r>
            <a:r>
              <a:rPr lang="cs-CZ" sz="1800" i="1" dirty="0"/>
              <a:t>Praktikum z didaktiky ekonomických předmětů</a:t>
            </a:r>
            <a:r>
              <a:rPr lang="cs-CZ" sz="1800" dirty="0"/>
              <a:t>. V Praze: </a:t>
            </a:r>
            <a:r>
              <a:rPr lang="cs-CZ" sz="1800" dirty="0" err="1"/>
              <a:t>Oeconomica</a:t>
            </a:r>
            <a:r>
              <a:rPr lang="cs-CZ" sz="1800" dirty="0"/>
              <a:t>, nakladatelství VŠE, 2017. ISBN 978-80-245-2239-5.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POŠVÁŘ, Zdeněk a Helena CHLÁDKOVÁ. </a:t>
            </a:r>
            <a:r>
              <a:rPr lang="cs-CZ" sz="1800" i="1" dirty="0" smtClean="0"/>
              <a:t>Management</a:t>
            </a:r>
            <a:r>
              <a:rPr lang="cs-CZ" sz="1800" dirty="0" smtClean="0"/>
              <a:t>. Brno: </a:t>
            </a:r>
            <a:r>
              <a:rPr lang="cs-CZ" sz="1800" dirty="0" err="1" smtClean="0"/>
              <a:t>Mendelova</a:t>
            </a:r>
            <a:r>
              <a:rPr lang="cs-CZ" sz="1800" dirty="0" smtClean="0"/>
              <a:t> zemědělská a lesnická univerzita v Brně, 2009. ISBN 978-80-7375-347-4.</a:t>
            </a:r>
          </a:p>
          <a:p>
            <a:pPr>
              <a:buNone/>
            </a:pPr>
            <a:r>
              <a:rPr lang="cs-CZ" sz="1800" dirty="0" smtClean="0"/>
              <a:t>RYGLOVÁ, Kateřina, Michal BURIAN a Ida VAJČNEROVÁ. </a:t>
            </a:r>
            <a:r>
              <a:rPr lang="cs-CZ" sz="1800" i="1" dirty="0" smtClean="0"/>
              <a:t>Cestovní ruch: podnikatelské principy a příležitosti v praxi</a:t>
            </a:r>
            <a:r>
              <a:rPr lang="cs-CZ" sz="1800" dirty="0" smtClean="0"/>
              <a:t>. Praha: </a:t>
            </a:r>
            <a:r>
              <a:rPr lang="cs-CZ" sz="1800" dirty="0" err="1" smtClean="0"/>
              <a:t>Grada</a:t>
            </a:r>
            <a:r>
              <a:rPr lang="cs-CZ" sz="1800" dirty="0" smtClean="0"/>
              <a:t> </a:t>
            </a:r>
            <a:r>
              <a:rPr lang="cs-CZ" sz="1800" dirty="0" err="1" smtClean="0"/>
              <a:t>Publishing</a:t>
            </a:r>
            <a:r>
              <a:rPr lang="cs-CZ" sz="1800" dirty="0" smtClean="0"/>
              <a:t>, 2011. ISBN 978-80-247-4039-3.</a:t>
            </a:r>
          </a:p>
          <a:p>
            <a:pPr>
              <a:buNone/>
            </a:pPr>
            <a:r>
              <a:rPr lang="cs-CZ" sz="1800" dirty="0" smtClean="0"/>
              <a:t>VODÁČEK, Leo a Olga VODÁČKOVÁ. </a:t>
            </a:r>
            <a:r>
              <a:rPr lang="cs-CZ" sz="1800" i="1" dirty="0" smtClean="0"/>
              <a:t>Management: Teorie a praxe</a:t>
            </a:r>
            <a:r>
              <a:rPr lang="cs-CZ" sz="1800" dirty="0" smtClean="0"/>
              <a:t>. Praha: Management </a:t>
            </a:r>
            <a:r>
              <a:rPr lang="cs-CZ" sz="1800" dirty="0" err="1" smtClean="0"/>
              <a:t>Press</a:t>
            </a:r>
            <a:r>
              <a:rPr lang="cs-CZ" sz="1800" dirty="0" smtClean="0"/>
              <a:t>, 1996. ISBN 80-85943-19-0.</a:t>
            </a:r>
          </a:p>
          <a:p>
            <a:pPr>
              <a:buNone/>
            </a:pPr>
            <a:r>
              <a:rPr lang="cs-CZ" sz="1800" dirty="0" smtClean="0"/>
              <a:t>TUREK, Ivan. </a:t>
            </a:r>
            <a:r>
              <a:rPr lang="cs-CZ" sz="1800" i="1" dirty="0" smtClean="0"/>
              <a:t>Didaktika</a:t>
            </a:r>
            <a:r>
              <a:rPr lang="cs-CZ" sz="1800" dirty="0" smtClean="0"/>
              <a:t>. Bratislava: </a:t>
            </a:r>
            <a:r>
              <a:rPr lang="cs-CZ" sz="1800" dirty="0" err="1" smtClean="0"/>
              <a:t>Wolters</a:t>
            </a:r>
            <a:r>
              <a:rPr lang="cs-CZ" sz="1800" dirty="0" smtClean="0"/>
              <a:t> </a:t>
            </a:r>
            <a:r>
              <a:rPr lang="cs-CZ" sz="1800" dirty="0" err="1" smtClean="0"/>
              <a:t>Kluwer</a:t>
            </a:r>
            <a:r>
              <a:rPr lang="cs-CZ" sz="1800" dirty="0" smtClean="0"/>
              <a:t> (</a:t>
            </a:r>
            <a:r>
              <a:rPr lang="cs-CZ" sz="1800" dirty="0" err="1" smtClean="0"/>
              <a:t>Iura</a:t>
            </a:r>
            <a:r>
              <a:rPr lang="cs-CZ" sz="1800" dirty="0" smtClean="0"/>
              <a:t> </a:t>
            </a:r>
            <a:r>
              <a:rPr lang="cs-CZ" sz="1800" dirty="0" err="1" smtClean="0"/>
              <a:t>Edition</a:t>
            </a:r>
            <a:r>
              <a:rPr lang="cs-CZ" sz="1800" dirty="0" smtClean="0"/>
              <a:t>), 2008. ISBN 978-80-8078-198-9.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112906"/>
            <a:ext cx="10753200" cy="451576"/>
          </a:xfrm>
        </p:spPr>
        <p:txBody>
          <a:bodyPr/>
          <a:lstStyle/>
          <a:p>
            <a:r>
              <a:rPr lang="cs-CZ" dirty="0" smtClean="0"/>
              <a:t>Úkol1/2: </a:t>
            </a:r>
            <a:r>
              <a:rPr lang="cs-CZ" dirty="0" smtClean="0"/>
              <a:t>Vypracujte SWOT analýzu </a:t>
            </a:r>
            <a:r>
              <a:rPr lang="cs-CZ" dirty="0" smtClean="0"/>
              <a:t>studia na vaší střední škole/ na KFCHOV </a:t>
            </a:r>
            <a:r>
              <a:rPr lang="cs-CZ" dirty="0" err="1" smtClean="0"/>
              <a:t>Ped</a:t>
            </a:r>
            <a:r>
              <a:rPr lang="cs-CZ" dirty="0" smtClean="0"/>
              <a:t> MUNI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326242"/>
            <a:ext cx="11059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Uveďte</a:t>
            </a:r>
            <a:r>
              <a:rPr lang="cs-CZ" dirty="0" smtClean="0"/>
              <a:t>, v čem je vaše škola dobrá, jaké jsou její silné stránky, v čem je lepší v porovnání s jinými školami</a:t>
            </a:r>
            <a:r>
              <a:rPr lang="cs-CZ" dirty="0" smtClean="0"/>
              <a:t>? (S)</a:t>
            </a:r>
            <a:endParaRPr lang="cs-CZ" dirty="0" smtClean="0"/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Které věci se vám ve škole nezdají být dobré, které jsou její slabé stránky? (uvádějte pouze věci, které může škola reálně měnit</a:t>
            </a:r>
            <a:r>
              <a:rPr lang="cs-CZ" dirty="0" smtClean="0"/>
              <a:t>) (W)</a:t>
            </a:r>
            <a:endParaRPr lang="cs-CZ" dirty="0" smtClean="0"/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Vyjmenujte možnosti/příležitosti, které by škola mohla využít</a:t>
            </a:r>
            <a:r>
              <a:rPr lang="cs-CZ" dirty="0" smtClean="0"/>
              <a:t>? (O)</a:t>
            </a:r>
            <a:endParaRPr lang="cs-CZ" dirty="0" smtClean="0"/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Vyjmenujte rizika/hrozby, které by ji mohly ohrozit</a:t>
            </a:r>
            <a:r>
              <a:rPr lang="cs-CZ" dirty="0" smtClean="0"/>
              <a:t>? (T)</a:t>
            </a:r>
            <a:endParaRPr lang="cs-CZ" dirty="0" smtClean="0"/>
          </a:p>
          <a:p>
            <a:pPr marL="586350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2/2: Zodpovězte </a:t>
            </a:r>
            <a:r>
              <a:rPr lang="cs-CZ" dirty="0" smtClean="0"/>
              <a:t>následující otázky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Jak lze využít silné stránky školy a příležitosti na zvýšení kvality školy?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Jak lze eliminovat slabé stránky školy a rizika/hrozby?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analýza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13793"/>
            <a:ext cx="10753200" cy="4518207"/>
          </a:xfrm>
        </p:spPr>
        <p:txBody>
          <a:bodyPr/>
          <a:lstStyle/>
          <a:p>
            <a:r>
              <a:rPr lang="cs-CZ" dirty="0" smtClean="0"/>
              <a:t>Metoda kvalitativního hodnocení všech relevantních stránek fungování organizace (školy)</a:t>
            </a:r>
          </a:p>
          <a:p>
            <a:r>
              <a:rPr lang="cs-CZ" dirty="0" smtClean="0"/>
              <a:t>Podstata = identifikace a vyhodnocení všech zásadních činitelů majících vliv na kvalitu:</a:t>
            </a:r>
          </a:p>
          <a:p>
            <a:pPr lvl="1"/>
            <a:r>
              <a:rPr lang="cs-CZ" dirty="0" smtClean="0"/>
              <a:t>Silných (S) a slabých (W) stránek: vnitřní činitelé (učitelé, ředitel, vyučovací metody, …)</a:t>
            </a:r>
          </a:p>
          <a:p>
            <a:pPr lvl="1"/>
            <a:r>
              <a:rPr lang="cs-CZ" dirty="0" smtClean="0"/>
              <a:t>Příležitostí (O) a hrozeb (T): vnější činitelé (legislativa, financování škol jejich zřizovatelem, slabé/silné populační ročníky, …)</a:t>
            </a:r>
          </a:p>
          <a:p>
            <a:r>
              <a:rPr lang="cs-CZ" dirty="0" smtClean="0"/>
              <a:t>Hodnotící aktéři = management školy, učitelé, žáci, rodiče, …)</a:t>
            </a:r>
          </a:p>
          <a:p>
            <a:pPr lvl="1"/>
            <a:r>
              <a:rPr lang="cs-CZ" dirty="0" smtClean="0"/>
              <a:t>Metodou brainstormingu hodnotí jednotlivé činitele a zařazují je do příslušných kategorií (SWOT)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6891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se vytváří SWOT analýza?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Předpoklad: „</a:t>
            </a:r>
            <a:r>
              <a:rPr lang="cs-CZ" i="1" dirty="0" smtClean="0"/>
              <a:t>Organizace dosáhne lepších výsledků a žádoucího úspěchu maximalizací identifikovaných silných stránek a využitím příležitostí na jedné straně a minimalizací odkrytých nedostatků a hrozeb na straně druhé.“ (Turek, 2008)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64231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Matice SWOT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931" y="1227394"/>
            <a:ext cx="9574924" cy="4712267"/>
          </a:xfrm>
        </p:spPr>
      </p:pic>
      <p:sp>
        <p:nvSpPr>
          <p:cNvPr id="7" name="TextovéPole 6"/>
          <p:cNvSpPr txBox="1"/>
          <p:nvPr/>
        </p:nvSpPr>
        <p:spPr>
          <a:xfrm>
            <a:off x="231227" y="2082518"/>
            <a:ext cx="16711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čem jsme dobří?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499834" y="1713187"/>
            <a:ext cx="16185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Čím sami sebe můžeme ohrozit?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94441" y="3947368"/>
            <a:ext cx="15029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Co se nám naskýtá?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0499834" y="3762703"/>
            <a:ext cx="14924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Co by nás mohlo zastavit?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149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cukrárny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6794" y="1865078"/>
            <a:ext cx="7200000" cy="3794594"/>
          </a:xfrm>
        </p:spPr>
      </p:pic>
    </p:spTree>
    <p:extLst>
      <p:ext uri="{BB962C8B-B14F-4D97-AF65-F5344CB8AC3E}">
        <p14:creationId xmlns:p14="http://schemas.microsoft.com/office/powerpoint/2010/main" val="4246578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knihovny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223" y="1387366"/>
            <a:ext cx="7470433" cy="4437171"/>
          </a:xfrm>
        </p:spPr>
      </p:pic>
    </p:spTree>
    <p:extLst>
      <p:ext uri="{BB962C8B-B14F-4D97-AF65-F5344CB8AC3E}">
        <p14:creationId xmlns:p14="http://schemas.microsoft.com/office/powerpoint/2010/main" val="208175373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213</TotalTime>
  <Words>1262</Words>
  <Application>Microsoft Office PowerPoint</Application>
  <PresentationFormat>Širokoúhlá obrazovka</PresentationFormat>
  <Paragraphs>215</Paragraphs>
  <Slides>24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Tahoma</vt:lpstr>
      <vt:lpstr>Wingdings</vt:lpstr>
      <vt:lpstr>prezentace-edu-cz</vt:lpstr>
      <vt:lpstr>Základy managementu a marketingu</vt:lpstr>
      <vt:lpstr>Ukončení předmětu</vt:lpstr>
      <vt:lpstr>Úkol1/2: Vypracujte SWOT analýzu studia na vaší střední škole/ na KFCHOV Ped MUNI</vt:lpstr>
      <vt:lpstr>Úkol 2/2: Zodpovězte následující otázky</vt:lpstr>
      <vt:lpstr>SWOT analýza</vt:lpstr>
      <vt:lpstr>Proč se vytváří SWOT analýza?</vt:lpstr>
      <vt:lpstr>Matice SWOT</vt:lpstr>
      <vt:lpstr>SWOT cukrárny</vt:lpstr>
      <vt:lpstr>SWOT knihovny</vt:lpstr>
      <vt:lpstr>SWOT strategie</vt:lpstr>
      <vt:lpstr>Příklad SWOT strategie cukrárny</vt:lpstr>
      <vt:lpstr>Komunikační/propagační mix</vt:lpstr>
      <vt:lpstr>Cíle komunikačního mixu/marketingové komunikace</vt:lpstr>
      <vt:lpstr>Stádia odpovědi spotřebitele na marketingovou komunikaci</vt:lpstr>
      <vt:lpstr>Formulace komunikačního mixu</vt:lpstr>
      <vt:lpstr>Volba cílového segmentu/segmentace zákazníků</vt:lpstr>
      <vt:lpstr>Segmentační kritéria</vt:lpstr>
      <vt:lpstr>Příklad demografické segmentace</vt:lpstr>
      <vt:lpstr>Příklad psychografické segementace</vt:lpstr>
      <vt:lpstr>Problém školy </vt:lpstr>
      <vt:lpstr>Zákazníci školy?</vt:lpstr>
      <vt:lpstr>Komunikační mix školy</vt:lpstr>
      <vt:lpstr>Obsah předmětu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Student</cp:lastModifiedBy>
  <cp:revision>26</cp:revision>
  <cp:lastPrinted>1601-01-01T00:00:00Z</cp:lastPrinted>
  <dcterms:created xsi:type="dcterms:W3CDTF">2019-06-11T20:19:30Z</dcterms:created>
  <dcterms:modified xsi:type="dcterms:W3CDTF">2020-09-08T11:32:48Z</dcterms:modified>
</cp:coreProperties>
</file>