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2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3" r:id="rId13"/>
    <p:sldId id="284" r:id="rId14"/>
    <p:sldId id="265" r:id="rId15"/>
    <p:sldId id="266" r:id="rId16"/>
    <p:sldId id="269" r:id="rId17"/>
    <p:sldId id="278" r:id="rId18"/>
    <p:sldId id="277" r:id="rId19"/>
    <p:sldId id="279" r:id="rId20"/>
    <p:sldId id="268" r:id="rId21"/>
    <p:sldId id="270" r:id="rId22"/>
    <p:sldId id="271" r:id="rId23"/>
    <p:sldId id="274" r:id="rId24"/>
    <p:sldId id="272" r:id="rId25"/>
    <p:sldId id="273" r:id="rId26"/>
    <p:sldId id="276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316" autoAdjust="0"/>
    <p:restoredTop sz="69310" autoAdjust="0"/>
  </p:normalViewPr>
  <p:slideViewPr>
    <p:cSldViewPr snapToGrid="0">
      <p:cViewPr varScale="1">
        <p:scale>
          <a:sx n="79" d="100"/>
          <a:sy n="79" d="100"/>
        </p:scale>
        <p:origin x="-1548" y="-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praktickém vyučování nejpoužívanější</a:t>
            </a:r>
          </a:p>
          <a:p>
            <a:r>
              <a:rPr lang="cs-CZ" dirty="0" smtClean="0"/>
              <a:t>Učitel praktického výcviku by mu měl věnovat největší pozornost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Vymezení </a:t>
            </a:r>
            <a:r>
              <a:rPr lang="cs-CZ" smtClean="0"/>
              <a:t>klasifikačních stupňů</a:t>
            </a:r>
            <a:r>
              <a:rPr lang="cs-CZ" baseline="0" smtClean="0"/>
              <a:t> </a:t>
            </a:r>
            <a:r>
              <a:rPr lang="cs-CZ" baseline="0" dirty="0" smtClean="0"/>
              <a:t>podle kritérií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="" xmlns:a16="http://schemas.microsoft.com/office/drawing/2014/main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="" xmlns:a16="http://schemas.microsoft.com/office/drawing/2014/main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Prověřování, hodnocení, klasifikace praktických dovedností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hodnocení (zkoušení)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Praktické zkoušení</a:t>
            </a:r>
          </a:p>
          <a:p>
            <a:pPr marL="586350" indent="-514350">
              <a:buNone/>
            </a:pPr>
            <a:endParaRPr lang="cs-CZ" dirty="0" smtClean="0"/>
          </a:p>
          <a:p>
            <a:pPr marL="586350" indent="-514350">
              <a:buNone/>
            </a:pPr>
            <a:r>
              <a:rPr lang="cs-CZ" dirty="0" smtClean="0"/>
              <a:t>Nápomocné při rozhodování mezi dvěma klasifikačními stupni může být:</a:t>
            </a:r>
          </a:p>
          <a:p>
            <a:pPr marL="586350" indent="-514350">
              <a:buFont typeface="+mj-lt"/>
              <a:buAutoNum type="arabicPeriod" startAt="2"/>
            </a:pPr>
            <a:r>
              <a:rPr lang="cs-CZ" dirty="0" smtClean="0"/>
              <a:t>Ústní zkoušení</a:t>
            </a:r>
          </a:p>
          <a:p>
            <a:pPr marL="586350" indent="-514350">
              <a:buFont typeface="+mj-lt"/>
              <a:buAutoNum type="arabicPeriod" startAt="2"/>
            </a:pPr>
            <a:r>
              <a:rPr lang="cs-CZ" dirty="0" smtClean="0"/>
              <a:t>Písemné zkoušení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zkoušení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Úkol: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Prověřit praktické dovednosti žáků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Zhodnotit praktické dovednosti žáků - vždy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Klasifikovat osvojené dovednosti žáků – v každém tématu (alespoň tematickém celku, alespoň část učební skupiny v každém tématu)</a:t>
            </a:r>
          </a:p>
          <a:p>
            <a:pPr marL="529200" indent="-457200"/>
            <a:r>
              <a:rPr lang="cs-CZ" dirty="0" smtClean="0"/>
              <a:t>Souborné práce</a:t>
            </a:r>
          </a:p>
          <a:p>
            <a:pPr marL="781200" lvl="1" indent="-457200"/>
            <a:r>
              <a:rPr lang="cs-CZ" dirty="0" smtClean="0"/>
              <a:t>Na konci klasifikačního období</a:t>
            </a:r>
          </a:p>
          <a:p>
            <a:pPr marL="781200" lvl="1" indent="-457200"/>
            <a:r>
              <a:rPr lang="cs-CZ" dirty="0" smtClean="0"/>
              <a:t>Prokázání kompletních pracovních dovedností</a:t>
            </a:r>
          </a:p>
          <a:p>
            <a:pPr marL="781200" lvl="1" indent="-457200"/>
            <a:r>
              <a:rPr lang="cs-CZ" dirty="0" smtClean="0"/>
              <a:t>Skládá se z dílčích dovedností získaných v jednotlivých tématech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88758"/>
            <a:ext cx="10753200" cy="1467853"/>
          </a:xfrm>
        </p:spPr>
        <p:txBody>
          <a:bodyPr/>
          <a:lstStyle/>
          <a:p>
            <a:r>
              <a:rPr lang="cs-CZ" sz="2800" dirty="0" smtClean="0"/>
              <a:t>Ukázka postupu při výběru, zadání a hodnocení kontrolní práce určené pro skupinu žáků po ukončení jednoho nebo skupiny </a:t>
            </a:r>
            <a:r>
              <a:rPr lang="cs-CZ" sz="2800" dirty="0" smtClean="0"/>
              <a:t>tematických </a:t>
            </a:r>
            <a:r>
              <a:rPr lang="cs-CZ" sz="2800" dirty="0" smtClean="0"/>
              <a:t>celků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033336"/>
            <a:ext cx="10753200" cy="3798663"/>
          </a:xfrm>
        </p:spPr>
        <p:txBody>
          <a:bodyPr/>
          <a:lstStyle/>
          <a:p>
            <a:r>
              <a:rPr lang="cs-CZ" sz="2400" dirty="0" smtClean="0"/>
              <a:t>Pro realizaci zvolíme vhodnou cvičnou/užitkovou/produktivní práci, odpovídající rozsahu ověřovaného učiva. Stanovíme</a:t>
            </a:r>
            <a:r>
              <a:rPr lang="cs-CZ" sz="2400" dirty="0" smtClean="0"/>
              <a:t>, zda kontrolní práce bude mít jen praktickou část nebo i teoretickou. Obě části připravíme a upřesníme po obsahové stránce. </a:t>
            </a:r>
            <a:endParaRPr lang="cs-CZ" sz="2400" dirty="0" smtClean="0"/>
          </a:p>
          <a:p>
            <a:r>
              <a:rPr lang="cs-CZ" sz="2400" dirty="0" smtClean="0"/>
              <a:t>Po výběru sledovaných parametrů </a:t>
            </a:r>
            <a:r>
              <a:rPr lang="cs-CZ" sz="2400" dirty="0" smtClean="0"/>
              <a:t>stanovíme způsob hodnocení včetně hodnotící tabulky s převodem na klasifikační stupně.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445168"/>
            <a:ext cx="10753200" cy="5386832"/>
          </a:xfrm>
        </p:spPr>
        <p:txBody>
          <a:bodyPr/>
          <a:lstStyle/>
          <a:p>
            <a:r>
              <a:rPr lang="cs-CZ" sz="2400" dirty="0" smtClean="0"/>
              <a:t>Při zadání žákům stručně vysvětlíme cíl kontrolní práce, její zaměření a způsob hodnocení. V případě užitkové nebo produktivní práce vysvětlíme účel a funkci výrobku. </a:t>
            </a:r>
          </a:p>
          <a:p>
            <a:r>
              <a:rPr lang="cs-CZ" sz="2400" dirty="0" smtClean="0"/>
              <a:t>V </a:t>
            </a:r>
            <a:r>
              <a:rPr lang="cs-CZ" sz="2400" dirty="0" smtClean="0"/>
              <a:t>průběhu práce žáky sledujeme a v žádném případě je nenecháváme pracovat špatným nebo nebezpečným způsobem. </a:t>
            </a:r>
          </a:p>
          <a:p>
            <a:r>
              <a:rPr lang="cs-CZ" sz="2400" dirty="0" smtClean="0"/>
              <a:t>Po </a:t>
            </a:r>
            <a:r>
              <a:rPr lang="cs-CZ" sz="2400" dirty="0" smtClean="0"/>
              <a:t>skončení a odevzdání práce učitel stručně zhodnotí pracovní postup žáků. Posléze provede velmi pečlivě vyhodnocení dle stanovených kritérií a převede výsledky do klasifikačních stupňů dle převodní tabulky.</a:t>
            </a:r>
          </a:p>
          <a:p>
            <a:r>
              <a:rPr lang="cs-CZ" sz="2400" dirty="0" smtClean="0"/>
              <a:t>Žáky </a:t>
            </a:r>
            <a:r>
              <a:rPr lang="cs-CZ" sz="2400" dirty="0" smtClean="0"/>
              <a:t>s hodnocením seznámíme, zdůvodníme stanovené počty bodů, upozorníme na nedostatky a pochválíme žáky za dobré výsledky.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Ústní zkoušení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Použití:</a:t>
            </a:r>
          </a:p>
          <a:p>
            <a:pPr lvl="1"/>
            <a:r>
              <a:rPr lang="cs-CZ" dirty="0" smtClean="0"/>
              <a:t>Před instruktáží</a:t>
            </a:r>
          </a:p>
          <a:p>
            <a:pPr lvl="1"/>
            <a:r>
              <a:rPr lang="cs-CZ" dirty="0" smtClean="0"/>
              <a:t>Po instruktáži</a:t>
            </a:r>
          </a:p>
          <a:p>
            <a:r>
              <a:rPr lang="cs-CZ" dirty="0" smtClean="0"/>
              <a:t>K ověření vědomostí z odborných teoretických předmětů</a:t>
            </a:r>
          </a:p>
          <a:p>
            <a:pPr lvl="1"/>
            <a:r>
              <a:rPr lang="cs-CZ" dirty="0" smtClean="0"/>
              <a:t>Nedostatky doplnit</a:t>
            </a:r>
          </a:p>
          <a:p>
            <a:r>
              <a:rPr lang="cs-CZ" dirty="0" smtClean="0"/>
              <a:t>Připravené otázky! (=nutnost)</a:t>
            </a:r>
          </a:p>
          <a:p>
            <a:pPr lvl="1"/>
            <a:r>
              <a:rPr lang="cs-CZ" dirty="0" smtClean="0"/>
              <a:t>Jasné</a:t>
            </a:r>
          </a:p>
          <a:p>
            <a:pPr lvl="1"/>
            <a:r>
              <a:rPr lang="cs-CZ" dirty="0" smtClean="0"/>
              <a:t>Konkrétní</a:t>
            </a:r>
          </a:p>
          <a:p>
            <a:pPr lvl="1"/>
            <a:r>
              <a:rPr lang="cs-CZ" dirty="0" smtClean="0"/>
              <a:t>Stručně formulované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Písemné zkoušení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Ojedinělé využití</a:t>
            </a:r>
          </a:p>
          <a:p>
            <a:r>
              <a:rPr lang="cs-CZ" dirty="0" smtClean="0"/>
              <a:t>Doplňující</a:t>
            </a:r>
          </a:p>
          <a:p>
            <a:r>
              <a:rPr lang="cs-CZ" dirty="0" smtClean="0"/>
              <a:t>Např.:</a:t>
            </a:r>
          </a:p>
          <a:p>
            <a:pPr lvl="1"/>
            <a:r>
              <a:rPr lang="cs-CZ" dirty="0" smtClean="0"/>
              <a:t>Krátké opakování vědomostí před instruktáží</a:t>
            </a:r>
          </a:p>
          <a:p>
            <a:pPr lvl="1"/>
            <a:r>
              <a:rPr lang="cs-CZ" dirty="0" smtClean="0"/>
              <a:t>Alternativní test před instruktáží</a:t>
            </a:r>
          </a:p>
          <a:p>
            <a:pPr lvl="1"/>
            <a:r>
              <a:rPr lang="cs-CZ" dirty="0" smtClean="0"/>
              <a:t>Domácí písemná práce po skončení výuky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Ukazatele hodnocení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Kvalita</a:t>
            </a:r>
          </a:p>
          <a:p>
            <a:r>
              <a:rPr lang="cs-CZ" dirty="0" smtClean="0"/>
              <a:t>Odbornost/úroveň </a:t>
            </a:r>
            <a:r>
              <a:rPr lang="cs-CZ" dirty="0" smtClean="0"/>
              <a:t>dovedností</a:t>
            </a:r>
          </a:p>
          <a:p>
            <a:pPr lvl="1"/>
            <a:r>
              <a:rPr lang="cs-CZ" dirty="0" smtClean="0"/>
              <a:t>Důležitý ukazatel v přípravném období</a:t>
            </a:r>
          </a:p>
          <a:p>
            <a:pPr lvl="1"/>
            <a:r>
              <a:rPr lang="cs-CZ" dirty="0" smtClean="0"/>
              <a:t>Později při upevnění dovedností a přechodu na produktivní činnosti doplňující ukazatel</a:t>
            </a:r>
          </a:p>
          <a:p>
            <a:r>
              <a:rPr lang="cs-CZ" dirty="0" smtClean="0"/>
              <a:t>Čas/rychlost</a:t>
            </a:r>
          </a:p>
          <a:p>
            <a:pPr lvl="1"/>
            <a:r>
              <a:rPr lang="cs-CZ" dirty="0" smtClean="0"/>
              <a:t>Doplňující ukazatel v přípravném období</a:t>
            </a:r>
          </a:p>
          <a:p>
            <a:pPr lvl="1"/>
            <a:r>
              <a:rPr lang="cs-CZ" dirty="0" smtClean="0"/>
              <a:t>V období dosahování norem kvalifikovaného pracovníka srovnatelný ukazatel s ukazatelem kvality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kvality práce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Hodnotíme hotovou práci ze všech </a:t>
            </a:r>
            <a:r>
              <a:rPr lang="cs-CZ" dirty="0" smtClean="0"/>
              <a:t>hledisek: </a:t>
            </a:r>
          </a:p>
          <a:p>
            <a:pPr lvl="1"/>
            <a:r>
              <a:rPr lang="cs-CZ" dirty="0" smtClean="0"/>
              <a:t> </a:t>
            </a:r>
            <a:r>
              <a:rPr lang="cs-CZ" dirty="0" smtClean="0"/>
              <a:t>přesnost, </a:t>
            </a:r>
            <a:endParaRPr lang="cs-CZ" dirty="0" smtClean="0"/>
          </a:p>
          <a:p>
            <a:pPr lvl="1"/>
            <a:r>
              <a:rPr lang="cs-CZ" dirty="0" smtClean="0"/>
              <a:t>celkový </a:t>
            </a:r>
            <a:r>
              <a:rPr lang="cs-CZ" dirty="0" smtClean="0"/>
              <a:t>vzhled, </a:t>
            </a:r>
            <a:endParaRPr lang="cs-CZ" dirty="0" smtClean="0"/>
          </a:p>
          <a:p>
            <a:pPr lvl="1"/>
            <a:r>
              <a:rPr lang="cs-CZ" dirty="0" smtClean="0"/>
              <a:t>povrchová </a:t>
            </a:r>
            <a:r>
              <a:rPr lang="cs-CZ" dirty="0" smtClean="0"/>
              <a:t>úprava a </a:t>
            </a:r>
            <a:endParaRPr lang="cs-CZ" dirty="0" smtClean="0"/>
          </a:p>
          <a:p>
            <a:pPr lvl="1"/>
            <a:r>
              <a:rPr lang="cs-CZ" dirty="0" smtClean="0"/>
              <a:t>funkčnost </a:t>
            </a:r>
          </a:p>
          <a:p>
            <a:r>
              <a:rPr lang="cs-CZ" dirty="0" smtClean="0"/>
              <a:t>a </a:t>
            </a:r>
            <a:r>
              <a:rPr lang="cs-CZ" dirty="0" smtClean="0"/>
              <a:t>to ve všech </a:t>
            </a:r>
            <a:r>
              <a:rPr lang="cs-CZ" dirty="0" smtClean="0"/>
              <a:t>fázích </a:t>
            </a:r>
            <a:r>
              <a:rPr lang="cs-CZ" dirty="0" smtClean="0"/>
              <a:t>učení psychomotorickým dovednostem.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odbornosti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rámci hodnocení odbornosti zjišťujeme následující:</a:t>
            </a:r>
          </a:p>
          <a:p>
            <a:pPr lvl="1"/>
            <a:r>
              <a:rPr lang="cs-CZ" dirty="0" smtClean="0"/>
              <a:t>Způsob uplatnění teorie při realizaci zadaného pracovního úkolu a dodržování pracovního postupu.</a:t>
            </a:r>
          </a:p>
          <a:p>
            <a:pPr lvl="1"/>
            <a:r>
              <a:rPr lang="cs-CZ" dirty="0" smtClean="0"/>
              <a:t> Organizace pracovního místa, dodržování zásad bezpečnosti a hygieny práce, celková péče o pracovní prostředí.</a:t>
            </a:r>
          </a:p>
          <a:p>
            <a:pPr lvl="1"/>
            <a:r>
              <a:rPr lang="cs-CZ" dirty="0" smtClean="0"/>
              <a:t> Pohybová pracovní činnost, vlastní technika práce, což je prostředek k dosažení potřebné kvality.</a:t>
            </a:r>
          </a:p>
          <a:p>
            <a:pPr lvl="1"/>
            <a:r>
              <a:rPr lang="cs-CZ" dirty="0" smtClean="0"/>
              <a:t> Hospodaření s materiálem a energií.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rychlosti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Rychlost hodnotíme prostřednictvím výkonových norem pro dospělé pracovníky a přizpůsobujeme je uplynulé délce učební doby. </a:t>
            </a:r>
            <a:endParaRPr lang="cs-CZ" dirty="0" smtClean="0"/>
          </a:p>
          <a:p>
            <a:r>
              <a:rPr lang="cs-CZ" dirty="0" smtClean="0"/>
              <a:t>Tomuto </a:t>
            </a:r>
            <a:r>
              <a:rPr lang="cs-CZ" dirty="0" smtClean="0"/>
              <a:t>kritériu přikládáme s postupující délkou učební doby stále větší význam. </a:t>
            </a:r>
            <a:endParaRPr lang="cs-CZ" dirty="0" smtClean="0"/>
          </a:p>
          <a:p>
            <a:pPr lvl="1"/>
            <a:r>
              <a:rPr lang="cs-CZ" dirty="0" smtClean="0"/>
              <a:t>Při </a:t>
            </a:r>
            <a:r>
              <a:rPr lang="cs-CZ" dirty="0" smtClean="0"/>
              <a:t>osvojování jednotlivých psychomotorických dovedností pak hodnotíme rychlost práce až od druhé poloviny druhé fáze, tedy ke konci osvojování nové dovednosti, a ve třetí fázi - při upevňování a procvičování.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prověřování a hodnocení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Teoretické předměty -&gt; získávání vědomostí</a:t>
            </a:r>
          </a:p>
          <a:p>
            <a:r>
              <a:rPr lang="cs-CZ" dirty="0" smtClean="0"/>
              <a:t>Praktické vyučování/OV -&gt; osvojování </a:t>
            </a:r>
            <a:r>
              <a:rPr lang="cs-CZ" dirty="0" err="1" smtClean="0"/>
              <a:t>senzomotorických</a:t>
            </a:r>
            <a:r>
              <a:rPr lang="cs-CZ" dirty="0" smtClean="0"/>
              <a:t> dovedností</a:t>
            </a:r>
          </a:p>
          <a:p>
            <a:r>
              <a:rPr lang="cs-CZ" dirty="0" smtClean="0"/>
              <a:t>Úzká vazba OV na získané vědomosti v odborných a některých všeobecně vzdělávacích předmětech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často učitel praktického výcviku využívá k hodnocení žáků praktické zkoušení?</a:t>
            </a:r>
          </a:p>
          <a:p>
            <a:r>
              <a:rPr lang="cs-CZ" dirty="0" smtClean="0"/>
              <a:t>Kdy je vhodné, aby učitel odborného výcviku ústně zkoušek žáky a z jakého důvodu?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v praktickém vyučování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Kritéria 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jako jedna z forem hodnocení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 stupňů klasifikační škály</a:t>
            </a:r>
          </a:p>
          <a:p>
            <a:pPr lvl="1"/>
            <a:r>
              <a:rPr lang="cs-CZ" dirty="0" smtClean="0"/>
              <a:t>Výborně, chvalitebně, dobře, dostatečně, nedostatečně</a:t>
            </a:r>
          </a:p>
          <a:p>
            <a:r>
              <a:rPr lang="cs-CZ" dirty="0" smtClean="0"/>
              <a:t>Kritéria klasifikace = individuální (liší učitel od učitele)</a:t>
            </a:r>
          </a:p>
          <a:p>
            <a:pPr lvl="1"/>
            <a:r>
              <a:rPr lang="cs-CZ" dirty="0" smtClean="0"/>
              <a:t>Odborné dovednosti</a:t>
            </a:r>
          </a:p>
          <a:p>
            <a:pPr lvl="1"/>
            <a:r>
              <a:rPr lang="cs-CZ" dirty="0" smtClean="0"/>
              <a:t>Teoretické dovednosti</a:t>
            </a:r>
          </a:p>
          <a:p>
            <a:pPr lvl="1"/>
            <a:r>
              <a:rPr lang="cs-CZ" dirty="0" smtClean="0"/>
              <a:t>Organizace práce a pracoviště</a:t>
            </a:r>
          </a:p>
          <a:p>
            <a:pPr lvl="1"/>
            <a:r>
              <a:rPr lang="cs-CZ" dirty="0" smtClean="0"/>
              <a:t>BOZP</a:t>
            </a:r>
          </a:p>
          <a:p>
            <a:pPr lvl="1"/>
            <a:r>
              <a:rPr lang="cs-CZ" dirty="0" smtClean="0"/>
              <a:t>Úroveň obsluhy a údržby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5" name="Zástupný symbol pro obsah 4" descr="FullSizeRende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>
            <a:off x="1335506" y="57138"/>
            <a:ext cx="9316276" cy="627147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Prověření teoretických znalosti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Vyjmenujte:</a:t>
            </a:r>
          </a:p>
          <a:p>
            <a:r>
              <a:rPr lang="cs-CZ" dirty="0" smtClean="0"/>
              <a:t>5 metod prověřování praktických dovedností</a:t>
            </a:r>
          </a:p>
          <a:p>
            <a:r>
              <a:rPr lang="cs-CZ" dirty="0" smtClean="0"/>
              <a:t>4 způsoby prověřování praktických dovedností</a:t>
            </a:r>
          </a:p>
          <a:p>
            <a:r>
              <a:rPr lang="cs-CZ" dirty="0" smtClean="0"/>
              <a:t>3 metody hodnocení v praktickém vyučování</a:t>
            </a:r>
          </a:p>
          <a:p>
            <a:r>
              <a:rPr lang="cs-CZ" dirty="0" smtClean="0"/>
              <a:t>3 ukazatele hodnocení v praktickém vyučování</a:t>
            </a:r>
          </a:p>
          <a:p>
            <a:r>
              <a:rPr lang="cs-CZ" dirty="0" smtClean="0"/>
              <a:t>5 doporučených kritérií klasifikace osvojených dovedností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KŘÍŽ, E. </a:t>
            </a:r>
            <a:r>
              <a:rPr lang="cs-CZ" i="1" dirty="0" smtClean="0"/>
              <a:t>Základní principy didaktiky praktického vyučování pro zemědělství, lesnictví a příbuzné obory. </a:t>
            </a:r>
            <a:r>
              <a:rPr lang="cs-CZ" dirty="0" smtClean="0"/>
              <a:t>Praha: Reprografické studio PEF ČZU v Praze, 2018, 74s. ISBN 978-80-213-2846-4.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Prověřování/hodnocení </a:t>
            </a:r>
            <a:r>
              <a:rPr lang="cs-CZ" dirty="0" smtClean="0"/>
              <a:t>v odborném výcviku dělíme na průběžné a souborné.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009274"/>
            <a:ext cx="10753200" cy="3822726"/>
          </a:xfrm>
        </p:spPr>
        <p:txBody>
          <a:bodyPr/>
          <a:lstStyle/>
          <a:p>
            <a:r>
              <a:rPr lang="cs-CZ" dirty="0" smtClean="0"/>
              <a:t>Průběžné </a:t>
            </a:r>
            <a:r>
              <a:rPr lang="cs-CZ" dirty="0" smtClean="0"/>
              <a:t>prověřování/hodnocení</a:t>
            </a:r>
            <a:endParaRPr lang="cs-CZ" dirty="0" smtClean="0"/>
          </a:p>
          <a:p>
            <a:pPr lvl="1"/>
            <a:r>
              <a:rPr lang="cs-CZ" dirty="0" smtClean="0"/>
              <a:t>P</a:t>
            </a:r>
            <a:r>
              <a:rPr lang="cs-CZ" dirty="0" smtClean="0"/>
              <a:t>rovádí </a:t>
            </a:r>
            <a:r>
              <a:rPr lang="cs-CZ" dirty="0" smtClean="0"/>
              <a:t>učitel v průběhu učebního dne a na závěr učebního dne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Je </a:t>
            </a:r>
            <a:r>
              <a:rPr lang="cs-CZ" dirty="0" smtClean="0"/>
              <a:t>zpravidla ústní s rozborem kladů a rezerv ve znalostech jednotlivých žáků. </a:t>
            </a:r>
            <a:endParaRPr lang="cs-CZ" dirty="0" smtClean="0"/>
          </a:p>
          <a:p>
            <a:pPr lvl="1"/>
            <a:r>
              <a:rPr lang="cs-CZ" dirty="0" smtClean="0"/>
              <a:t>Průběžné </a:t>
            </a:r>
            <a:r>
              <a:rPr lang="cs-CZ" dirty="0" smtClean="0"/>
              <a:t>hodnocení  má velký výchovný význam. Na jeho základě by měli vědět, co zvládli dobře, kde jsou nedostatky a jak pokračovat dál. </a:t>
            </a:r>
          </a:p>
          <a:p>
            <a:r>
              <a:rPr lang="cs-CZ" dirty="0" smtClean="0"/>
              <a:t>Souhrnné </a:t>
            </a:r>
            <a:r>
              <a:rPr lang="cs-CZ" dirty="0" smtClean="0"/>
              <a:t>hodnocení </a:t>
            </a:r>
          </a:p>
          <a:p>
            <a:pPr lvl="1"/>
            <a:r>
              <a:rPr lang="cs-CZ" dirty="0" smtClean="0"/>
              <a:t>Následuje po </a:t>
            </a:r>
            <a:r>
              <a:rPr lang="cs-CZ" dirty="0" smtClean="0"/>
              <a:t>probrání </a:t>
            </a:r>
            <a:r>
              <a:rPr lang="cs-CZ" dirty="0" smtClean="0"/>
              <a:t>tematického </a:t>
            </a:r>
            <a:r>
              <a:rPr lang="cs-CZ" dirty="0" smtClean="0"/>
              <a:t>celku, který </a:t>
            </a:r>
            <a:r>
              <a:rPr lang="cs-CZ" dirty="0" smtClean="0"/>
              <a:t>bývá </a:t>
            </a:r>
            <a:r>
              <a:rPr lang="cs-CZ" dirty="0" smtClean="0"/>
              <a:t>ukončen samostatnou soubornou prací. V krátkém časovém odstupu (týden) by měl být zadán didaktických test (kontrolní práce</a:t>
            </a:r>
            <a:r>
              <a:rPr lang="cs-CZ" dirty="0" smtClean="0"/>
              <a:t>).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Prověřování praktických dovedností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Metody a způsoby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Prověřování praktických dovedností				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Cílem</a:t>
            </a:r>
            <a:r>
              <a:rPr lang="cs-CZ" dirty="0" smtClean="0"/>
              <a:t> je zjistit, jak si </a:t>
            </a:r>
            <a:r>
              <a:rPr lang="cs-CZ" dirty="0" smtClean="0"/>
              <a:t>žáci </a:t>
            </a:r>
            <a:r>
              <a:rPr lang="cs-CZ" dirty="0" smtClean="0"/>
              <a:t>osvojili v praktickém vyučování požadované pracovní postupy, operace a úkony.</a:t>
            </a:r>
          </a:p>
          <a:p>
            <a:r>
              <a:rPr lang="cs-CZ" b="1" dirty="0" smtClean="0"/>
              <a:t>Obsahem</a:t>
            </a:r>
            <a:r>
              <a:rPr lang="cs-CZ" dirty="0" smtClean="0"/>
              <a:t> je vlastní žákova činnost.</a:t>
            </a:r>
          </a:p>
          <a:p>
            <a:r>
              <a:rPr lang="cs-CZ" dirty="0" smtClean="0"/>
              <a:t>Soustavné</a:t>
            </a:r>
          </a:p>
          <a:p>
            <a:r>
              <a:rPr lang="cs-CZ" dirty="0" smtClean="0"/>
              <a:t>Přiměřené</a:t>
            </a:r>
          </a:p>
          <a:p>
            <a:r>
              <a:rPr lang="cs-CZ" dirty="0" smtClean="0"/>
              <a:t>Náročné</a:t>
            </a:r>
          </a:p>
          <a:p>
            <a:r>
              <a:rPr lang="cs-CZ" dirty="0" smtClean="0"/>
              <a:t>Spojené s objektivním hodnocením žáka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prověřování v praktickém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Frontální prověřování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Individuální prověřování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Prověřování skupin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Žák v roli </a:t>
            </a:r>
            <a:r>
              <a:rPr lang="cs-CZ" dirty="0" err="1" smtClean="0"/>
              <a:t>instruktura</a:t>
            </a:r>
            <a:endParaRPr lang="cs-CZ" dirty="0" smtClean="0"/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Žák v roli kontrolora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prověřování praktických dovedností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Pozorování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Cvičné práce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Praktické úkoly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Práce problémového charakteru</a:t>
            </a:r>
          </a:p>
          <a:p>
            <a:pPr marL="58635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Kontrolní otázky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jsou požadavky na prověřování praktických dovedností žáků v praktickém vyučování?</a:t>
            </a:r>
          </a:p>
          <a:p>
            <a:r>
              <a:rPr lang="cs-CZ" dirty="0" smtClean="0"/>
              <a:t>V čem spočívá metoda prověřování praktických dovedností „žák v roli kontrolora“?</a:t>
            </a:r>
          </a:p>
          <a:p>
            <a:r>
              <a:rPr lang="cs-CZ" dirty="0" smtClean="0"/>
              <a:t>Popište, kdy využijete jednotlivé způsoby prověřování praktických dovedností.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hodnocení v praktickém vyučování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514</TotalTime>
  <Words>1070</Words>
  <Application>Microsoft Office PowerPoint</Application>
  <PresentationFormat>Vlastní</PresentationFormat>
  <Paragraphs>181</Paragraphs>
  <Slides>26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prezentace-edu-cz</vt:lpstr>
      <vt:lpstr>Prověřování, hodnocení, klasifikace praktických dovedností</vt:lpstr>
      <vt:lpstr>Specifika prověřování a hodnocení v OV</vt:lpstr>
      <vt:lpstr>Prověřování/hodnocení v odborném výcviku dělíme na průběžné a souborné. </vt:lpstr>
      <vt:lpstr>Prověřování praktických dovedností</vt:lpstr>
      <vt:lpstr>Prověřování praktických dovedností    </vt:lpstr>
      <vt:lpstr>Metody prověřování v praktickém vyučování</vt:lpstr>
      <vt:lpstr>Způsoby prověřování praktických dovedností </vt:lpstr>
      <vt:lpstr>Kontrolní otázky</vt:lpstr>
      <vt:lpstr>Metody hodnocení v praktickém vyučování</vt:lpstr>
      <vt:lpstr>Metody hodnocení (zkoušení)</vt:lpstr>
      <vt:lpstr>Praktické zkoušení </vt:lpstr>
      <vt:lpstr>Ukázka postupu při výběru, zadání a hodnocení kontrolní práce určené pro skupinu žáků po ukončení jednoho nebo skupiny tematických celků</vt:lpstr>
      <vt:lpstr>Snímek 13</vt:lpstr>
      <vt:lpstr>Ústní zkoušení</vt:lpstr>
      <vt:lpstr>Písemné zkoušení</vt:lpstr>
      <vt:lpstr>Ukazatele hodnocení</vt:lpstr>
      <vt:lpstr>Hodnocení kvality práce</vt:lpstr>
      <vt:lpstr>Hodnocení odbornosti  </vt:lpstr>
      <vt:lpstr>Hodnocení rychlosti</vt:lpstr>
      <vt:lpstr>Snímek 20</vt:lpstr>
      <vt:lpstr>Klasifikace v praktickém vyučování</vt:lpstr>
      <vt:lpstr>Klasifikace jako jedna z forem hodnocení</vt:lpstr>
      <vt:lpstr>Snímek 23</vt:lpstr>
      <vt:lpstr>Prověření teoretických znalosti</vt:lpstr>
      <vt:lpstr>Snímek 25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Lenovo</cp:lastModifiedBy>
  <cp:revision>58</cp:revision>
  <cp:lastPrinted>1601-01-01T00:00:00Z</cp:lastPrinted>
  <dcterms:created xsi:type="dcterms:W3CDTF">2019-06-11T20:19:30Z</dcterms:created>
  <dcterms:modified xsi:type="dcterms:W3CDTF">2020-09-28T19:50:26Z</dcterms:modified>
</cp:coreProperties>
</file>