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2" r:id="rId14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7300"/>
    <a:srgbClr val="D77300"/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090" autoAdjust="0"/>
    <p:restoredTop sz="69310" autoAdjust="0"/>
  </p:normalViewPr>
  <p:slideViewPr>
    <p:cSldViewPr snapToGrid="0">
      <p:cViewPr varScale="1">
        <p:scale>
          <a:sx n="79" d="100"/>
          <a:sy n="79" d="100"/>
        </p:scale>
        <p:origin x="-1548" y="-9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B86CC774-E8F2-443B-8104-C23B78C588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5682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=""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=""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=""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=""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="" xmlns:a16="http://schemas.microsoft.com/office/drawing/2014/main" id="{9A9B9871-9EBA-4393-84B7-3D9DDE1A65A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="" xmlns:a16="http://schemas.microsoft.com/office/drawing/2014/main" id="{AD3B27E1-04C4-44E6-8DD2-879D33954A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="" xmlns:a16="http://schemas.microsoft.com/office/drawing/2014/main" id="{4B067BC3-E77A-4F93-8E39-6559029C6D8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72" y="6053204"/>
            <a:ext cx="855744" cy="59046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PED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1A0BEB84-E013-4810-A1F4-DBB607A8B75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9712" y="2019299"/>
            <a:ext cx="4114367" cy="2838914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="" xmlns:a16="http://schemas.microsoft.com/office/drawing/2014/main" id="{325E9DFA-90AD-4BAC-8ACE-80E1EDF9A6C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="" xmlns:a16="http://schemas.microsoft.com/office/drawing/2014/main" id="{938657D1-8B54-4E06-BB80-F452B998A0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391DB9A3-3792-41D4-AB78-F1910E62BE5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A3E27AE8-8344-46DF-95A1-57C7ED3DEAD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4934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="" xmlns:a16="http://schemas.microsoft.com/office/drawing/2014/main" id="{21103F4D-0D61-472A-BAFF-19EFE6D636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3AB41CB1-F6A4-458D-85DF-FC3E822971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=""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53D9C202-1E0C-49A0-BD44-0FABFFADA1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=""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=""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=""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=""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=""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=""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=""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="" xmlns:a16="http://schemas.microsoft.com/office/drawing/2014/main" id="{C8521D5E-C1D4-49AD-9477-8C693D7590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5C946900-B034-4346-94F7-4849AECA0E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="" xmlns:a16="http://schemas.microsoft.com/office/drawing/2014/main" id="{01ECF861-1DA0-4682-8B9C-824D2123644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=""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=""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file:///C:\Users\Lenovo\Downloads\ASPI'&amp;link='563\2004%20Sb.%239'&amp;ucin-k-dni='30.12.9999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Osobnost učitele praktického vyučování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Nikola Straková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32032" y="298894"/>
            <a:ext cx="10753200" cy="451576"/>
          </a:xfrm>
        </p:spPr>
        <p:txBody>
          <a:bodyPr/>
          <a:lstStyle/>
          <a:p>
            <a:r>
              <a:rPr lang="cs-CZ" dirty="0" smtClean="0"/>
              <a:t>Základní oblasti profilu absolventa učitelského studia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11442"/>
            <a:ext cx="10753200" cy="4520558"/>
          </a:xfrm>
        </p:spPr>
        <p:txBody>
          <a:bodyPr/>
          <a:lstStyle/>
          <a:p>
            <a:r>
              <a:rPr lang="cs-CZ" sz="2000" dirty="0" smtClean="0"/>
              <a:t>Oborová (předmětová) kompetence </a:t>
            </a:r>
          </a:p>
          <a:p>
            <a:pPr lvl="1"/>
            <a:r>
              <a:rPr lang="cs-CZ" sz="1400" dirty="0" smtClean="0"/>
              <a:t>znalost příslušného oboru</a:t>
            </a:r>
          </a:p>
          <a:p>
            <a:r>
              <a:rPr lang="cs-CZ" sz="2000" dirty="0" smtClean="0"/>
              <a:t>Didaktická a </a:t>
            </a:r>
            <a:r>
              <a:rPr lang="cs-CZ" sz="2000" dirty="0" err="1" smtClean="0"/>
              <a:t>psychodidaktická</a:t>
            </a:r>
            <a:r>
              <a:rPr lang="cs-CZ" sz="2000" dirty="0" smtClean="0"/>
              <a:t> kompetence</a:t>
            </a:r>
          </a:p>
          <a:p>
            <a:pPr lvl="1"/>
            <a:r>
              <a:rPr lang="cs-CZ" sz="1400" dirty="0" smtClean="0"/>
              <a:t>znalost vyučování a učení</a:t>
            </a:r>
          </a:p>
          <a:p>
            <a:r>
              <a:rPr lang="cs-CZ" sz="2000" dirty="0" smtClean="0"/>
              <a:t>Pedagogická kompetence </a:t>
            </a:r>
          </a:p>
          <a:p>
            <a:pPr lvl="1"/>
            <a:r>
              <a:rPr lang="cs-CZ" sz="1400" dirty="0" smtClean="0"/>
              <a:t>znalosti kontextu výchovy a vzdělávání</a:t>
            </a:r>
          </a:p>
          <a:p>
            <a:r>
              <a:rPr lang="cs-CZ" sz="2000" dirty="0" smtClean="0"/>
              <a:t>Diagnostická a intervenční kompetence </a:t>
            </a:r>
          </a:p>
          <a:p>
            <a:pPr lvl="1"/>
            <a:r>
              <a:rPr lang="cs-CZ" sz="1400" dirty="0" smtClean="0"/>
              <a:t>znalost prostředků pedagogické diagnostiky</a:t>
            </a:r>
          </a:p>
          <a:p>
            <a:r>
              <a:rPr lang="cs-CZ" sz="2000" dirty="0" smtClean="0"/>
              <a:t>Sociální, psychosociální a komunikativní kompetence </a:t>
            </a:r>
          </a:p>
          <a:p>
            <a:pPr lvl="1"/>
            <a:r>
              <a:rPr lang="cs-CZ" sz="1400" dirty="0" smtClean="0"/>
              <a:t>znalost prostředků socializace, vytváření pozitivního klimatu a prostředků pedagogické komunikace</a:t>
            </a:r>
          </a:p>
          <a:p>
            <a:r>
              <a:rPr lang="cs-CZ" sz="2000" dirty="0" smtClean="0"/>
              <a:t>Manažerská a normativní kompetence </a:t>
            </a:r>
          </a:p>
          <a:p>
            <a:pPr lvl="1"/>
            <a:r>
              <a:rPr lang="cs-CZ" sz="1400" dirty="0" smtClean="0"/>
              <a:t>znalost norem a </a:t>
            </a:r>
            <a:r>
              <a:rPr lang="cs-CZ" sz="1400" dirty="0" err="1" smtClean="0"/>
              <a:t>vzděl</a:t>
            </a:r>
            <a:r>
              <a:rPr lang="cs-CZ" sz="1400" dirty="0" smtClean="0"/>
              <a:t>. politiky a organizace práce žáků</a:t>
            </a:r>
          </a:p>
          <a:p>
            <a:r>
              <a:rPr lang="cs-CZ" sz="2000" dirty="0" smtClean="0"/>
              <a:t>Profesně a osobnostně kultivující kompetence </a:t>
            </a:r>
          </a:p>
          <a:p>
            <a:pPr lvl="1"/>
            <a:r>
              <a:rPr lang="cs-CZ" sz="1400" dirty="0" smtClean="0"/>
              <a:t>znalost širších kulturních hledisek a prostředků formování postoje a hodnotových orientací žáků</a:t>
            </a:r>
            <a:endParaRPr lang="cs-CZ" sz="1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59842" y="154516"/>
            <a:ext cx="10753200" cy="451576"/>
          </a:xfrm>
        </p:spPr>
        <p:txBody>
          <a:bodyPr/>
          <a:lstStyle/>
          <a:p>
            <a:r>
              <a:rPr lang="cs-CZ" dirty="0" smtClean="0"/>
              <a:t>Učitel a komunikační síť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661737"/>
            <a:ext cx="10753200" cy="5170263"/>
          </a:xfrm>
        </p:spPr>
        <p:txBody>
          <a:bodyPr/>
          <a:lstStyle/>
          <a:p>
            <a:r>
              <a:rPr lang="cs-CZ" sz="1800" dirty="0" smtClean="0"/>
              <a:t>Učitel -  žák (žáci ve skupině).</a:t>
            </a:r>
          </a:p>
          <a:p>
            <a:pPr lvl="1"/>
            <a:r>
              <a:rPr lang="cs-CZ" sz="1400" dirty="0" smtClean="0"/>
              <a:t>na začátku pracovní doby uplatňovat ve větší míře vedoucí roli</a:t>
            </a:r>
          </a:p>
          <a:p>
            <a:pPr lvl="1"/>
            <a:r>
              <a:rPr lang="cs-CZ" sz="1400" dirty="0" smtClean="0"/>
              <a:t>postupem času je třeba dát žákům prostor a stát se rádcem a pomocníkem</a:t>
            </a:r>
          </a:p>
          <a:p>
            <a:pPr lvl="1"/>
            <a:r>
              <a:rPr lang="cs-CZ" sz="1400" dirty="0" smtClean="0"/>
              <a:t>je vhodné si vybudovat přátelský vztah</a:t>
            </a:r>
          </a:p>
          <a:p>
            <a:r>
              <a:rPr lang="cs-CZ" sz="1800" dirty="0" smtClean="0"/>
              <a:t>Učitel – další učitelé praktického vyučování.</a:t>
            </a:r>
          </a:p>
          <a:p>
            <a:pPr lvl="1"/>
            <a:r>
              <a:rPr lang="pl-PL" sz="1400" dirty="0" smtClean="0"/>
              <a:t>pozitivní, na bázi  pozitivní komunikace a spolupráce</a:t>
            </a:r>
          </a:p>
          <a:p>
            <a:pPr lvl="1"/>
            <a:r>
              <a:rPr lang="pl-PL" sz="1400" dirty="0" smtClean="0"/>
              <a:t>Dobrý kolektiv učitelů = předpoklad pro dobrý kolektiv žáků</a:t>
            </a:r>
          </a:p>
          <a:p>
            <a:pPr lvl="1"/>
            <a:r>
              <a:rPr lang="pl-PL" sz="1400" dirty="0" smtClean="0"/>
              <a:t>Nikdy neshazovat jiného učitele před žáky</a:t>
            </a:r>
            <a:endParaRPr lang="cs-CZ" sz="1400" dirty="0" smtClean="0"/>
          </a:p>
          <a:p>
            <a:r>
              <a:rPr lang="cs-CZ" sz="1800" dirty="0" smtClean="0"/>
              <a:t>Učitel – učitelé odborných předmětů i dalších předmětů.</a:t>
            </a:r>
          </a:p>
          <a:p>
            <a:pPr lvl="1"/>
            <a:r>
              <a:rPr lang="pl-PL" sz="1400" dirty="0" smtClean="0"/>
              <a:t>pozitivní, na bázi  pozitivní komunikace a spolupráce</a:t>
            </a:r>
          </a:p>
          <a:p>
            <a:pPr lvl="1"/>
            <a:r>
              <a:rPr lang="cs-CZ" sz="1400" dirty="0" smtClean="0"/>
              <a:t>důležitá je koordinace teoretické a praktické výuky, při které spolupracují učitelé teorie a praxe</a:t>
            </a:r>
          </a:p>
          <a:p>
            <a:r>
              <a:rPr lang="cs-CZ" sz="1800" dirty="0" smtClean="0"/>
              <a:t>Učitel – vychovatelé.</a:t>
            </a:r>
          </a:p>
          <a:p>
            <a:pPr lvl="1"/>
            <a:r>
              <a:rPr lang="pl-PL" sz="1400" dirty="0" smtClean="0"/>
              <a:t>pozitivní, na bázi  pozitivní komunikace a spolupráce</a:t>
            </a:r>
            <a:endParaRPr lang="cs-CZ" sz="1400" dirty="0" smtClean="0"/>
          </a:p>
          <a:p>
            <a:r>
              <a:rPr lang="cs-CZ" sz="1800" dirty="0" smtClean="0"/>
              <a:t>Učitel – rodiče žáků.</a:t>
            </a:r>
          </a:p>
          <a:p>
            <a:pPr lvl="1"/>
            <a:r>
              <a:rPr lang="cs-CZ" sz="1100" dirty="0" smtClean="0"/>
              <a:t>Výchovná spolupráce rodičů a učitelů je mimořádně důležitá</a:t>
            </a:r>
          </a:p>
          <a:p>
            <a:pPr lvl="1"/>
            <a:r>
              <a:rPr lang="cs-CZ" sz="1100" dirty="0" smtClean="0"/>
              <a:t>Dospělé osoby, </a:t>
            </a:r>
            <a:r>
              <a:rPr lang="cs-CZ" sz="1100" dirty="0" err="1" smtClean="0"/>
              <a:t>kt</a:t>
            </a:r>
            <a:r>
              <a:rPr lang="cs-CZ" sz="1100" dirty="0" smtClean="0"/>
              <a:t>. zásadně přispívají k rozvoji dětí v různých fází vývoje = rodiče a učitelé</a:t>
            </a:r>
          </a:p>
          <a:p>
            <a:pPr lvl="1"/>
            <a:r>
              <a:rPr lang="cs-CZ" sz="1100" dirty="0" smtClean="0"/>
              <a:t>Vhodná komunikace (nejlépe osobní) pomáhá zefektivnit výuku i zlepšit výsledky žáků</a:t>
            </a:r>
          </a:p>
          <a:p>
            <a:r>
              <a:rPr lang="cs-CZ" sz="1800" dirty="0" smtClean="0"/>
              <a:t>Učitel a vrchní učitel praktického vyučování.</a:t>
            </a:r>
          </a:p>
          <a:p>
            <a:pPr lvl="1"/>
            <a:r>
              <a:rPr lang="cs-CZ" sz="1400" dirty="0" smtClean="0"/>
              <a:t>vztah podřízeného k nadřízenému</a:t>
            </a:r>
          </a:p>
          <a:p>
            <a:pPr lvl="1"/>
            <a:r>
              <a:rPr lang="cs-CZ" sz="1400" dirty="0" smtClean="0"/>
              <a:t>nadřízený celkově řídí a koordinuje výuku, kontroluje práci a výsledky práce jednotlivých učitelů, jeho úkolem je také upevňovat kolektiv  a spolupráci učitelů</a:t>
            </a:r>
          </a:p>
          <a:p>
            <a:pPr lvl="1"/>
            <a:r>
              <a:rPr lang="cs-CZ" sz="1400" dirty="0" smtClean="0"/>
              <a:t>podřízený učitel se jím řídí a pomáhá mu</a:t>
            </a:r>
            <a:endParaRPr lang="cs-CZ" sz="1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Profesní činnosti učitele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manažerské funkce</a:t>
            </a:r>
          </a:p>
          <a:p>
            <a:pPr lvl="1"/>
            <a:r>
              <a:rPr lang="cs-CZ" dirty="0" smtClean="0"/>
              <a:t>plánování, organizování, vedení, kontrola</a:t>
            </a:r>
          </a:p>
          <a:p>
            <a:pPr lvl="1"/>
            <a:r>
              <a:rPr lang="cs-CZ" dirty="0" smtClean="0"/>
              <a:t>cíl = dosažení požadovaných výsledků vzdělávání</a:t>
            </a:r>
          </a:p>
          <a:p>
            <a:r>
              <a:rPr lang="cs-CZ" dirty="0" smtClean="0"/>
              <a:t>profesní činnosti/kritéria kvality</a:t>
            </a:r>
          </a:p>
          <a:p>
            <a:pPr lvl="1"/>
            <a:r>
              <a:rPr lang="cs-CZ" dirty="0" smtClean="0"/>
              <a:t>plánování výuky</a:t>
            </a:r>
          </a:p>
          <a:p>
            <a:pPr lvl="1"/>
            <a:r>
              <a:rPr lang="cs-CZ" dirty="0" smtClean="0"/>
              <a:t>prostředí pro učení</a:t>
            </a:r>
          </a:p>
          <a:p>
            <a:pPr lvl="1"/>
            <a:r>
              <a:rPr lang="cs-CZ" dirty="0" smtClean="0"/>
              <a:t>procesy učení</a:t>
            </a:r>
          </a:p>
          <a:p>
            <a:pPr lvl="1"/>
            <a:r>
              <a:rPr lang="cs-CZ" dirty="0" smtClean="0"/>
              <a:t>hodnocení práce žáků</a:t>
            </a:r>
          </a:p>
          <a:p>
            <a:pPr lvl="1"/>
            <a:r>
              <a:rPr lang="cs-CZ" dirty="0" smtClean="0"/>
              <a:t>reflexe výuky</a:t>
            </a:r>
          </a:p>
          <a:p>
            <a:pPr lvl="1"/>
            <a:r>
              <a:rPr lang="cs-CZ" dirty="0" smtClean="0"/>
              <a:t>rozvoj školy a spolupráce s kolegy</a:t>
            </a:r>
          </a:p>
          <a:p>
            <a:pPr lvl="1"/>
            <a:r>
              <a:rPr lang="cs-CZ" dirty="0" smtClean="0"/>
              <a:t>spolupráce s rodiči a širší veřejností</a:t>
            </a:r>
          </a:p>
          <a:p>
            <a:pPr lvl="1"/>
            <a:r>
              <a:rPr lang="cs-CZ" dirty="0" smtClean="0"/>
              <a:t>profesní </a:t>
            </a:r>
            <a:r>
              <a:rPr lang="cs-CZ" dirty="0" err="1" smtClean="0"/>
              <a:t>rozvojučitele</a:t>
            </a:r>
            <a:endParaRPr lang="cs-CZ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Zákon č. 563/2004 Sb., o pedagogických pracovnících</a:t>
            </a:r>
          </a:p>
          <a:p>
            <a:r>
              <a:rPr lang="cs-CZ" sz="2000" smtClean="0"/>
              <a:t>MŠMT.cz</a:t>
            </a:r>
            <a:endParaRPr lang="cs-CZ" sz="2000" dirty="0" smtClean="0"/>
          </a:p>
          <a:p>
            <a:r>
              <a:rPr lang="cs-CZ" sz="2000" i="1" dirty="0" smtClean="0"/>
              <a:t>Pedagogická příprava učitelů praktického vyučování: odborná konference sítě </a:t>
            </a:r>
            <a:r>
              <a:rPr lang="cs-CZ" sz="2000" i="1" dirty="0" err="1" smtClean="0"/>
              <a:t>TTnet</a:t>
            </a:r>
            <a:r>
              <a:rPr lang="cs-CZ" sz="2000" i="1" dirty="0" smtClean="0"/>
              <a:t> ČR : konference se konala 30.11.-1.12.2017 v Berouně</a:t>
            </a:r>
            <a:r>
              <a:rPr lang="cs-CZ" sz="2000" dirty="0" smtClean="0"/>
              <a:t>. Praha: Národní ústav pro vzdělávání, 2018. ISBN 978-80-7481-201-9.</a:t>
            </a:r>
          </a:p>
          <a:p>
            <a:r>
              <a:rPr lang="cs-CZ" sz="2000" dirty="0" smtClean="0"/>
              <a:t>Pecina, P. Didaktika praktického vyučování technických oborů II. Výuková opora. Brno: </a:t>
            </a:r>
            <a:r>
              <a:rPr lang="cs-CZ" sz="2000" dirty="0" err="1" smtClean="0"/>
              <a:t>PdF</a:t>
            </a:r>
            <a:r>
              <a:rPr lang="cs-CZ" sz="2000" dirty="0" smtClean="0"/>
              <a:t> MU, 2016.</a:t>
            </a:r>
          </a:p>
          <a:p>
            <a:r>
              <a:rPr lang="cs-CZ" sz="2000" dirty="0" smtClean="0"/>
              <a:t>Stejskalová, P. Didaktika praktického vyučování obchodu a služeb, Brno: PDF MU, 2013</a:t>
            </a:r>
          </a:p>
          <a:p>
            <a:endParaRPr lang="cs-CZ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Požadavky na vzdělání učitele praktického vyučování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Zákon č. 563/2004 Sb., o pedagogických pracovnících</a:t>
            </a:r>
          </a:p>
          <a:p>
            <a:r>
              <a:rPr lang="cs-CZ" dirty="0" smtClean="0"/>
              <a:t>Hlava II §3: Předpoklady pro výkon pedagogického pracovníka:</a:t>
            </a:r>
          </a:p>
          <a:p>
            <a:pPr lvl="1"/>
            <a:r>
              <a:rPr lang="cs-CZ" dirty="0" smtClean="0"/>
              <a:t>a) způsobilost k právním úkonům, </a:t>
            </a:r>
          </a:p>
          <a:p>
            <a:pPr lvl="1"/>
            <a:r>
              <a:rPr lang="cs-CZ" dirty="0" smtClean="0"/>
              <a:t>b) odborná kvalifikace pro přímou pedagogickou činnost, </a:t>
            </a:r>
          </a:p>
          <a:p>
            <a:pPr lvl="1"/>
            <a:r>
              <a:rPr lang="cs-CZ" dirty="0" smtClean="0"/>
              <a:t>c) bezúhonnost, </a:t>
            </a:r>
          </a:p>
          <a:p>
            <a:pPr lvl="1"/>
            <a:r>
              <a:rPr lang="cs-CZ" dirty="0" smtClean="0"/>
              <a:t>d) zdravotní způsobilost, </a:t>
            </a:r>
          </a:p>
          <a:p>
            <a:pPr lvl="1"/>
            <a:r>
              <a:rPr lang="cs-CZ" dirty="0" smtClean="0"/>
              <a:t>e) znalost českého jazyka, není-li dále stanoveno jinak. </a:t>
            </a:r>
          </a:p>
          <a:p>
            <a:endParaRPr lang="cs-CZ" dirty="0" smtClean="0"/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92504" y="1"/>
            <a:ext cx="11754853" cy="5832000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§9: Učitel střední školy; odst. 3: Učitel praktického vyučování získává odbornou kvalifikaci </a:t>
            </a:r>
          </a:p>
          <a:p>
            <a:pPr lvl="1"/>
            <a:r>
              <a:rPr lang="cs-CZ" dirty="0" smtClean="0"/>
              <a:t>a) vysokoškolským vzděláním získaným studiem v akreditovaném studijním programu studijního oboru, který odpovídá charakteru praktického vyučování,</a:t>
            </a:r>
          </a:p>
          <a:p>
            <a:pPr lvl="1"/>
            <a:r>
              <a:rPr lang="cs-CZ" dirty="0" smtClean="0"/>
              <a:t>b) vyšším odborným vzděláním získaným ukončením akreditovaného vzdělávacího programu vyšší odborné školy v oboru vzdělání, který odpovídá charakteru praktického vyučování, </a:t>
            </a:r>
          </a:p>
          <a:p>
            <a:pPr lvl="1"/>
            <a:r>
              <a:rPr lang="cs-CZ" dirty="0" smtClean="0"/>
              <a:t>c) </a:t>
            </a:r>
            <a:r>
              <a:rPr lang="cs-CZ" b="1" dirty="0" smtClean="0"/>
              <a:t>středním vzděláním s maturitní zkouškou </a:t>
            </a:r>
            <a:r>
              <a:rPr lang="cs-CZ" dirty="0" smtClean="0"/>
              <a:t>získaným ukončením vzdělávacího programu středního vzdělávání v oboru vzdělání, který odpovídá charakteru vyučovaného předmětu, </a:t>
            </a:r>
          </a:p>
          <a:p>
            <a:pPr lvl="1" algn="ctr">
              <a:buNone/>
            </a:pPr>
            <a:endParaRPr lang="cs-CZ" dirty="0" smtClean="0"/>
          </a:p>
          <a:p>
            <a:pPr lvl="1" algn="ctr">
              <a:buNone/>
            </a:pPr>
            <a:r>
              <a:rPr lang="cs-CZ" dirty="0" smtClean="0"/>
              <a:t>a </a:t>
            </a:r>
          </a:p>
          <a:p>
            <a:pPr lvl="1" algn="ctr">
              <a:buNone/>
            </a:pPr>
            <a:endParaRPr lang="cs-CZ" dirty="0" smtClean="0"/>
          </a:p>
          <a:p>
            <a:pPr lvl="1"/>
            <a:r>
              <a:rPr lang="cs-CZ" dirty="0" smtClean="0"/>
              <a:t>1. vysokoškolským vzděláním získaným studiem v akreditovaném bakalářském studijním programu v oblasti pedagogických věd zaměřené na přípravu učitelů střední školy nebo druhého stupně základní školy, nebo</a:t>
            </a:r>
          </a:p>
          <a:p>
            <a:pPr lvl="1"/>
            <a:r>
              <a:rPr lang="cs-CZ" dirty="0" smtClean="0"/>
              <a:t>2. vzděláním v programu celoživotního vzdělávání uskutečňovaném vysokou školou a zaměřeném na přípravu učitelů střední školy nebo druhého stupně základní školy, nebo </a:t>
            </a:r>
          </a:p>
          <a:p>
            <a:pPr lvl="1"/>
            <a:r>
              <a:rPr lang="cs-CZ" dirty="0" smtClean="0"/>
              <a:t>3. studiem pedagogiky. 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360947"/>
            <a:ext cx="10753200" cy="5471053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§9: Učitel střední školy; odst. 5: Učitel odborného výcviku získává odbornou kvalifikaci </a:t>
            </a:r>
          </a:p>
          <a:p>
            <a:pPr lvl="1"/>
            <a:r>
              <a:rPr lang="cs-CZ" dirty="0" smtClean="0"/>
              <a:t>a) podle </a:t>
            </a:r>
            <a:r>
              <a:rPr lang="cs-CZ" dirty="0" smtClean="0">
                <a:hlinkClick r:id="rId2" action="ppaction://hlinkfile"/>
              </a:rPr>
              <a:t>odstavce 3</a:t>
            </a:r>
            <a:r>
              <a:rPr lang="cs-CZ" dirty="0" smtClean="0"/>
              <a:t>, nebo </a:t>
            </a:r>
          </a:p>
          <a:p>
            <a:pPr lvl="1"/>
            <a:r>
              <a:rPr lang="cs-CZ" dirty="0" smtClean="0"/>
              <a:t>b) </a:t>
            </a:r>
            <a:r>
              <a:rPr lang="cs-CZ" b="1" dirty="0" smtClean="0"/>
              <a:t>středním vzděláním s výučním listem </a:t>
            </a:r>
            <a:r>
              <a:rPr lang="cs-CZ" dirty="0" smtClean="0"/>
              <a:t>získaným ukončením vzdělávacího programu středního vzdělávání v oboru vzdělání, který odpovídá charakteru vyučovaného předmětu, </a:t>
            </a:r>
          </a:p>
          <a:p>
            <a:pPr lvl="1"/>
            <a:endParaRPr lang="cs-CZ" dirty="0" smtClean="0"/>
          </a:p>
          <a:p>
            <a:pPr lvl="1" algn="ctr">
              <a:buNone/>
            </a:pPr>
            <a:r>
              <a:rPr lang="cs-CZ" dirty="0" smtClean="0"/>
              <a:t>a </a:t>
            </a:r>
          </a:p>
          <a:p>
            <a:pPr lvl="1" algn="ctr">
              <a:buNone/>
            </a:pPr>
            <a:endParaRPr lang="cs-CZ" dirty="0" smtClean="0"/>
          </a:p>
          <a:p>
            <a:pPr lvl="1"/>
            <a:r>
              <a:rPr lang="cs-CZ" dirty="0" smtClean="0"/>
              <a:t>1. vysokoškolským vzděláním získaným studiem v akreditovaném bakalářském studijním programu v oblasti pedagogických věd zaměřené na přípravu učitelů střední školy nebo druhého stupně základní školy, </a:t>
            </a:r>
          </a:p>
          <a:p>
            <a:pPr lvl="1"/>
            <a:r>
              <a:rPr lang="cs-CZ" dirty="0" smtClean="0"/>
              <a:t>2. vzděláním v programu celoživotního vzdělávání uskutečňovaném vysokou školou a zaměřeném na přípravu učitelů střední školy nebo druhého stupně základní školy, nebo </a:t>
            </a:r>
          </a:p>
          <a:p>
            <a:pPr lvl="1"/>
            <a:r>
              <a:rPr lang="cs-CZ" dirty="0" smtClean="0"/>
              <a:t>3. studiem pedagogiky.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Studium pedagogiky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se rozumí vzdělání získané studiem </a:t>
            </a:r>
          </a:p>
          <a:p>
            <a:pPr lvl="1"/>
            <a:r>
              <a:rPr lang="cs-CZ" dirty="0" smtClean="0"/>
              <a:t>ve vzdělávacím programu akreditovaném pro další vzdělávání pedagogických pracovníků  </a:t>
            </a:r>
          </a:p>
          <a:p>
            <a:pPr lvl="1"/>
            <a:r>
              <a:rPr lang="cs-CZ" dirty="0" smtClean="0"/>
              <a:t>uskutečňovaném vysokou školou </a:t>
            </a:r>
            <a:r>
              <a:rPr lang="cs-CZ" b="1" dirty="0" smtClean="0"/>
              <a:t>nebo zařízením pro další vzdělávání pedagogických pracovníků </a:t>
            </a:r>
          </a:p>
          <a:p>
            <a:pPr lvl="1"/>
            <a:r>
              <a:rPr lang="cs-CZ" dirty="0" smtClean="0"/>
              <a:t>(120 hodin)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Požadavek odborné praxe v oboru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není legislativně zakotven</a:t>
            </a:r>
          </a:p>
          <a:p>
            <a:r>
              <a:rPr lang="cs-CZ" dirty="0" smtClean="0"/>
              <a:t>je však žádoucí a na základě zkušeností se jeví jako potřebná praxe v oboru 5 let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47811" y="359053"/>
            <a:ext cx="10753200" cy="451576"/>
          </a:xfrm>
        </p:spPr>
        <p:txBody>
          <a:bodyPr/>
          <a:lstStyle/>
          <a:p>
            <a:r>
              <a:rPr lang="cs-CZ" dirty="0" smtClean="0"/>
              <a:t>Požadavky na osobnost učitele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902368"/>
            <a:ext cx="10753200" cy="4929632"/>
          </a:xfrm>
        </p:spPr>
        <p:txBody>
          <a:bodyPr/>
          <a:lstStyle/>
          <a:p>
            <a:r>
              <a:rPr lang="cs-CZ" sz="2000" dirty="0" smtClean="0"/>
              <a:t>Tvořivost </a:t>
            </a:r>
          </a:p>
          <a:p>
            <a:pPr lvl="1"/>
            <a:r>
              <a:rPr lang="cs-CZ" sz="1600" dirty="0" smtClean="0"/>
              <a:t>schopnost hledání nových a užitečných řešení, nových postupů, technik a metod. </a:t>
            </a:r>
          </a:p>
          <a:p>
            <a:r>
              <a:rPr lang="cs-CZ" sz="2000" dirty="0" smtClean="0"/>
              <a:t>Zásadový morální přístup</a:t>
            </a:r>
          </a:p>
          <a:p>
            <a:pPr lvl="1"/>
            <a:r>
              <a:rPr lang="cs-CZ" sz="1600" dirty="0" smtClean="0"/>
              <a:t>vychází z humanismu, smyslu pro demokracii, vztahu k práci, ukázněnosti, pevné vůle.</a:t>
            </a:r>
          </a:p>
          <a:p>
            <a:r>
              <a:rPr lang="cs-CZ" sz="2000" dirty="0" smtClean="0"/>
              <a:t>Pedagogický optimismus </a:t>
            </a:r>
          </a:p>
          <a:p>
            <a:pPr lvl="1"/>
            <a:r>
              <a:rPr lang="cs-CZ" sz="1600" dirty="0" smtClean="0"/>
              <a:t>důvěra v účinnost pedagogického působení, v žákovy síly a jeho pozitivní vlastnosti. </a:t>
            </a:r>
          </a:p>
          <a:p>
            <a:r>
              <a:rPr lang="cs-CZ" sz="2000" dirty="0" smtClean="0"/>
              <a:t>Pedagogický takt </a:t>
            </a:r>
          </a:p>
          <a:p>
            <a:pPr lvl="1"/>
            <a:r>
              <a:rPr lang="cs-CZ" sz="1600" dirty="0" smtClean="0"/>
              <a:t>respektování žáka jako svébytného jedince s právem na korektní zacházení, úctu a uznání, schopnost sebeovládání, dovednost vyslovit nepříjemné věci přiměřeným nedestruktivním přístupem. </a:t>
            </a:r>
          </a:p>
          <a:p>
            <a:r>
              <a:rPr lang="cs-CZ" sz="2000" dirty="0" smtClean="0"/>
              <a:t>Pedagogický klid </a:t>
            </a:r>
          </a:p>
          <a:p>
            <a:pPr lvl="1"/>
            <a:r>
              <a:rPr lang="cs-CZ" sz="1600" dirty="0" smtClean="0"/>
              <a:t>trpělivost, neuspěchanost, přiměřené reakce. </a:t>
            </a:r>
          </a:p>
          <a:p>
            <a:r>
              <a:rPr lang="cs-CZ" sz="2000" dirty="0" smtClean="0"/>
              <a:t>Pedagogické zaujetí</a:t>
            </a:r>
          </a:p>
          <a:p>
            <a:pPr lvl="1"/>
            <a:r>
              <a:rPr lang="cs-CZ" sz="1600" dirty="0" smtClean="0"/>
              <a:t>práce by měla učitele bavit, měl by mít sklon k ovlivňování jiných lidí, k osvětové a vzdělávací práci, měl by považovat svou práci za užitečnou a potřebnou. </a:t>
            </a:r>
          </a:p>
          <a:p>
            <a:r>
              <a:rPr lang="cs-CZ" sz="2000" dirty="0" smtClean="0"/>
              <a:t>Přísná spravedlnost </a:t>
            </a:r>
          </a:p>
          <a:p>
            <a:pPr lvl="1"/>
            <a:r>
              <a:rPr lang="cs-CZ" sz="1600" dirty="0" smtClean="0"/>
              <a:t>nepreferovat některé žáky před jinými, vyhýbat se subjektivním psychologickým postojům.</a:t>
            </a:r>
            <a:endParaRPr lang="cs-CZ" sz="1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Autorita učitele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407695"/>
            <a:ext cx="10753200" cy="4424305"/>
          </a:xfrm>
        </p:spPr>
        <p:txBody>
          <a:bodyPr/>
          <a:lstStyle/>
          <a:p>
            <a:r>
              <a:rPr lang="cs-CZ" dirty="0" smtClean="0"/>
              <a:t>závisí na:</a:t>
            </a:r>
          </a:p>
          <a:p>
            <a:pPr lvl="1"/>
            <a:r>
              <a:rPr lang="cs-CZ" dirty="0" smtClean="0"/>
              <a:t> jeho společenské a odborné pověsti, </a:t>
            </a:r>
          </a:p>
          <a:p>
            <a:pPr lvl="1"/>
            <a:r>
              <a:rPr lang="cs-CZ" dirty="0" smtClean="0"/>
              <a:t>na charakterových a morálních schopnostech </a:t>
            </a:r>
          </a:p>
          <a:p>
            <a:pPr lvl="1"/>
            <a:r>
              <a:rPr lang="cs-CZ" dirty="0" smtClean="0"/>
              <a:t>a důležitá je i jeho řídicí schopnost. </a:t>
            </a:r>
          </a:p>
          <a:p>
            <a:r>
              <a:rPr lang="cs-CZ" dirty="0" smtClean="0"/>
              <a:t>je charakteristikou vztahu žáků k učiteli</a:t>
            </a:r>
          </a:p>
          <a:p>
            <a:pPr lvl="1"/>
            <a:r>
              <a:rPr lang="cs-CZ" dirty="0" smtClean="0"/>
              <a:t>podmíněna jak vlastnostmi a jednáním učitele, tak žáků, </a:t>
            </a:r>
          </a:p>
          <a:p>
            <a:pPr lvl="1"/>
            <a:r>
              <a:rPr lang="cs-CZ" dirty="0" smtClean="0"/>
              <a:t>A ovlivňuje ji prostředí. </a:t>
            </a:r>
          </a:p>
          <a:p>
            <a:r>
              <a:rPr lang="cs-CZ" dirty="0" smtClean="0"/>
              <a:t>Důležitou podmínkou na straně žáků = jejich motivace k učení a zájem o daný vyučovací předmět</a:t>
            </a:r>
          </a:p>
          <a:p>
            <a:pPr lvl="1"/>
            <a:r>
              <a:rPr lang="cs-CZ" dirty="0" smtClean="0"/>
              <a:t> Z velké části má tuto podmínku učitel ve svých možnostech, jak dokáže žáky zaujmout, kladně motivovat k učení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Kompetence učitele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431758"/>
            <a:ext cx="10753200" cy="4400242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= způsobilost k vykonávání výchovně vzdělávací činnosti</a:t>
            </a:r>
          </a:p>
          <a:p>
            <a:r>
              <a:rPr lang="cs-CZ" dirty="0" smtClean="0"/>
              <a:t>Zahrnují kompetence:</a:t>
            </a:r>
          </a:p>
          <a:p>
            <a:pPr lvl="1"/>
            <a:r>
              <a:rPr lang="cs-CZ" dirty="0" smtClean="0"/>
              <a:t>osobnostní, </a:t>
            </a:r>
          </a:p>
          <a:p>
            <a:pPr lvl="1"/>
            <a:r>
              <a:rPr lang="cs-CZ" dirty="0" smtClean="0"/>
              <a:t>psycho-pedagogické,</a:t>
            </a:r>
          </a:p>
          <a:p>
            <a:pPr lvl="1"/>
            <a:r>
              <a:rPr lang="cs-CZ" dirty="0" smtClean="0"/>
              <a:t>komunikativní,</a:t>
            </a:r>
          </a:p>
          <a:p>
            <a:pPr lvl="1"/>
            <a:r>
              <a:rPr lang="cs-CZ" dirty="0" smtClean="0"/>
              <a:t>kompetence k uplatnění jako třídní učitel (kompetence řídicí, poradenské a konzultativní).</a:t>
            </a:r>
          </a:p>
          <a:p>
            <a:r>
              <a:rPr lang="cs-CZ" dirty="0" smtClean="0"/>
              <a:t>Nejen výchovná a vzdělávací činnost ve výuce a mimo ni, ale i: </a:t>
            </a:r>
          </a:p>
          <a:p>
            <a:pPr lvl="1"/>
            <a:r>
              <a:rPr lang="cs-CZ" dirty="0" smtClean="0"/>
              <a:t>proces projektování výuky, její vyhodnocení a řešení mnoha činností a úkolů v souvislosti s činností školy. </a:t>
            </a:r>
          </a:p>
          <a:p>
            <a:pPr lvl="1"/>
            <a:r>
              <a:rPr lang="cs-CZ" dirty="0" smtClean="0"/>
              <a:t>Učitel se pohybuje ve složité komunikační síti, jejímiž členy jsou kromě učitelského sboru a vedení také rodiče, členové české školní inspekce a další osoby zainteresované do edukačního procesu (lidé podílející se na odborných praxích, odborníci v oboru apod.)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-edu-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zentace-EDU-CZ.potx" id="{8FD1629D-3839-4F88-8028-8A89168F1D21}" vid="{6F6C369B-0563-478E-9F77-48BCECFDEE8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prezentace-edu-cz</Template>
  <TotalTime>250</TotalTime>
  <Words>1026</Words>
  <Application>Microsoft Office PowerPoint</Application>
  <PresentationFormat>Vlastní</PresentationFormat>
  <Paragraphs>154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prezentace-edu-cz</vt:lpstr>
      <vt:lpstr>Osobnost učitele praktického vyučování</vt:lpstr>
      <vt:lpstr>Požadavky na vzdělání učitele praktického vyučování</vt:lpstr>
      <vt:lpstr>Snímek 3</vt:lpstr>
      <vt:lpstr>Snímek 4</vt:lpstr>
      <vt:lpstr>Studium pedagogiky</vt:lpstr>
      <vt:lpstr>Požadavek odborné praxe v oboru</vt:lpstr>
      <vt:lpstr>Požadavky na osobnost učitele</vt:lpstr>
      <vt:lpstr>Autorita učitele</vt:lpstr>
      <vt:lpstr>Kompetence učitele</vt:lpstr>
      <vt:lpstr>Základní oblasti profilu absolventa učitelského studia</vt:lpstr>
      <vt:lpstr>Učitel a komunikační síť</vt:lpstr>
      <vt:lpstr>Profesní činnosti učitele</vt:lpstr>
      <vt:lpstr>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Lenovo</dc:creator>
  <cp:lastModifiedBy>Lenovo</cp:lastModifiedBy>
  <cp:revision>33</cp:revision>
  <cp:lastPrinted>1601-01-01T00:00:00Z</cp:lastPrinted>
  <dcterms:created xsi:type="dcterms:W3CDTF">2019-06-11T20:19:30Z</dcterms:created>
  <dcterms:modified xsi:type="dcterms:W3CDTF">2020-09-17T10:35:24Z</dcterms:modified>
</cp:coreProperties>
</file>